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60" r:id="rId4"/>
    <p:sldId id="262" r:id="rId5"/>
    <p:sldId id="291" r:id="rId6"/>
    <p:sldId id="292" r:id="rId7"/>
    <p:sldId id="272" r:id="rId8"/>
    <p:sldId id="275" r:id="rId9"/>
    <p:sldId id="279" r:id="rId10"/>
    <p:sldId id="264" r:id="rId11"/>
    <p:sldId id="284" r:id="rId12"/>
    <p:sldId id="285" r:id="rId13"/>
    <p:sldId id="28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6" autoAdjust="0"/>
    <p:restoredTop sz="93261" autoAdjust="0"/>
  </p:normalViewPr>
  <p:slideViewPr>
    <p:cSldViewPr snapToGrid="0">
      <p:cViewPr>
        <p:scale>
          <a:sx n="75" d="100"/>
          <a:sy n="75" d="100"/>
        </p:scale>
        <p:origin x="869" y="-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2760C-D308-425E-B5A5-BD5ED9AFB335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69CCA-2FC9-44CB-BBF9-17C1AFAD5A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22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Anomální Dopplerova nestabilita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69CCA-2FC9-44CB-BBF9-17C1AFAD5A1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04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DB31-0DB1-458C-AE6E-26A15CF31A51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A97-BBA7-4D9D-A91F-9E719C9E1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98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DB31-0DB1-458C-AE6E-26A15CF31A51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A97-BBA7-4D9D-A91F-9E719C9E1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59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DB31-0DB1-458C-AE6E-26A15CF31A51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A97-BBA7-4D9D-A91F-9E719C9E1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75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DB31-0DB1-458C-AE6E-26A15CF31A51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A97-BBA7-4D9D-A91F-9E719C9E1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94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DB31-0DB1-458C-AE6E-26A15CF31A51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A97-BBA7-4D9D-A91F-9E719C9E1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56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DB31-0DB1-458C-AE6E-26A15CF31A51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A97-BBA7-4D9D-A91F-9E719C9E1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97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DB31-0DB1-458C-AE6E-26A15CF31A51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A97-BBA7-4D9D-A91F-9E719C9E1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72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DB31-0DB1-458C-AE6E-26A15CF31A51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A97-BBA7-4D9D-A91F-9E719C9E1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52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DB31-0DB1-458C-AE6E-26A15CF31A51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A97-BBA7-4D9D-A91F-9E719C9E1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75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DB31-0DB1-458C-AE6E-26A15CF31A51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A97-BBA7-4D9D-A91F-9E719C9E1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25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DB31-0DB1-458C-AE6E-26A15CF31A51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A97-BBA7-4D9D-A91F-9E719C9E1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28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9DB31-0DB1-458C-AE6E-26A15CF31A51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1DA97-BBA7-4D9D-A91F-9E719C9E1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62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11" Type="http://schemas.openxmlformats.org/officeDocument/2006/relationships/image" Target="../media/image5.png"/><Relationship Id="rId5" Type="http://schemas.openxmlformats.org/officeDocument/2006/relationships/image" Target="../media/image16.jpeg"/><Relationship Id="rId10" Type="http://schemas.openxmlformats.org/officeDocument/2006/relationships/image" Target="../media/image21.emf"/><Relationship Id="rId4" Type="http://schemas.openxmlformats.org/officeDocument/2006/relationships/image" Target="../media/image3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iter.org/doc/all/content/com/photo%20galleries%202/media/4%20-%20aerial/platform_general-1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-37146"/>
            <a:ext cx="11784330" cy="689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205740" y="382588"/>
            <a:ext cx="8456612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0"/>
              </a:avLst>
            </a:prstTxWarp>
          </a:bodyPr>
          <a:lstStyle/>
          <a:p>
            <a:r>
              <a:rPr lang="cs-CZ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Ubíhající elektrony v tokamacích</a:t>
            </a:r>
            <a:r>
              <a:rPr lang="cs-CZ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/>
            </a:r>
            <a:br>
              <a:rPr lang="cs-CZ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</a:br>
            <a:endParaRPr lang="cs-CZ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4510246" y="4911407"/>
            <a:ext cx="4385627" cy="20513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cs-CZ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Jan </a:t>
            </a:r>
            <a:r>
              <a:rPr lang="cs-CZ" sz="1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Mlynář</a:t>
            </a:r>
            <a:br>
              <a:rPr lang="cs-CZ" sz="1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cs-CZ" sz="1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Katedra fyziky</a:t>
            </a:r>
            <a:endParaRPr lang="cs-CZ" sz="1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r"/>
            <a:r>
              <a:rPr lang="cs-CZ" sz="1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VR FJFI </a:t>
            </a:r>
            <a:r>
              <a:rPr lang="cs-CZ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ČVUT</a:t>
            </a:r>
          </a:p>
          <a:p>
            <a:pPr algn="r"/>
            <a:r>
              <a:rPr lang="cs-CZ" sz="1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8. června 2022</a:t>
            </a:r>
          </a:p>
          <a:p>
            <a:pPr algn="r"/>
            <a:endParaRPr lang="cs-CZ" sz="11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23086" y="75765"/>
            <a:ext cx="8386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RE </a:t>
            </a:r>
            <a:r>
              <a:rPr lang="cs-CZ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NA TOKAMAKU </a:t>
            </a:r>
            <a:r>
              <a:rPr lang="cs-CZ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GOLEM</a:t>
            </a:r>
            <a:endParaRPr lang="cs-CZ" sz="4000" dirty="0">
              <a:latin typeface="+mn-lt"/>
            </a:endParaRPr>
          </a:p>
        </p:txBody>
      </p:sp>
      <p:pic>
        <p:nvPicPr>
          <p:cNvPr id="8196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4475"/>
            <a:ext cx="9144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0" y="6537325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Ubíhající elektrony v tokamacích</a:t>
            </a:r>
            <a:r>
              <a:rPr lang="cs-CZ" sz="1600" b="0" kern="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                        VR FJFI ČVUT  8. června 2022                                                </a:t>
            </a:r>
            <a:fld id="{8B0B43BB-5A1F-41BA-BECD-C2F90E5786F0}" type="slidenum">
              <a:rPr lang="cs-CZ" sz="1600" b="0" kern="1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pPr>
                <a:defRPr/>
              </a:pPr>
              <a:t>10</a:t>
            </a:fld>
            <a:r>
              <a:rPr lang="cs-CZ" sz="1600" b="0" kern="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/13</a:t>
            </a:r>
            <a:endParaRPr lang="cs-CZ" sz="16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defRPr/>
            </a:pPr>
            <a:endParaRPr lang="cs-CZ" sz="16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The Golem tokamak in a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1" y="1038834"/>
            <a:ext cx="4414298" cy="294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5"/>
          <p:cNvSpPr>
            <a:spLocks noChangeArrowheads="1"/>
          </p:cNvSpPr>
          <p:nvPr/>
        </p:nvSpPr>
        <p:spPr bwMode="auto">
          <a:xfrm>
            <a:off x="4854376" y="878143"/>
            <a:ext cx="52387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Díky nízkým hustotám </a:t>
            </a:r>
            <a:br>
              <a:rPr lang="cs-CZ" altLang="cs-CZ" sz="2000" b="0" dirty="0" smtClean="0">
                <a:solidFill>
                  <a:schemeClr val="tx1"/>
                </a:solidFill>
              </a:rPr>
            </a:br>
            <a:r>
              <a:rPr lang="cs-CZ" altLang="cs-CZ" sz="2000" b="0" dirty="0" smtClean="0">
                <a:solidFill>
                  <a:schemeClr val="tx1"/>
                </a:solidFill>
              </a:rPr>
              <a:t>plazmatu</a:t>
            </a:r>
            <a:r>
              <a:rPr lang="cs-CZ" altLang="cs-CZ" sz="2000" b="0" dirty="0">
                <a:solidFill>
                  <a:schemeClr val="tx1"/>
                </a:solidFill>
              </a:rPr>
              <a:t> 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je tokamak GOLEM </a:t>
            </a:r>
            <a:br>
              <a:rPr lang="cs-CZ" altLang="cs-CZ" sz="2000" b="0" dirty="0" smtClean="0">
                <a:solidFill>
                  <a:schemeClr val="tx1"/>
                </a:solidFill>
              </a:rPr>
            </a:br>
            <a:r>
              <a:rPr lang="cs-CZ" altLang="cs-CZ" sz="2000" b="0" dirty="0" smtClean="0">
                <a:solidFill>
                  <a:schemeClr val="tx1"/>
                </a:solidFill>
              </a:rPr>
              <a:t>spolehlivým zdrojem </a:t>
            </a:r>
            <a:br>
              <a:rPr lang="cs-CZ" altLang="cs-CZ" sz="2000" b="0" dirty="0" smtClean="0">
                <a:solidFill>
                  <a:schemeClr val="tx1"/>
                </a:solidFill>
              </a:rPr>
            </a:br>
            <a:r>
              <a:rPr lang="cs-CZ" altLang="cs-CZ" sz="2000" b="0" dirty="0" smtClean="0">
                <a:solidFill>
                  <a:schemeClr val="tx1"/>
                </a:solidFill>
              </a:rPr>
              <a:t>ubíhajících elektronů</a:t>
            </a:r>
            <a:br>
              <a:rPr lang="cs-CZ" altLang="cs-CZ" sz="2000" b="0" dirty="0" smtClean="0">
                <a:solidFill>
                  <a:schemeClr val="tx1"/>
                </a:solidFill>
              </a:rPr>
            </a:br>
            <a:r>
              <a:rPr lang="cs-CZ" altLang="cs-CZ" sz="2000" b="0" dirty="0" smtClean="0">
                <a:solidFill>
                  <a:schemeClr val="tx1"/>
                </a:solidFill>
              </a:rPr>
              <a:t>(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Dreicerův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 mechanismus)</a:t>
            </a:r>
          </a:p>
        </p:txBody>
      </p:sp>
      <p:sp>
        <p:nvSpPr>
          <p:cNvPr id="9" name="Obdélník 5"/>
          <p:cNvSpPr>
            <a:spLocks noChangeArrowheads="1"/>
          </p:cNvSpPr>
          <p:nvPr/>
        </p:nvSpPr>
        <p:spPr bwMode="auto">
          <a:xfrm>
            <a:off x="4854376" y="2509359"/>
            <a:ext cx="7506465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První dedikovaná měření od 2014 </a:t>
            </a:r>
            <a:br>
              <a:rPr lang="cs-CZ" altLang="cs-CZ" sz="2000" b="0" dirty="0" smtClean="0">
                <a:solidFill>
                  <a:schemeClr val="tx1"/>
                </a:solidFill>
              </a:rPr>
            </a:br>
            <a:r>
              <a:rPr lang="cs-CZ" altLang="cs-CZ" sz="1800" b="0" dirty="0">
                <a:solidFill>
                  <a:prstClr val="black"/>
                </a:solidFill>
                <a:latin typeface="Calibri" panose="020F0502020204030204"/>
              </a:rPr>
              <a:t>J</a:t>
            </a:r>
            <a:r>
              <a:rPr lang="cs-CZ" altLang="cs-CZ" sz="1800" b="0" dirty="0" smtClean="0">
                <a:solidFill>
                  <a:prstClr val="black"/>
                </a:solidFill>
                <a:latin typeface="Calibri" panose="020F0502020204030204"/>
              </a:rPr>
              <a:t>. Kocman  </a:t>
            </a:r>
            <a:r>
              <a:rPr lang="cs-CZ" altLang="cs-CZ" sz="1800" b="0" dirty="0" err="1" smtClean="0">
                <a:solidFill>
                  <a:prstClr val="black"/>
                </a:solidFill>
                <a:latin typeface="Calibri" panose="020F0502020204030204"/>
              </a:rPr>
              <a:t>proc</a:t>
            </a:r>
            <a:r>
              <a:rPr lang="cs-CZ" altLang="cs-CZ" sz="1800" b="0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cs-CZ" altLang="cs-CZ" sz="1800" b="0" dirty="0" smtClean="0">
                <a:solidFill>
                  <a:prstClr val="black"/>
                </a:solidFill>
                <a:latin typeface="Calibri" panose="020F0502020204030204"/>
              </a:rPr>
              <a:t>41st </a:t>
            </a:r>
            <a:r>
              <a:rPr lang="cs-CZ" altLang="cs-CZ" sz="1800" b="0" dirty="0">
                <a:solidFill>
                  <a:prstClr val="black"/>
                </a:solidFill>
                <a:latin typeface="Calibri" panose="020F0502020204030204"/>
              </a:rPr>
              <a:t>EPS </a:t>
            </a:r>
            <a:r>
              <a:rPr lang="cs-CZ" altLang="cs-CZ" sz="1800" b="0" dirty="0" err="1">
                <a:solidFill>
                  <a:prstClr val="black"/>
                </a:solidFill>
                <a:latin typeface="Calibri" panose="020F0502020204030204"/>
              </a:rPr>
              <a:t>conf</a:t>
            </a:r>
            <a:r>
              <a:rPr lang="cs-CZ" altLang="cs-CZ" sz="1800" b="0" dirty="0" smtClean="0">
                <a:solidFill>
                  <a:prstClr val="black"/>
                </a:solidFill>
                <a:latin typeface="Calibri" panose="020F0502020204030204"/>
              </a:rPr>
              <a:t>. on </a:t>
            </a:r>
            <a:r>
              <a:rPr lang="cs-CZ" altLang="cs-CZ" sz="1800" b="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cs-CZ" altLang="cs-CZ" sz="1800" b="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cs-CZ" altLang="cs-CZ" sz="1800" b="0" dirty="0" smtClean="0">
                <a:solidFill>
                  <a:prstClr val="black"/>
                </a:solidFill>
                <a:latin typeface="Calibri" panose="020F0502020204030204"/>
              </a:rPr>
              <a:t>Plasma </a:t>
            </a:r>
            <a:r>
              <a:rPr lang="cs-CZ" altLang="cs-CZ" sz="1800" b="0" dirty="0" err="1">
                <a:solidFill>
                  <a:prstClr val="black"/>
                </a:solidFill>
                <a:latin typeface="Calibri" panose="020F0502020204030204"/>
              </a:rPr>
              <a:t>Phys</a:t>
            </a:r>
            <a:r>
              <a:rPr lang="cs-CZ" altLang="cs-CZ" sz="1800" b="0" dirty="0">
                <a:solidFill>
                  <a:prstClr val="black"/>
                </a:solidFill>
                <a:latin typeface="Calibri" panose="020F0502020204030204"/>
              </a:rPr>
              <a:t>., </a:t>
            </a:r>
            <a:r>
              <a:rPr lang="cs-CZ" altLang="cs-CZ" sz="1800" b="0" dirty="0" smtClean="0">
                <a:solidFill>
                  <a:prstClr val="black"/>
                </a:solidFill>
                <a:latin typeface="Calibri" panose="020F0502020204030204"/>
              </a:rPr>
              <a:t>2018</a:t>
            </a:r>
            <a:r>
              <a:rPr lang="cs-CZ" altLang="cs-CZ" sz="1800" b="0" dirty="0">
                <a:solidFill>
                  <a:prstClr val="black"/>
                </a:solidFill>
                <a:latin typeface="Calibri" panose="020F0502020204030204"/>
              </a:rPr>
              <a:t>, ECA Vol </a:t>
            </a:r>
            <a:r>
              <a:rPr lang="cs-CZ" altLang="cs-CZ" sz="1800" b="0" dirty="0" smtClean="0">
                <a:solidFill>
                  <a:prstClr val="black"/>
                </a:solidFill>
                <a:latin typeface="Calibri" panose="020F0502020204030204"/>
              </a:rPr>
              <a:t>38F 4.141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Vývoj 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mikrostripového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 detektoru </a:t>
            </a:r>
            <a:br>
              <a:rPr lang="cs-CZ" altLang="cs-CZ" sz="2000" b="0" dirty="0" smtClean="0">
                <a:solidFill>
                  <a:schemeClr val="tx1"/>
                </a:solidFill>
              </a:rPr>
            </a:br>
            <a:r>
              <a:rPr lang="cs-CZ" altLang="cs-CZ" sz="1400" b="0" dirty="0" smtClean="0">
                <a:solidFill>
                  <a:schemeClr val="tx1"/>
                </a:solidFill>
              </a:rPr>
              <a:t>L </a:t>
            </a:r>
            <a:r>
              <a:rPr lang="cs-CZ" altLang="cs-CZ" sz="1400" b="0" dirty="0" err="1" smtClean="0">
                <a:solidFill>
                  <a:schemeClr val="tx1"/>
                </a:solidFill>
              </a:rPr>
              <a:t>Novotny</a:t>
            </a:r>
            <a:r>
              <a:rPr lang="cs-CZ" altLang="cs-CZ" sz="1400" b="0" dirty="0" smtClean="0">
                <a:solidFill>
                  <a:schemeClr val="tx1"/>
                </a:solidFill>
              </a:rPr>
              <a:t> et al JINST 15 2020 C07015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Aplikace scintilačních detektorů </a:t>
            </a:r>
            <a:br>
              <a:rPr lang="cs-CZ" altLang="cs-CZ" sz="2000" b="0" dirty="0" smtClean="0">
                <a:solidFill>
                  <a:schemeClr val="tx1"/>
                </a:solidFill>
              </a:rPr>
            </a:br>
            <a:r>
              <a:rPr lang="cs-CZ" altLang="cs-CZ" sz="2000" b="0" dirty="0" smtClean="0">
                <a:solidFill>
                  <a:schemeClr val="tx1"/>
                </a:solidFill>
              </a:rPr>
              <a:t>		   CeBr</a:t>
            </a:r>
            <a:r>
              <a:rPr lang="cs-CZ" altLang="cs-CZ" sz="2000" b="0" baseline="-25000" dirty="0" smtClean="0">
                <a:solidFill>
                  <a:schemeClr val="tx1"/>
                </a:solidFill>
              </a:rPr>
              <a:t>3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, </a:t>
            </a:r>
            <a:br>
              <a:rPr lang="cs-CZ" altLang="cs-CZ" sz="2000" b="0" dirty="0" smtClean="0">
                <a:solidFill>
                  <a:schemeClr val="tx1"/>
                </a:solidFill>
              </a:rPr>
            </a:br>
            <a:r>
              <a:rPr lang="cs-CZ" altLang="cs-CZ" sz="2000" b="0" dirty="0" smtClean="0">
                <a:solidFill>
                  <a:schemeClr val="tx1"/>
                </a:solidFill>
              </a:rPr>
              <a:t>                        YAP (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Ce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),</a:t>
            </a:r>
            <a:br>
              <a:rPr lang="cs-CZ" altLang="cs-CZ" sz="2000" b="0" dirty="0" smtClean="0">
                <a:solidFill>
                  <a:schemeClr val="tx1"/>
                </a:solidFill>
              </a:rPr>
            </a:br>
            <a:r>
              <a:rPr lang="cs-CZ" altLang="cs-CZ" sz="2000" b="0" dirty="0" smtClean="0">
                <a:solidFill>
                  <a:schemeClr val="tx1"/>
                </a:solidFill>
              </a:rPr>
              <a:t>                        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NaI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(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Tl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)  </a:t>
            </a:r>
            <a:br>
              <a:rPr lang="cs-CZ" altLang="cs-CZ" sz="2000" b="0" dirty="0" smtClean="0">
                <a:solidFill>
                  <a:schemeClr val="tx1"/>
                </a:solidFill>
              </a:rPr>
            </a:br>
            <a:r>
              <a:rPr lang="cs-CZ" altLang="cs-CZ" sz="2000" b="0" dirty="0" smtClean="0">
                <a:solidFill>
                  <a:schemeClr val="tx1"/>
                </a:solidFill>
              </a:rPr>
              <a:t>                        </a:t>
            </a:r>
            <a:r>
              <a:rPr lang="cs-CZ" altLang="cs-CZ" sz="1400" b="0" dirty="0" smtClean="0">
                <a:solidFill>
                  <a:schemeClr val="tx1"/>
                </a:solidFill>
              </a:rPr>
              <a:t>J </a:t>
            </a:r>
            <a:r>
              <a:rPr lang="cs-CZ" altLang="cs-CZ" sz="1400" b="0" dirty="0" err="1" smtClean="0">
                <a:solidFill>
                  <a:schemeClr val="tx1"/>
                </a:solidFill>
              </a:rPr>
              <a:t>Cerovsky</a:t>
            </a:r>
            <a:r>
              <a:rPr lang="cs-CZ" altLang="cs-CZ" sz="1400" b="0" dirty="0" smtClean="0">
                <a:solidFill>
                  <a:schemeClr val="tx1"/>
                </a:solidFill>
              </a:rPr>
              <a:t> </a:t>
            </a:r>
            <a:br>
              <a:rPr lang="cs-CZ" altLang="cs-CZ" sz="1400" b="0" dirty="0" smtClean="0">
                <a:solidFill>
                  <a:schemeClr val="tx1"/>
                </a:solidFill>
              </a:rPr>
            </a:br>
            <a:r>
              <a:rPr lang="cs-CZ" altLang="cs-CZ" sz="1400" b="0" dirty="0" smtClean="0">
                <a:solidFill>
                  <a:schemeClr val="tx1"/>
                </a:solidFill>
              </a:rPr>
              <a:t>                                 JINST 17 (2022) C01033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1400" b="0" dirty="0">
                <a:solidFill>
                  <a:schemeClr val="tx1"/>
                </a:solidFill>
              </a:rPr>
              <a:t> </a:t>
            </a:r>
            <a:r>
              <a:rPr lang="cs-CZ" altLang="cs-CZ" sz="1400" b="0" dirty="0" smtClean="0">
                <a:solidFill>
                  <a:schemeClr val="tx1"/>
                </a:solidFill>
              </a:rPr>
              <a:t>                           </a:t>
            </a:r>
            <a:endParaRPr lang="cs-CZ" altLang="cs-CZ" sz="3200" b="0" dirty="0" smtClean="0">
              <a:solidFill>
                <a:schemeClr val="tx1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411" y="4238051"/>
            <a:ext cx="6243312" cy="2145385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11900" y="6229548"/>
            <a:ext cx="8532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dirty="0"/>
              <a:t>V </a:t>
            </a:r>
            <a:r>
              <a:rPr lang="cs-CZ" altLang="cs-CZ" sz="1400" dirty="0" err="1"/>
              <a:t>Istokskaia</a:t>
            </a:r>
            <a:r>
              <a:rPr lang="cs-CZ" altLang="cs-CZ" sz="1400" dirty="0"/>
              <a:t> et al  </a:t>
            </a:r>
            <a:r>
              <a:rPr lang="cs-CZ" altLang="cs-CZ" sz="1400" dirty="0" err="1"/>
              <a:t>proc</a:t>
            </a:r>
            <a:r>
              <a:rPr lang="cs-CZ" altLang="cs-CZ" sz="1400" dirty="0"/>
              <a:t>. 45th EPS </a:t>
            </a:r>
            <a:r>
              <a:rPr lang="cs-CZ" altLang="cs-CZ" sz="1400" dirty="0" err="1"/>
              <a:t>conf</a:t>
            </a:r>
            <a:r>
              <a:rPr lang="cs-CZ" altLang="cs-CZ" sz="1400" dirty="0"/>
              <a:t>. on Plasma </a:t>
            </a:r>
            <a:r>
              <a:rPr lang="cs-CZ" altLang="cs-CZ" sz="1400" dirty="0" err="1"/>
              <a:t>Phys</a:t>
            </a:r>
            <a:r>
              <a:rPr lang="cs-CZ" altLang="cs-CZ" sz="1400" dirty="0"/>
              <a:t>., 2018, ECA Vol 42A P1.1034</a:t>
            </a: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6499723" y="5493088"/>
            <a:ext cx="295022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Četné </a:t>
            </a:r>
            <a:r>
              <a:rPr lang="cs-CZ" altLang="cs-CZ" sz="2000" dirty="0"/>
              <a:t>další plány</a:t>
            </a:r>
          </a:p>
        </p:txBody>
      </p:sp>
      <p:pic>
        <p:nvPicPr>
          <p:cNvPr id="12" name="Picture 2" descr="Úvodní stra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0"/>
            <a:ext cx="1209675" cy="98124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476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23086" y="75765"/>
            <a:ext cx="8386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ROZVOJ OBORU NA FJFI ČVUT </a:t>
            </a:r>
            <a:endParaRPr lang="cs-CZ" sz="4000" dirty="0">
              <a:latin typeface="+mn-lt"/>
            </a:endParaRPr>
          </a:p>
        </p:txBody>
      </p:sp>
      <p:pic>
        <p:nvPicPr>
          <p:cNvPr id="8196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4475"/>
            <a:ext cx="9144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0" y="6537325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Ubíhající elektrony v tokamacích</a:t>
            </a:r>
            <a:r>
              <a:rPr lang="cs-CZ" sz="1600" b="0" kern="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                        VR FJFI ČVUT  8. června 2022                                                 </a:t>
            </a:r>
            <a:fld id="{8B0B43BB-5A1F-41BA-BECD-C2F90E5786F0}" type="slidenum">
              <a:rPr lang="cs-CZ" sz="1600" b="0" kern="1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pPr>
                <a:defRPr/>
              </a:pPr>
              <a:t>11</a:t>
            </a:fld>
            <a:r>
              <a:rPr lang="cs-CZ" sz="1600" b="0" kern="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/13</a:t>
            </a:r>
            <a:endParaRPr lang="cs-CZ" sz="16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defRPr/>
            </a:pPr>
            <a:endParaRPr lang="cs-CZ" sz="16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424194" y="1083430"/>
            <a:ext cx="818435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Relativně nový obor na KF (od 2006</a:t>
            </a:r>
            <a:r>
              <a:rPr lang="en-US" altLang="cs-CZ" sz="2000" b="0" dirty="0" smtClean="0">
                <a:solidFill>
                  <a:schemeClr val="tx1"/>
                </a:solidFill>
              </a:rPr>
              <a:t>, GOLEM od 2008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) </a:t>
            </a: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pot</a:t>
            </a:r>
            <a:r>
              <a:rPr lang="cs-CZ" altLang="cs-CZ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řeba</a:t>
            </a: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posílit odbornou úroveň a výzkum </a:t>
            </a:r>
            <a:r>
              <a:rPr lang="en-US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od 2014 </a:t>
            </a:r>
            <a:r>
              <a:rPr lang="en-US" altLang="cs-CZ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mo</a:t>
            </a:r>
            <a:r>
              <a:rPr lang="cs-CZ" altLang="cs-CZ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žnost</a:t>
            </a: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doktorského studia (nová oblast JI)</a:t>
            </a:r>
            <a:endParaRPr lang="cs-CZ" altLang="cs-CZ" sz="2000" b="0" baseline="-25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Od počátku významná role v evropské koordinaci, 2008 na FJFI 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kick-off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 meeting asociace koordinující vzdělávání 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FuseNet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Zájem zahraničních studentů o Ph.D. v Praze </a:t>
            </a: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OPVVV </a:t>
            </a:r>
            <a:r>
              <a:rPr lang="en-US" altLang="cs-CZ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spole</a:t>
            </a:r>
            <a:r>
              <a:rPr lang="cs-CZ" altLang="cs-CZ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čný</a:t>
            </a:r>
            <a:r>
              <a:rPr lang="cs-CZ" altLang="cs-CZ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doktorský program a PlasmaLab</a:t>
            </a:r>
            <a:r>
              <a:rPr lang="en-US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@CTU</a:t>
            </a:r>
            <a:endParaRPr lang="cs-CZ" altLang="cs-CZ" sz="2000" b="0" baseline="-25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Spolupráce s UFP při výzkumu RE </a:t>
            </a: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účast na OP VVV CAAS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Spolupráce s UFP při výchově </a:t>
            </a:r>
            <a:r>
              <a:rPr lang="en-US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FJFI core member Fusion-</a:t>
            </a: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E</a:t>
            </a:r>
            <a:r>
              <a:rPr lang="en-US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P (</a:t>
            </a:r>
            <a:r>
              <a:rPr lang="en-US" altLang="cs-CZ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spole</a:t>
            </a:r>
            <a:r>
              <a:rPr lang="cs-CZ" altLang="cs-CZ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čný</a:t>
            </a: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evropský magisterský program), v 2022 - 3 diplomanti</a:t>
            </a:r>
            <a:endParaRPr lang="cs-CZ" altLang="cs-CZ" sz="2000" b="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cs-CZ" sz="2000" b="0" dirty="0" smtClean="0">
                <a:solidFill>
                  <a:schemeClr val="tx1"/>
                </a:solidFill>
              </a:rPr>
              <a:t>V </a:t>
            </a:r>
            <a:r>
              <a:rPr lang="en-US" altLang="cs-CZ" sz="2000" b="0" dirty="0" err="1" smtClean="0">
                <a:solidFill>
                  <a:schemeClr val="tx1"/>
                </a:solidFill>
              </a:rPr>
              <a:t>nov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é akreditaci pregraduálních oborů (od 2020) kontakt s prvními ročníky a změna názvu na Fyzika plazmatu a termojaderné fúze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Od 2022 v rámci EURAXESS 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postdoktorand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 Dr. Sara 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Abbasi</a:t>
            </a:r>
            <a:endParaRPr lang="cs-CZ" altLang="cs-CZ" sz="2000" b="0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 descr="https://media.cvut.cz/sites/media/files/styles/full_preview/public/content/photos/a30c6505-60c5-4c13-83c0-623f62aeb71d/7ace55e5-a0eb-45db-a7c8-e00586d9c012.jpg?itok=5_eqXe4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3"/>
          <a:stretch/>
        </p:blipFill>
        <p:spPr bwMode="auto">
          <a:xfrm>
            <a:off x="0" y="785697"/>
            <a:ext cx="9367024" cy="583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478317" y="5777022"/>
            <a:ext cx="3665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kern="1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Slavnostní otevření PlasmaLab</a:t>
            </a:r>
            <a:r>
              <a:rPr lang="en-US" kern="1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@CTU</a:t>
            </a:r>
            <a:r>
              <a:rPr lang="cs-CZ" kern="1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kern="1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kern="1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</a:br>
            <a:r>
              <a:rPr lang="cs-CZ" kern="1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17. února </a:t>
            </a:r>
            <a:r>
              <a:rPr lang="cs-CZ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2022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9" name="Picture 2" descr="Úvodní str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0"/>
            <a:ext cx="1209675" cy="98124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581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23086" y="75765"/>
            <a:ext cx="8386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STRATEGIE ROZVOJE OBORU</a:t>
            </a:r>
            <a:endParaRPr lang="cs-CZ" sz="4000" dirty="0">
              <a:latin typeface="+mn-lt"/>
            </a:endParaRPr>
          </a:p>
        </p:txBody>
      </p:sp>
      <p:pic>
        <p:nvPicPr>
          <p:cNvPr id="8196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4475"/>
            <a:ext cx="9144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0" y="6537325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Ubíhající elektrony v tokamacích</a:t>
            </a:r>
            <a:r>
              <a:rPr lang="cs-CZ" sz="1600" b="0" kern="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                        VR FJFI ČVUT  8. června 2022                                                 </a:t>
            </a:r>
            <a:fld id="{8B0B43BB-5A1F-41BA-BECD-C2F90E5786F0}" type="slidenum">
              <a:rPr lang="cs-CZ" sz="1600" b="0" kern="1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pPr>
                <a:defRPr/>
              </a:pPr>
              <a:t>12</a:t>
            </a:fld>
            <a:r>
              <a:rPr lang="cs-CZ" sz="1600" b="0" kern="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/13</a:t>
            </a:r>
            <a:endParaRPr lang="cs-CZ" sz="16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defRPr/>
            </a:pPr>
            <a:endParaRPr lang="cs-CZ" sz="16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371871" y="1129567"/>
            <a:ext cx="8400257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Zájem o dalšího 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postdoktoranda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 v rámci projektu ČVUT </a:t>
            </a:r>
            <a:br>
              <a:rPr lang="cs-CZ" altLang="cs-CZ" sz="2000" b="0" dirty="0" smtClean="0">
                <a:solidFill>
                  <a:schemeClr val="tx1"/>
                </a:solidFill>
              </a:rPr>
            </a:br>
            <a:r>
              <a:rPr lang="cs-CZ" altLang="cs-CZ" sz="2000" b="0" dirty="0" smtClean="0">
                <a:solidFill>
                  <a:schemeClr val="tx1"/>
                </a:solidFill>
              </a:rPr>
              <a:t>EU 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Horizon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 MSCA (CROP) spolu s CEA 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Cadarache</a:t>
            </a:r>
            <a:endParaRPr lang="cs-CZ" altLang="cs-CZ" sz="2000" b="0" baseline="-250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Zájem o účast v chystaném projektu OP JAK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Podpora </a:t>
            </a: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hostování studentů, krátkodobé (</a:t>
            </a:r>
            <a:r>
              <a:rPr lang="cs-CZ" altLang="cs-CZ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FuseNet</a:t>
            </a: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, Erasmus) </a:t>
            </a:r>
            <a:b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i dlouhodobé, příjezd 3 diplomantů Fusion-EP v příštím AR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Mobilita </a:t>
            </a: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studentů </a:t>
            </a: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i vyučujících – nejlepší propagace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>
                <a:solidFill>
                  <a:schemeClr val="tx1"/>
                </a:solidFill>
                <a:sym typeface="Wingdings" panose="05000000000000000000" pitchFamily="2" charset="2"/>
              </a:rPr>
              <a:t>V</a:t>
            </a: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oboru Fúze s magnetickým udržením je nedostatek habilitovaných akademických </a:t>
            </a: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pracovníků – spolupráce s dalšími pracovišti</a:t>
            </a:r>
            <a:endParaRPr lang="cs-CZ" altLang="cs-CZ" sz="2000" b="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Z dlouhodobého hlediska potřeba výchovy nových vědecko-pedagogických pracovníků: naše konkurenční výhody by měly spočívat (i) ve vytváření příležitostí k osobní iniciativě a seberealizaci  (</a:t>
            </a:r>
            <a:r>
              <a:rPr lang="cs-CZ" altLang="cs-CZ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ii</a:t>
            </a: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) </a:t>
            </a: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v poskytnutí organizačního zázemí k rozvoji oboru (</a:t>
            </a:r>
            <a:r>
              <a:rPr lang="cs-CZ" altLang="cs-CZ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iii</a:t>
            </a: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) v </a:t>
            </a:r>
            <a:r>
              <a:rPr lang="cs-CZ" altLang="cs-CZ" sz="2000" b="0" dirty="0">
                <a:solidFill>
                  <a:schemeClr val="tx1"/>
                </a:solidFill>
                <a:sym typeface="Wingdings" panose="05000000000000000000" pitchFamily="2" charset="2"/>
              </a:rPr>
              <a:t>podpoře participačního výzkumu na velkých </a:t>
            </a: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infrastrukturách (nejen, ale také ITER) </a:t>
            </a: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a případně k účasti na koordinaci s dalšími </a:t>
            </a: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národními centry</a:t>
            </a:r>
            <a:endParaRPr lang="cs-CZ" altLang="cs-CZ" sz="2000" b="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pic>
        <p:nvPicPr>
          <p:cNvPr id="8" name="Picture 2" descr="Úvodní str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0"/>
            <a:ext cx="1209675" cy="98124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60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23086" y="75765"/>
            <a:ext cx="8386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ZÁVĚR</a:t>
            </a:r>
            <a:endParaRPr lang="cs-CZ" sz="4000" dirty="0">
              <a:latin typeface="+mn-lt"/>
            </a:endParaRPr>
          </a:p>
        </p:txBody>
      </p:sp>
      <p:pic>
        <p:nvPicPr>
          <p:cNvPr id="8196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4475"/>
            <a:ext cx="9144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0" y="6537325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Ubíhající elektrony v tokamacích</a:t>
            </a:r>
            <a:r>
              <a:rPr lang="cs-CZ" sz="1600" b="0" kern="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                        VR FJFI ČVUT  8. června 2022                                                 </a:t>
            </a:r>
            <a:fld id="{8B0B43BB-5A1F-41BA-BECD-C2F90E5786F0}" type="slidenum">
              <a:rPr lang="cs-CZ" sz="1600" b="0" kern="1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pPr>
                <a:defRPr/>
              </a:pPr>
              <a:t>13</a:t>
            </a:fld>
            <a:r>
              <a:rPr lang="cs-CZ" sz="1600" b="0" kern="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/13</a:t>
            </a:r>
            <a:endParaRPr lang="cs-CZ" sz="16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defRPr/>
            </a:pPr>
            <a:endParaRPr lang="cs-CZ" sz="16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323087" y="995423"/>
            <a:ext cx="862019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Fúze s magnetickým udržením plazmatu představuje</a:t>
            </a:r>
            <a:br>
              <a:rPr lang="cs-CZ" altLang="cs-CZ" sz="2000" b="0" dirty="0" smtClean="0">
                <a:solidFill>
                  <a:schemeClr val="tx1"/>
                </a:solidFill>
              </a:rPr>
            </a:br>
            <a:r>
              <a:rPr lang="cs-CZ" altLang="cs-CZ" sz="2000" b="0" dirty="0" smtClean="0">
                <a:solidFill>
                  <a:schemeClr val="tx1"/>
                </a:solidFill>
              </a:rPr>
              <a:t>velmi perspektivní obor fyzikálního inženýrství</a:t>
            </a:r>
            <a:endParaRPr lang="cs-CZ" altLang="cs-CZ" sz="2000" b="0" baseline="-25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V oboru již jsme dobře etablovanou evropskou technickou </a:t>
            </a:r>
            <a:br>
              <a:rPr lang="cs-CZ" altLang="cs-CZ" sz="2000" b="0" dirty="0" smtClean="0">
                <a:solidFill>
                  <a:schemeClr val="tx1"/>
                </a:solidFill>
              </a:rPr>
            </a:br>
            <a:r>
              <a:rPr lang="cs-CZ" altLang="cs-CZ" sz="2000" b="0" dirty="0" smtClean="0">
                <a:solidFill>
                  <a:schemeClr val="tx1"/>
                </a:solidFill>
              </a:rPr>
              <a:t>univerzitou – konsorcium 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FuseNet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, Fusion-EP, joint PhD, nabízíme </a:t>
            </a:r>
            <a:r>
              <a:rPr lang="cs-CZ" altLang="cs-CZ" sz="2000" b="0" dirty="0" smtClean="0">
                <a:solidFill>
                  <a:schemeClr val="tx1"/>
                </a:solidFill>
              </a:rPr>
              <a:t/>
            </a:r>
            <a:br>
              <a:rPr lang="cs-CZ" altLang="cs-CZ" sz="2000" b="0" dirty="0" smtClean="0">
                <a:solidFill>
                  <a:schemeClr val="tx1"/>
                </a:solidFill>
              </a:rPr>
            </a:br>
            <a:r>
              <a:rPr lang="cs-CZ" altLang="cs-CZ" sz="2000" b="0" dirty="0" smtClean="0">
                <a:solidFill>
                  <a:schemeClr val="tx1"/>
                </a:solidFill>
              </a:rPr>
              <a:t>také 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přesah do nízkoteplotního plazmatu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Je skoro těžší sehnat výzkumné téma a školitele než 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studenty</a:t>
            </a:r>
            <a:br>
              <a:rPr lang="cs-CZ" altLang="cs-CZ" sz="2000" b="0" dirty="0" smtClean="0">
                <a:solidFill>
                  <a:schemeClr val="tx1"/>
                </a:solidFill>
              </a:rPr>
            </a:br>
            <a:r>
              <a:rPr lang="cs-CZ" altLang="cs-CZ" sz="2000" b="0" dirty="0">
                <a:solidFill>
                  <a:schemeClr val="tx1"/>
                </a:solidFill>
                <a:sym typeface="Wingdings" panose="05000000000000000000" pitchFamily="2" charset="2"/>
              </a:rPr>
              <a:t>Příprava smluv na úrovni </a:t>
            </a:r>
            <a:r>
              <a:rPr lang="cs-CZ" altLang="cs-CZ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MoA</a:t>
            </a:r>
            <a:r>
              <a:rPr lang="cs-CZ" altLang="cs-CZ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– zájem zahraničních partnerů </a:t>
            </a:r>
            <a:endParaRPr lang="cs-CZ" altLang="cs-CZ" sz="2000" b="0" baseline="-250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Velmi mě těší, že se obě témata mého osobního vědeckého zájmu</a:t>
            </a:r>
            <a:br>
              <a:rPr lang="cs-CZ" altLang="cs-CZ" sz="2000" b="0" dirty="0" smtClean="0">
                <a:solidFill>
                  <a:schemeClr val="tx1"/>
                </a:solidFill>
              </a:rPr>
            </a:br>
            <a:r>
              <a:rPr lang="cs-CZ" altLang="cs-CZ" sz="2000" b="0" dirty="0" smtClean="0">
                <a:solidFill>
                  <a:schemeClr val="tx1"/>
                </a:solidFill>
              </a:rPr>
              <a:t>ukázala jako životaschopná</a:t>
            </a:r>
            <a:r>
              <a:rPr lang="cs-CZ" altLang="cs-CZ" sz="2000" b="0" dirty="0">
                <a:solidFill>
                  <a:schemeClr val="tx1"/>
                </a:solidFill>
              </a:rPr>
              <a:t> 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a pro mladé atraktivní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Oblast výzkumu fúze je velmi živá, zejména z hlediska diagnostiky, interpretace dat a koordinace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Zatím v podstatě neomezený prostor k extenzivnímu rozšiřování naší účasti na výzkumu a výuce oboru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Společnou výzvou je rozšíření naší základny o iniciativní mladé vědce</a:t>
            </a:r>
          </a:p>
        </p:txBody>
      </p:sp>
      <p:pic>
        <p:nvPicPr>
          <p:cNvPr id="8" name="Picture 2" descr="Úvodní str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0"/>
            <a:ext cx="1209675" cy="98124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166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23086" y="75765"/>
            <a:ext cx="693415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OBSAH PŘEDNÁŠKY</a:t>
            </a:r>
            <a:endParaRPr lang="cs-CZ" sz="4000" dirty="0">
              <a:latin typeface="+mn-lt"/>
            </a:endParaRPr>
          </a:p>
        </p:txBody>
      </p:sp>
      <p:pic>
        <p:nvPicPr>
          <p:cNvPr id="8196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4475"/>
            <a:ext cx="9144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0" y="6537325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Ubíhající elektrony v tokamacích</a:t>
            </a:r>
            <a:r>
              <a:rPr lang="cs-CZ" sz="1600" b="0" kern="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                        VR FJFI ČVUT  8. června 2022                                                  </a:t>
            </a:r>
            <a:fld id="{8B0B43BB-5A1F-41BA-BECD-C2F90E5786F0}" type="slidenum">
              <a:rPr lang="cs-CZ" sz="1600" b="0" kern="1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pPr>
                <a:defRPr/>
              </a:pPr>
              <a:t>2</a:t>
            </a:fld>
            <a:r>
              <a:rPr lang="cs-CZ" sz="1600" b="0" kern="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/13</a:t>
            </a:r>
            <a:endParaRPr lang="cs-CZ" sz="16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defRPr/>
            </a:pPr>
            <a:endParaRPr lang="cs-CZ" sz="16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413525" y="971124"/>
            <a:ext cx="5339575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b="0" dirty="0" smtClean="0">
                <a:solidFill>
                  <a:schemeClr val="tx1"/>
                </a:solidFill>
              </a:rPr>
              <a:t>Co jsou a jak vznikají ubíhající elektrony (</a:t>
            </a:r>
            <a:r>
              <a:rPr lang="cs-CZ" altLang="cs-CZ" sz="2400" b="0" dirty="0" err="1" smtClean="0">
                <a:solidFill>
                  <a:schemeClr val="tx1"/>
                </a:solidFill>
              </a:rPr>
              <a:t>Runaway</a:t>
            </a:r>
            <a:r>
              <a:rPr lang="cs-CZ" altLang="cs-CZ" sz="2400" b="0" dirty="0" smtClean="0">
                <a:solidFill>
                  <a:schemeClr val="tx1"/>
                </a:solidFill>
              </a:rPr>
              <a:t> </a:t>
            </a:r>
            <a:r>
              <a:rPr lang="cs-CZ" altLang="cs-CZ" sz="2400" b="0" dirty="0" err="1" smtClean="0">
                <a:solidFill>
                  <a:schemeClr val="tx1"/>
                </a:solidFill>
              </a:rPr>
              <a:t>electrons</a:t>
            </a:r>
            <a:r>
              <a:rPr lang="cs-CZ" altLang="cs-CZ" sz="2400" b="0" dirty="0" smtClean="0">
                <a:solidFill>
                  <a:schemeClr val="tx1"/>
                </a:solidFill>
              </a:rPr>
              <a:t>, RE)</a:t>
            </a:r>
            <a:endParaRPr lang="cs-CZ" altLang="cs-CZ" sz="2400" b="0" baseline="-25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b="0" dirty="0" smtClean="0">
                <a:solidFill>
                  <a:schemeClr val="tx1"/>
                </a:solidFill>
              </a:rPr>
              <a:t>Motivace pro jejich výzkum na tokamacích, metody potlačování jevu ubíhání</a:t>
            </a:r>
            <a:endParaRPr lang="cs-CZ" altLang="cs-CZ" sz="2400" b="0" baseline="-250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b="0" dirty="0" smtClean="0">
                <a:solidFill>
                  <a:schemeClr val="tx1"/>
                </a:solidFill>
              </a:rPr>
              <a:t>Metodika studia RE na tokamaku COMPASS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b="0" dirty="0" smtClean="0">
                <a:solidFill>
                  <a:schemeClr val="tx1"/>
                </a:solidFill>
              </a:rPr>
              <a:t>Příklady výsledků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b="0" dirty="0" smtClean="0">
                <a:solidFill>
                  <a:schemeClr val="tx1"/>
                </a:solidFill>
              </a:rPr>
              <a:t>Účast FJFI ČVUT a tok</a:t>
            </a:r>
            <a:r>
              <a:rPr lang="en-US" altLang="cs-CZ" sz="2400" b="0" dirty="0" err="1" smtClean="0">
                <a:solidFill>
                  <a:schemeClr val="tx1"/>
                </a:solidFill>
              </a:rPr>
              <a:t>amaku</a:t>
            </a:r>
            <a:r>
              <a:rPr lang="en-US" altLang="cs-CZ" sz="2400" b="0" dirty="0" smtClean="0">
                <a:solidFill>
                  <a:schemeClr val="tx1"/>
                </a:solidFill>
              </a:rPr>
              <a:t> GOLEM</a:t>
            </a:r>
            <a:r>
              <a:rPr lang="cs-CZ" altLang="cs-CZ" sz="2400" b="0" dirty="0" smtClean="0">
                <a:solidFill>
                  <a:schemeClr val="tx1"/>
                </a:solidFill>
              </a:rPr>
              <a:t> ve výzkumu RE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b="0" dirty="0" smtClean="0">
                <a:solidFill>
                  <a:schemeClr val="tx1"/>
                </a:solidFill>
              </a:rPr>
              <a:t>Rozvoj oboru a další strategie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b="0" dirty="0" smtClean="0">
                <a:solidFill>
                  <a:schemeClr val="tx1"/>
                </a:solidFill>
              </a:rPr>
              <a:t>Závěr</a:t>
            </a:r>
            <a:endParaRPr lang="en-US" altLang="cs-CZ" sz="2400" b="0" dirty="0" smtClean="0">
              <a:solidFill>
                <a:schemeClr val="tx1"/>
              </a:solidFill>
            </a:endParaRPr>
          </a:p>
        </p:txBody>
      </p:sp>
      <p:pic>
        <p:nvPicPr>
          <p:cNvPr id="8" name="obrázek 1" descr="https://i1.wp.com/www.zsvltava.cz/fyzika/wp-content/uploads/2011/06/blesk.jpg?resize=429%2C64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00" y="1061231"/>
            <a:ext cx="2809875" cy="45640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/>
          <p:cNvSpPr/>
          <p:nvPr/>
        </p:nvSpPr>
        <p:spPr>
          <a:xfrm>
            <a:off x="5852300" y="5653882"/>
            <a:ext cx="3000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cs-CZ" altLang="cs-CZ" dirty="0" smtClean="0"/>
              <a:t>RE v přírodě – blesky, sluneční</a:t>
            </a:r>
            <a:br>
              <a:rPr lang="cs-CZ" altLang="cs-CZ" dirty="0" smtClean="0"/>
            </a:br>
            <a:r>
              <a:rPr lang="cs-CZ" altLang="cs-CZ" dirty="0" smtClean="0"/>
              <a:t>protuberance, polární záře</a:t>
            </a:r>
            <a:endParaRPr lang="cs-CZ" altLang="cs-CZ" dirty="0"/>
          </a:p>
        </p:txBody>
      </p:sp>
      <p:pic>
        <p:nvPicPr>
          <p:cNvPr id="9" name="Picture 2" descr="Úvodní str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0"/>
            <a:ext cx="1209675" cy="98124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25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23086" y="75765"/>
            <a:ext cx="693415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Mechanismy generování RE </a:t>
            </a:r>
            <a:endParaRPr lang="cs-CZ" sz="4000" dirty="0">
              <a:latin typeface="+mn-lt"/>
            </a:endParaRPr>
          </a:p>
        </p:txBody>
      </p:sp>
      <p:pic>
        <p:nvPicPr>
          <p:cNvPr id="8196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4475"/>
            <a:ext cx="9144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0" y="6537325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Ubíhající elektrony v tokamacích</a:t>
            </a:r>
            <a:r>
              <a:rPr lang="cs-CZ" sz="1600" b="0" kern="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                        VR FJFI ČVUT  8. června 2022                                                  </a:t>
            </a:r>
            <a:fld id="{8B0B43BB-5A1F-41BA-BECD-C2F90E5786F0}" type="slidenum">
              <a:rPr lang="cs-CZ" sz="1600" b="0" kern="1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pPr>
                <a:defRPr/>
              </a:pPr>
              <a:t>3</a:t>
            </a:fld>
            <a:r>
              <a:rPr lang="cs-CZ" sz="1600" b="0" kern="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/13</a:t>
            </a:r>
            <a:endParaRPr lang="cs-CZ" sz="16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defRPr/>
            </a:pPr>
            <a:endParaRPr lang="cs-CZ" sz="16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98" name="Obdélník 5"/>
          <p:cNvSpPr>
            <a:spLocks noChangeArrowheads="1"/>
          </p:cNvSpPr>
          <p:nvPr/>
        </p:nvSpPr>
        <p:spPr bwMode="auto">
          <a:xfrm>
            <a:off x="471487" y="4362923"/>
            <a:ext cx="859885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Klíčová je rychlost e</a:t>
            </a:r>
            <a:r>
              <a:rPr lang="cs-CZ" altLang="cs-CZ" sz="2000" b="0" baseline="30000" dirty="0" smtClean="0">
                <a:solidFill>
                  <a:schemeClr val="tx1"/>
                </a:solidFill>
              </a:rPr>
              <a:t>-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, bilance elektrické síly 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eE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 a srážkové disipace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Primární 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proces: urychlení přímo elektrickým polem, “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Dreicerovo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 kritické pole“ E</a:t>
            </a:r>
            <a:r>
              <a:rPr lang="cs-CZ" altLang="cs-CZ" sz="2000" b="0" baseline="-25000" dirty="0" smtClean="0">
                <a:solidFill>
                  <a:schemeClr val="tx1"/>
                </a:solidFill>
              </a:rPr>
              <a:t>C</a:t>
            </a:r>
            <a:endParaRPr lang="cs-CZ" altLang="cs-CZ" sz="2000" b="0" baseline="-25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>
                <a:solidFill>
                  <a:schemeClr val="tx1"/>
                </a:solidFill>
              </a:rPr>
              <a:t>Primární 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proces – hot 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tail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 (při tepelném kolapsu plazmatu)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>
                <a:solidFill>
                  <a:schemeClr val="tx1"/>
                </a:solidFill>
              </a:rPr>
              <a:t>Sekundární proces: </a:t>
            </a:r>
            <a:r>
              <a:rPr lang="cs-CZ" altLang="cs-CZ" sz="2000" b="0" dirty="0" err="1">
                <a:solidFill>
                  <a:schemeClr val="tx1"/>
                </a:solidFill>
              </a:rPr>
              <a:t>lavinování</a:t>
            </a:r>
            <a:r>
              <a:rPr lang="cs-CZ" altLang="cs-CZ" sz="2000" b="0" dirty="0">
                <a:solidFill>
                  <a:schemeClr val="tx1"/>
                </a:solidFill>
              </a:rPr>
              <a:t> (</a:t>
            </a:r>
            <a:r>
              <a:rPr lang="cs-CZ" altLang="cs-CZ" sz="2000" b="0" dirty="0" err="1">
                <a:solidFill>
                  <a:schemeClr val="tx1"/>
                </a:solidFill>
              </a:rPr>
              <a:t>avalanching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Další primární procesy např. rozpadové řady, 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Comptonův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 jev</a:t>
            </a:r>
            <a:endParaRPr lang="cs-CZ" altLang="cs-CZ" sz="2000" b="0" baseline="-250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" y="862728"/>
            <a:ext cx="8374544" cy="335494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016296" y="4076413"/>
            <a:ext cx="44153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cs-CZ" altLang="cs-CZ" sz="1400" dirty="0" smtClean="0"/>
              <a:t>J </a:t>
            </a:r>
            <a:r>
              <a:rPr lang="cs-CZ" altLang="cs-CZ" sz="1400" dirty="0" err="1" smtClean="0"/>
              <a:t>Mlynář,Čs</a:t>
            </a:r>
            <a:r>
              <a:rPr lang="cs-CZ" altLang="cs-CZ" sz="1400" dirty="0" smtClean="0"/>
              <a:t>. čas </a:t>
            </a:r>
            <a:r>
              <a:rPr lang="cs-CZ" altLang="cs-CZ" sz="1400" dirty="0" err="1" smtClean="0"/>
              <a:t>fyz</a:t>
            </a:r>
            <a:r>
              <a:rPr lang="cs-CZ" altLang="cs-CZ" sz="1400" dirty="0" smtClean="0"/>
              <a:t>.</a:t>
            </a:r>
            <a:r>
              <a:rPr lang="nn-NO" altLang="cs-CZ" sz="1400" dirty="0"/>
              <a:t> </a:t>
            </a:r>
            <a:r>
              <a:rPr lang="nn-NO" altLang="cs-CZ" sz="1400" dirty="0" smtClean="0"/>
              <a:t>6 </a:t>
            </a:r>
            <a:r>
              <a:rPr lang="cs-CZ" altLang="cs-CZ" sz="1400" dirty="0" smtClean="0"/>
              <a:t>(</a:t>
            </a:r>
            <a:r>
              <a:rPr lang="nn-NO" altLang="cs-CZ" sz="1400" dirty="0" smtClean="0"/>
              <a:t>2020</a:t>
            </a:r>
            <a:r>
              <a:rPr lang="cs-CZ" altLang="cs-CZ" sz="1400" dirty="0" smtClean="0"/>
              <a:t>)</a:t>
            </a:r>
            <a:r>
              <a:rPr lang="nn-NO" altLang="cs-CZ" sz="1400" dirty="0"/>
              <a:t> 392</a:t>
            </a:r>
            <a:r>
              <a:rPr lang="cs-CZ" altLang="cs-CZ" sz="1400" dirty="0"/>
              <a:t> </a:t>
            </a:r>
            <a:r>
              <a:rPr lang="cs-CZ" altLang="cs-CZ" sz="1400" dirty="0" smtClean="0"/>
              <a:t>, autor ilustrace O. </a:t>
            </a:r>
            <a:r>
              <a:rPr lang="cs-CZ" altLang="cs-CZ" sz="1400" dirty="0" err="1" smtClean="0"/>
              <a:t>Ficker</a:t>
            </a:r>
            <a:endParaRPr lang="cs-CZ" altLang="cs-CZ" sz="1400" dirty="0"/>
          </a:p>
        </p:txBody>
      </p:sp>
      <p:pic>
        <p:nvPicPr>
          <p:cNvPr id="9" name="Picture 2" descr="Úvodní str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0"/>
            <a:ext cx="1209675" cy="98124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272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99261" y="75765"/>
            <a:ext cx="8672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MOTIVACE </a:t>
            </a:r>
            <a:r>
              <a:rPr lang="cs-CZ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VÝZKUMU </a:t>
            </a:r>
            <a:r>
              <a:rPr lang="cs-CZ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RE - DISRUPCE</a:t>
            </a:r>
            <a:endParaRPr lang="cs-CZ" sz="4000" dirty="0">
              <a:latin typeface="+mn-lt"/>
            </a:endParaRPr>
          </a:p>
        </p:txBody>
      </p:sp>
      <p:pic>
        <p:nvPicPr>
          <p:cNvPr id="8196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4475"/>
            <a:ext cx="9144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0" y="6537325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Ubíhající elektrony v tokamacích</a:t>
            </a:r>
            <a:r>
              <a:rPr lang="cs-CZ" sz="1600" b="0" kern="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                        VR FJFI ČVUT  8. června 2022                                                  </a:t>
            </a:r>
            <a:fld id="{8B0B43BB-5A1F-41BA-BECD-C2F90E5786F0}" type="slidenum">
              <a:rPr lang="cs-CZ" sz="1600" b="0" kern="1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pPr>
                <a:defRPr/>
              </a:pPr>
              <a:t>4</a:t>
            </a:fld>
            <a:r>
              <a:rPr lang="cs-CZ" sz="1600" b="0" kern="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/13</a:t>
            </a:r>
            <a:endParaRPr lang="cs-CZ" sz="16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defRPr/>
            </a:pPr>
            <a:endParaRPr lang="cs-CZ" sz="16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86" y="1010999"/>
            <a:ext cx="5782439" cy="3885479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12303" y="4870849"/>
            <a:ext cx="83572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Toroidální elektrické pole – na tokamaku téměř vždy, indukováno primárním vinutím </a:t>
            </a: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Disrupce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tepelný kolaps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nárůst elektrického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ole –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hot-tail RE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Supravodiv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 tokamaky – chlazená stěna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riziko vážnější nehody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9.: melting of a beryllium tile in the JET tokamak due to runaway... |  Download Scientific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2085976"/>
            <a:ext cx="3008489" cy="19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647969" y="4057985"/>
            <a:ext cx="22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tiles</a:t>
            </a:r>
            <a:r>
              <a:rPr lang="cs-CZ" dirty="0" smtClean="0"/>
              <a:t> </a:t>
            </a:r>
            <a:r>
              <a:rPr lang="cs-CZ" dirty="0" err="1" smtClean="0"/>
              <a:t>melting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JET</a:t>
            </a:r>
            <a:endParaRPr lang="cs-CZ" dirty="0"/>
          </a:p>
        </p:txBody>
      </p:sp>
      <p:pic>
        <p:nvPicPr>
          <p:cNvPr id="11" name="Picture 2" descr="Úvodní stra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0"/>
            <a:ext cx="1209675" cy="98124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462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23086" y="75765"/>
            <a:ext cx="693415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Horní limit energie </a:t>
            </a:r>
            <a:r>
              <a:rPr lang="en-US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a </a:t>
            </a:r>
            <a:r>
              <a:rPr lang="en-US" sz="40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mitigace</a:t>
            </a:r>
            <a:r>
              <a:rPr lang="en-US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cs-CZ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RE </a:t>
            </a:r>
            <a:endParaRPr lang="cs-CZ" sz="4000" dirty="0">
              <a:latin typeface="+mn-lt"/>
            </a:endParaRPr>
          </a:p>
        </p:txBody>
      </p:sp>
      <p:pic>
        <p:nvPicPr>
          <p:cNvPr id="8196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4475"/>
            <a:ext cx="9144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0" y="6537325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Ubíhající elektrony v tokamacích</a:t>
            </a:r>
            <a:r>
              <a:rPr lang="cs-CZ" sz="1600" b="0" kern="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                        VR FJFI ČVUT  8. června 2022                                                  </a:t>
            </a:r>
            <a:fld id="{8B0B43BB-5A1F-41BA-BECD-C2F90E5786F0}" type="slidenum">
              <a:rPr lang="cs-CZ" sz="1600" b="0" kern="1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pPr>
                <a:defRPr/>
              </a:pPr>
              <a:t>5</a:t>
            </a:fld>
            <a:r>
              <a:rPr lang="cs-CZ" sz="1600" b="0" kern="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/13</a:t>
            </a:r>
            <a:endParaRPr lang="cs-CZ" sz="16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defRPr/>
            </a:pPr>
            <a:endParaRPr lang="cs-CZ" sz="16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98" name="Obdélník 5"/>
          <p:cNvSpPr>
            <a:spLocks noChangeArrowheads="1"/>
          </p:cNvSpPr>
          <p:nvPr/>
        </p:nvSpPr>
        <p:spPr bwMode="auto">
          <a:xfrm>
            <a:off x="76200" y="2925053"/>
            <a:ext cx="9267825" cy="245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Principiální omezení: relativistické efekty</a:t>
            </a:r>
            <a:endParaRPr lang="cs-CZ" altLang="cs-CZ" sz="2000" b="0" baseline="-25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Fyzické 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omezení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: energie pole, </a:t>
            </a:r>
            <a:r>
              <a:rPr lang="en-US" altLang="cs-CZ" sz="2000" b="0" dirty="0" err="1" smtClean="0">
                <a:solidFill>
                  <a:schemeClr val="tx1"/>
                </a:solidFill>
              </a:rPr>
              <a:t>ze</a:t>
            </a:r>
            <a:r>
              <a:rPr lang="en-US" altLang="cs-CZ" sz="2000" b="0" dirty="0" smtClean="0">
                <a:solidFill>
                  <a:schemeClr val="tx1"/>
                </a:solidFill>
              </a:rPr>
              <a:t> 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srážkové rozptylu (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lavinování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) </a:t>
            </a: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v</a:t>
            </a:r>
            <a:r>
              <a:rPr lang="cs-CZ" altLang="cs-CZ" sz="2000" b="0" baseline="-25000" dirty="0" smtClean="0">
                <a:solidFill>
                  <a:schemeClr val="tx1"/>
                </a:solidFill>
              </a:rPr>
              <a:t>┴</a:t>
            </a:r>
            <a:r>
              <a:rPr lang="en-US" altLang="cs-CZ" sz="2000" b="0" baseline="-25000" dirty="0" smtClean="0">
                <a:solidFill>
                  <a:schemeClr val="tx1"/>
                </a:solidFill>
              </a:rPr>
              <a:t>  </a:t>
            </a:r>
            <a:r>
              <a:rPr lang="cs-CZ" altLang="cs-CZ" sz="2000" b="0" baseline="-25000" dirty="0" smtClean="0">
                <a:solidFill>
                  <a:schemeClr val="tx1"/>
                </a:solidFill>
              </a:rPr>
              <a:t/>
            </a:r>
            <a:br>
              <a:rPr lang="cs-CZ" altLang="cs-CZ" sz="2000" b="0" baseline="-25000" dirty="0" smtClean="0">
                <a:solidFill>
                  <a:schemeClr val="tx1"/>
                </a:solidFill>
              </a:rPr>
            </a:br>
            <a:r>
              <a:rPr lang="en-US" altLang="cs-CZ" sz="2000" b="0" dirty="0" smtClean="0">
                <a:solidFill>
                  <a:schemeClr val="tx1"/>
                </a:solidFill>
              </a:rPr>
              <a:t>(</a:t>
            </a:r>
            <a:r>
              <a:rPr lang="en-US" altLang="cs-CZ" sz="2000" b="0" dirty="0" err="1" smtClean="0">
                <a:solidFill>
                  <a:schemeClr val="tx1"/>
                </a:solidFill>
              </a:rPr>
              <a:t>i</a:t>
            </a:r>
            <a:r>
              <a:rPr lang="en-US" altLang="cs-CZ" sz="2000" b="0" dirty="0" smtClean="0">
                <a:solidFill>
                  <a:schemeClr val="tx1"/>
                </a:solidFill>
              </a:rPr>
              <a:t>)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 driftové ztráty</a:t>
            </a:r>
            <a:r>
              <a:rPr lang="en-US" altLang="cs-CZ" sz="2000" b="0" dirty="0" smtClean="0">
                <a:solidFill>
                  <a:schemeClr val="tx1"/>
                </a:solidFill>
              </a:rPr>
              <a:t> </a:t>
            </a:r>
            <a:r>
              <a:rPr lang="en-US" altLang="cs-CZ" sz="2000" b="0" dirty="0" smtClean="0">
                <a:solidFill>
                  <a:schemeClr val="tx1"/>
                </a:solidFill>
              </a:rPr>
              <a:t>(ii) z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tráty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 brzdným zářením, 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synchrotronním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 a 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cyklotronním</a:t>
            </a:r>
            <a:endParaRPr lang="cs-CZ" altLang="cs-CZ" sz="2000" b="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Pozorované limitní energie 10-20 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MeV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 (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ESRF Grenoble má 6 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GeV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)</a:t>
            </a:r>
            <a:endParaRPr lang="en-US" altLang="cs-CZ" sz="2000" b="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cs-CZ" sz="2000" b="0" dirty="0" err="1" smtClean="0">
                <a:solidFill>
                  <a:schemeClr val="tx1"/>
                </a:solidFill>
              </a:rPr>
              <a:t>Metody</a:t>
            </a:r>
            <a:r>
              <a:rPr lang="en-US" altLang="cs-CZ" sz="2000" b="0" dirty="0" smtClean="0">
                <a:solidFill>
                  <a:schemeClr val="tx1"/>
                </a:solidFill>
              </a:rPr>
              <a:t> </a:t>
            </a:r>
            <a:r>
              <a:rPr lang="en-US" altLang="cs-CZ" sz="2000" b="0" dirty="0" err="1" smtClean="0">
                <a:solidFill>
                  <a:schemeClr val="tx1"/>
                </a:solidFill>
              </a:rPr>
              <a:t>mitigace</a:t>
            </a:r>
            <a:r>
              <a:rPr lang="en-US" altLang="cs-CZ" sz="2000" b="0" dirty="0" smtClean="0">
                <a:solidFill>
                  <a:schemeClr val="tx1"/>
                </a:solidFill>
              </a:rPr>
              <a:t>: 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změny 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mag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.</a:t>
            </a:r>
            <a:r>
              <a:rPr lang="en-US" altLang="cs-CZ" sz="2000" b="0" dirty="0" smtClean="0">
                <a:solidFill>
                  <a:schemeClr val="tx1"/>
                </a:solidFill>
              </a:rPr>
              <a:t> pole, </a:t>
            </a:r>
            <a:r>
              <a:rPr lang="en-US" altLang="cs-CZ" sz="2000" b="0" dirty="0" err="1" smtClean="0">
                <a:solidFill>
                  <a:schemeClr val="tx1"/>
                </a:solidFill>
              </a:rPr>
              <a:t>inj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e</a:t>
            </a:r>
            <a:r>
              <a:rPr lang="en-US" altLang="cs-CZ" sz="2000" b="0" dirty="0" err="1" smtClean="0">
                <a:solidFill>
                  <a:schemeClr val="tx1"/>
                </a:solidFill>
              </a:rPr>
              <a:t>kt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áž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 plynu (MGI nebo pelety) </a:t>
            </a:r>
            <a:endParaRPr lang="en-US" altLang="cs-CZ" sz="2000" b="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altLang="cs-CZ" sz="2000" b="0" baseline="-250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91" y="820832"/>
            <a:ext cx="6638925" cy="200025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319713" y="2791030"/>
            <a:ext cx="9410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err="1">
                <a:latin typeface="CMR10"/>
              </a:rPr>
              <a:t>Vlainic</a:t>
            </a:r>
            <a:r>
              <a:rPr lang="cs-CZ" sz="1400" dirty="0">
                <a:latin typeface="CMR10"/>
              </a:rPr>
              <a:t> M. </a:t>
            </a:r>
            <a:r>
              <a:rPr lang="cs-CZ" sz="1400" dirty="0">
                <a:latin typeface="CMTI10"/>
              </a:rPr>
              <a:t>et al. </a:t>
            </a:r>
            <a:r>
              <a:rPr lang="cs-CZ" sz="1400" dirty="0">
                <a:latin typeface="CMR10"/>
              </a:rPr>
              <a:t>2015 </a:t>
            </a:r>
            <a:r>
              <a:rPr lang="cs-CZ" sz="1400" dirty="0" err="1">
                <a:latin typeface="CMTI10"/>
              </a:rPr>
              <a:t>Proc</a:t>
            </a:r>
            <a:r>
              <a:rPr lang="cs-CZ" sz="1400" dirty="0">
                <a:latin typeface="CMTI10"/>
              </a:rPr>
              <a:t>. 42nd EPS </a:t>
            </a:r>
            <a:r>
              <a:rPr lang="cs-CZ" sz="1400" dirty="0" err="1">
                <a:latin typeface="CMTI10"/>
              </a:rPr>
              <a:t>Conf</a:t>
            </a:r>
            <a:r>
              <a:rPr lang="cs-CZ" sz="1400" dirty="0">
                <a:latin typeface="CMTI10"/>
              </a:rPr>
              <a:t>. </a:t>
            </a:r>
            <a:r>
              <a:rPr lang="en-US" sz="1400" dirty="0" smtClean="0">
                <a:latin typeface="CMTI10"/>
              </a:rPr>
              <a:t/>
            </a:r>
            <a:br>
              <a:rPr lang="en-US" sz="1400" dirty="0" smtClean="0">
                <a:latin typeface="CMTI10"/>
              </a:rPr>
            </a:br>
            <a:r>
              <a:rPr lang="cs-CZ" sz="1400" dirty="0" smtClean="0">
                <a:latin typeface="CMTI10"/>
              </a:rPr>
              <a:t>Plasma </a:t>
            </a:r>
            <a:r>
              <a:rPr lang="cs-CZ" sz="1400" dirty="0" err="1">
                <a:latin typeface="CMTI10"/>
              </a:rPr>
              <a:t>Phys</a:t>
            </a:r>
            <a:r>
              <a:rPr lang="cs-CZ" sz="1400" dirty="0">
                <a:latin typeface="CMTI10"/>
              </a:rPr>
              <a:t>. (</a:t>
            </a:r>
            <a:r>
              <a:rPr lang="cs-CZ" sz="1400" dirty="0" err="1">
                <a:latin typeface="CMTI10"/>
              </a:rPr>
              <a:t>Lisbon</a:t>
            </a:r>
            <a:r>
              <a:rPr lang="cs-CZ" sz="1400" dirty="0">
                <a:latin typeface="CMTI10"/>
              </a:rPr>
              <a:t>) </a:t>
            </a:r>
            <a:r>
              <a:rPr lang="cs-CZ" sz="1400" dirty="0">
                <a:latin typeface="CMR10"/>
              </a:rPr>
              <a:t>ECA Vol. </a:t>
            </a:r>
            <a:r>
              <a:rPr lang="cs-CZ" sz="1400" dirty="0">
                <a:latin typeface="CMBX10"/>
              </a:rPr>
              <a:t>39E </a:t>
            </a:r>
            <a:r>
              <a:rPr lang="cs-CZ" sz="1400" dirty="0">
                <a:latin typeface="CMR10"/>
              </a:rPr>
              <a:t>P4.108</a:t>
            </a:r>
            <a:endParaRPr lang="cs-CZ" sz="14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086" y="4947269"/>
            <a:ext cx="6434136" cy="1552875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6552436" y="5901678"/>
            <a:ext cx="3677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333333"/>
                </a:solidFill>
                <a:latin typeface="-apple-system"/>
              </a:rPr>
              <a:t>L.R. </a:t>
            </a:r>
            <a:r>
              <a:rPr lang="cs-CZ" sz="1400" dirty="0" err="1">
                <a:solidFill>
                  <a:srgbClr val="333333"/>
                </a:solidFill>
                <a:latin typeface="-apple-system"/>
              </a:rPr>
              <a:t>Baylor</a:t>
            </a:r>
            <a:r>
              <a:rPr lang="cs-CZ" sz="1400" dirty="0">
                <a:solidFill>
                  <a:srgbClr val="333333"/>
                </a:solidFill>
                <a:latin typeface="-apple-system"/>
              </a:rPr>
              <a:t> </a:t>
            </a:r>
            <a:r>
              <a:rPr lang="cs-CZ" sz="1400" i="1" dirty="0">
                <a:solidFill>
                  <a:srgbClr val="333333"/>
                </a:solidFill>
                <a:latin typeface="-apple-system"/>
              </a:rPr>
              <a:t>et al</a:t>
            </a:r>
            <a:r>
              <a:rPr lang="cs-CZ" sz="1400" dirty="0">
                <a:solidFill>
                  <a:srgbClr val="333333"/>
                </a:solidFill>
                <a:latin typeface="-apple-system"/>
              </a:rPr>
              <a:t> 2019 </a:t>
            </a:r>
            <a:r>
              <a:rPr lang="cs-CZ" sz="1400" i="1" dirty="0" err="1">
                <a:solidFill>
                  <a:srgbClr val="333333"/>
                </a:solidFill>
                <a:latin typeface="-apple-system"/>
              </a:rPr>
              <a:t>Nucl</a:t>
            </a:r>
            <a:r>
              <a:rPr lang="cs-CZ" sz="1400" i="1" dirty="0">
                <a:solidFill>
                  <a:srgbClr val="333333"/>
                </a:solidFill>
                <a:latin typeface="-apple-system"/>
              </a:rPr>
              <a:t>. Fusion</a:t>
            </a:r>
            <a:r>
              <a:rPr lang="cs-CZ" sz="1400" dirty="0">
                <a:solidFill>
                  <a:srgbClr val="333333"/>
                </a:solidFill>
                <a:latin typeface="-apple-system"/>
              </a:rPr>
              <a:t> </a:t>
            </a:r>
            <a:r>
              <a:rPr lang="cs-CZ" sz="1400" b="1" dirty="0">
                <a:solidFill>
                  <a:srgbClr val="333333"/>
                </a:solidFill>
                <a:latin typeface="-apple-system"/>
              </a:rPr>
              <a:t>59</a:t>
            </a:r>
            <a:r>
              <a:rPr lang="cs-CZ" sz="1400" dirty="0">
                <a:solidFill>
                  <a:srgbClr val="333333"/>
                </a:solidFill>
                <a:latin typeface="-apple-system"/>
              </a:rPr>
              <a:t> 066008</a:t>
            </a:r>
            <a:endParaRPr lang="cs-CZ" sz="1400" dirty="0"/>
          </a:p>
        </p:txBody>
      </p:sp>
      <p:pic>
        <p:nvPicPr>
          <p:cNvPr id="13" name="Picture 2" descr="Úvodní stra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0"/>
            <a:ext cx="1209675" cy="98124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011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7"/>
          <a:stretch/>
        </p:blipFill>
        <p:spPr>
          <a:xfrm>
            <a:off x="-245511" y="811227"/>
            <a:ext cx="9591207" cy="5783247"/>
          </a:xfrm>
          <a:prstGeom prst="rect">
            <a:avLst/>
          </a:prstGeom>
        </p:spPr>
      </p:pic>
      <p:pic>
        <p:nvPicPr>
          <p:cNvPr id="819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23086" y="75765"/>
            <a:ext cx="8672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RE </a:t>
            </a:r>
            <a:r>
              <a:rPr lang="cs-CZ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NA TOKAMAKU COMPASS</a:t>
            </a:r>
            <a:endParaRPr lang="cs-CZ" sz="4000" dirty="0">
              <a:latin typeface="+mn-lt"/>
            </a:endParaRPr>
          </a:p>
        </p:txBody>
      </p:sp>
      <p:pic>
        <p:nvPicPr>
          <p:cNvPr id="8196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4475"/>
            <a:ext cx="9144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0" y="6537325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Ubíhající elektrony v tokamacích</a:t>
            </a:r>
            <a:r>
              <a:rPr lang="cs-CZ" sz="1600" b="0" kern="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                        VR FJFI ČVUT  8. června 2022                                                 </a:t>
            </a:r>
            <a:fld id="{8B0B43BB-5A1F-41BA-BECD-C2F90E5786F0}" type="slidenum">
              <a:rPr lang="cs-CZ" sz="1600" b="0" kern="1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pPr>
                <a:defRPr/>
              </a:pPr>
              <a:t>6</a:t>
            </a:fld>
            <a:r>
              <a:rPr lang="cs-CZ" sz="1600" b="0" kern="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/13</a:t>
            </a:r>
            <a:endParaRPr lang="cs-CZ" sz="16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defRPr/>
            </a:pPr>
            <a:endParaRPr lang="cs-CZ" sz="16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479821" y="1026280"/>
            <a:ext cx="818435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Dedikované experimentální kampaně 2014 – 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2021 </a:t>
            </a:r>
            <a:endParaRPr lang="cs-CZ" altLang="cs-CZ" sz="2000" b="0" baseline="-25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Výborná koordinace s 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EUROfusion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, zahraniční hosté, výjezdy</a:t>
            </a:r>
            <a:br>
              <a:rPr lang="cs-CZ" altLang="cs-CZ" sz="2000" b="0" dirty="0" smtClean="0">
                <a:solidFill>
                  <a:schemeClr val="tx1"/>
                </a:solidFill>
              </a:rPr>
            </a:br>
            <a:r>
              <a:rPr lang="cs-CZ" altLang="cs-CZ" sz="2000" b="0" dirty="0" smtClean="0">
                <a:solidFill>
                  <a:schemeClr val="tx1"/>
                </a:solidFill>
              </a:rPr>
              <a:t>našeho tým na AUG, TCV, JET, naše účast na koordinaci</a:t>
            </a:r>
            <a:endParaRPr lang="cs-CZ" altLang="cs-CZ" sz="2000" b="0" baseline="-25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Vývoj experimentálních scénářů pro měření RE – podařilo se pozorovat všechny tři typy 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RE, spolu s TCV vznikl referenční scénář</a:t>
            </a:r>
            <a:endParaRPr lang="cs-CZ" altLang="cs-CZ" sz="2000" b="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>
                <a:solidFill>
                  <a:schemeClr val="tx1"/>
                </a:solidFill>
              </a:rPr>
              <a:t>Grantová podpora GA ČR 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(příjemci </a:t>
            </a:r>
            <a:r>
              <a:rPr lang="cs-CZ" altLang="cs-CZ" sz="2000" b="0" dirty="0">
                <a:solidFill>
                  <a:schemeClr val="tx1"/>
                </a:solidFill>
              </a:rPr>
              <a:t>ÚFP AV ČR a FJFI ČVUT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)</a:t>
            </a:r>
            <a:endParaRPr lang="cs-CZ" altLang="cs-CZ" sz="2000" b="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Výchova řady doktorandů 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i pregraduálních studentů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Vývoj nových metod měření (diagnostik), součinnost s 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EUROfusion</a:t>
            </a:r>
            <a:endParaRPr lang="cs-CZ" altLang="cs-CZ" sz="2000" b="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Účast na vývoji počítačových modelů, snaha o 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návaznost na měření</a:t>
            </a:r>
            <a:endParaRPr lang="cs-CZ" altLang="cs-CZ" sz="2000" b="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Spolupráce 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AV ČR s FJFI – vývoj detektorů, měření na tokamaku GOLEM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Prezentace na konferencích – plenární přednáška na EPS 2018,</a:t>
            </a:r>
            <a:r>
              <a:rPr lang="cs-CZ" altLang="cs-CZ" sz="2000" b="0" dirty="0">
                <a:solidFill>
                  <a:schemeClr val="tx1"/>
                </a:solidFill>
              </a:rPr>
              <a:t/>
            </a:r>
            <a:br>
              <a:rPr lang="cs-CZ" altLang="cs-CZ" sz="2000" b="0" dirty="0">
                <a:solidFill>
                  <a:schemeClr val="tx1"/>
                </a:solidFill>
              </a:rPr>
            </a:br>
            <a:r>
              <a:rPr lang="cs-CZ" altLang="cs-CZ" sz="2000" b="0" dirty="0" smtClean="0">
                <a:solidFill>
                  <a:schemeClr val="tx1"/>
                </a:solidFill>
              </a:rPr>
              <a:t>zvaná přednáška na EPS 2021 (modelování RE, E. </a:t>
            </a:r>
            <a:r>
              <a:rPr lang="cs-CZ" altLang="cs-CZ" sz="2000" b="0" dirty="0" err="1" smtClean="0">
                <a:solidFill>
                  <a:schemeClr val="tx1"/>
                </a:solidFill>
              </a:rPr>
              <a:t>Macúšová</a:t>
            </a:r>
            <a:r>
              <a:rPr lang="cs-CZ" altLang="cs-CZ" sz="2000" b="0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9" name="Picture 2" descr="Úvodní str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0"/>
            <a:ext cx="1209675" cy="98124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756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4475"/>
            <a:ext cx="9144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0" y="6537325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Ubíhající elektrony v tokamacích</a:t>
            </a:r>
            <a:r>
              <a:rPr lang="cs-CZ" sz="1600" b="0" kern="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                        VR FJFI ČVUT  8. června 2022                                                 </a:t>
            </a:r>
            <a:fld id="{8B0B43BB-5A1F-41BA-BECD-C2F90E5786F0}" type="slidenum">
              <a:rPr lang="cs-CZ" sz="1600" b="0" kern="1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pPr>
                <a:defRPr/>
              </a:pPr>
              <a:t>7</a:t>
            </a:fld>
            <a:r>
              <a:rPr lang="cs-CZ" sz="1600" b="0" kern="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/13</a:t>
            </a:r>
            <a:endParaRPr lang="cs-CZ" sz="16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defRPr/>
            </a:pPr>
            <a:endParaRPr lang="cs-CZ" sz="16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98" name="Obdélník 5"/>
          <p:cNvSpPr>
            <a:spLocks noChangeArrowheads="1"/>
          </p:cNvSpPr>
          <p:nvPr/>
        </p:nvSpPr>
        <p:spPr bwMode="auto">
          <a:xfrm>
            <a:off x="4940515" y="3711002"/>
            <a:ext cx="523875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Tokamak COMPASS byl</a:t>
            </a:r>
            <a:r>
              <a:rPr lang="cs-CZ" altLang="cs-CZ" sz="2000" b="0" dirty="0">
                <a:solidFill>
                  <a:schemeClr val="tx1"/>
                </a:solidFill>
              </a:rPr>
              <a:t> </a:t>
            </a:r>
            <a:r>
              <a:rPr lang="cs-CZ" altLang="cs-CZ" sz="2000" b="0" dirty="0" smtClean="0">
                <a:solidFill>
                  <a:schemeClr val="tx1"/>
                </a:solidFill>
              </a:rPr>
              <a:t/>
            </a:r>
            <a:br>
              <a:rPr lang="cs-CZ" altLang="cs-CZ" sz="2000" b="0" dirty="0" smtClean="0">
                <a:solidFill>
                  <a:schemeClr val="tx1"/>
                </a:solidFill>
              </a:rPr>
            </a:br>
            <a:r>
              <a:rPr lang="cs-CZ" altLang="cs-CZ" sz="2000" b="0" dirty="0" smtClean="0">
                <a:solidFill>
                  <a:schemeClr val="tx1"/>
                </a:solidFill>
              </a:rPr>
              <a:t>mimořádně dobře vybaven</a:t>
            </a:r>
            <a:r>
              <a:rPr lang="cs-CZ" altLang="cs-CZ" sz="2000" b="0" dirty="0">
                <a:solidFill>
                  <a:schemeClr val="tx1"/>
                </a:solidFill>
              </a:rPr>
              <a:t/>
            </a:r>
            <a:br>
              <a:rPr lang="cs-CZ" altLang="cs-CZ" sz="2000" b="0" dirty="0">
                <a:solidFill>
                  <a:schemeClr val="tx1"/>
                </a:solidFill>
              </a:rPr>
            </a:br>
            <a:r>
              <a:rPr lang="cs-CZ" altLang="cs-CZ" sz="2000" b="0" dirty="0" smtClean="0">
                <a:solidFill>
                  <a:schemeClr val="tx1"/>
                </a:solidFill>
              </a:rPr>
              <a:t>cívkami pro rezonanční</a:t>
            </a:r>
            <a:br>
              <a:rPr lang="cs-CZ" altLang="cs-CZ" sz="2000" b="0" dirty="0" smtClean="0">
                <a:solidFill>
                  <a:schemeClr val="tx1"/>
                </a:solidFill>
              </a:rPr>
            </a:br>
            <a:r>
              <a:rPr lang="cs-CZ" altLang="cs-CZ" sz="2000" b="0" dirty="0" smtClean="0">
                <a:solidFill>
                  <a:schemeClr val="tx1"/>
                </a:solidFill>
              </a:rPr>
              <a:t>magnetickou perturbaci (RMP)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 smtClean="0">
                <a:solidFill>
                  <a:schemeClr val="tx1"/>
                </a:solidFill>
              </a:rPr>
              <a:t>S ohledem na velikost plazmatu</a:t>
            </a:r>
            <a:r>
              <a:rPr lang="cs-CZ" altLang="cs-CZ" sz="2000" b="0" dirty="0">
                <a:solidFill>
                  <a:schemeClr val="tx1"/>
                </a:solidFill>
              </a:rPr>
              <a:t/>
            </a:r>
            <a:br>
              <a:rPr lang="cs-CZ" altLang="cs-CZ" sz="2000" b="0" dirty="0">
                <a:solidFill>
                  <a:schemeClr val="tx1"/>
                </a:solidFill>
              </a:rPr>
            </a:br>
            <a:r>
              <a:rPr lang="cs-CZ" altLang="cs-CZ" sz="2000" b="0" dirty="0" smtClean="0">
                <a:solidFill>
                  <a:schemeClr val="tx1"/>
                </a:solidFill>
              </a:rPr>
              <a:t>byly perturbace významné </a:t>
            </a: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/>
            </a:r>
            <a:br>
              <a:rPr lang="en-US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p</a:t>
            </a:r>
            <a:r>
              <a:rPr lang="cs-CZ" altLang="cs-CZ" sz="20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řínosné</a:t>
            </a: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pro testování hypotéz</a:t>
            </a:r>
            <a:b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cs-CZ" sz="2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a modelů</a:t>
            </a:r>
            <a:endParaRPr lang="cs-CZ" altLang="cs-CZ" sz="2000" b="0" dirty="0" smtClean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086" y="75765"/>
            <a:ext cx="8672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RMP NA TOKAMAKU COMPASS</a:t>
            </a:r>
            <a:endParaRPr lang="cs-CZ" sz="4000" dirty="0"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24" y="852387"/>
            <a:ext cx="7939105" cy="262150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4" y="3667124"/>
            <a:ext cx="4730249" cy="2651125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579253" y="3560630"/>
            <a:ext cx="37159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MARS-F: RMP resonance at </a:t>
            </a:r>
            <a:r>
              <a:rPr lang="el-GR" dirty="0" smtClean="0"/>
              <a:t>Δφ</a:t>
            </a:r>
            <a:r>
              <a:rPr lang="fr-BE" dirty="0" smtClean="0"/>
              <a:t> </a:t>
            </a:r>
            <a:r>
              <a:rPr lang="fr-BE" dirty="0"/>
              <a:t>= </a:t>
            </a:r>
            <a:r>
              <a:rPr lang="fr-BE" dirty="0" smtClean="0"/>
              <a:t>90</a:t>
            </a:r>
            <a:r>
              <a:rPr lang="en-US" b="1" baseline="30000" dirty="0" smtClean="0"/>
              <a:t>o</a:t>
            </a:r>
            <a:r>
              <a:rPr lang="fr-BE" dirty="0" smtClean="0"/>
              <a:t>  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6519580" y="3214191"/>
            <a:ext cx="26918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cs-CZ" altLang="cs-CZ" sz="1400" dirty="0" smtClean="0"/>
              <a:t>J </a:t>
            </a:r>
            <a:r>
              <a:rPr lang="cs-CZ" altLang="cs-CZ" sz="1400" dirty="0" err="1" smtClean="0"/>
              <a:t>Mlynář,Čs</a:t>
            </a:r>
            <a:r>
              <a:rPr lang="cs-CZ" altLang="cs-CZ" sz="1400" dirty="0" smtClean="0"/>
              <a:t>. čas </a:t>
            </a:r>
            <a:r>
              <a:rPr lang="cs-CZ" altLang="cs-CZ" sz="1400" dirty="0" err="1" smtClean="0"/>
              <a:t>fyz</a:t>
            </a:r>
            <a:r>
              <a:rPr lang="cs-CZ" altLang="cs-CZ" sz="1400" dirty="0" smtClean="0"/>
              <a:t>.</a:t>
            </a:r>
            <a:r>
              <a:rPr lang="nn-NO" altLang="cs-CZ" sz="1400" dirty="0"/>
              <a:t> </a:t>
            </a:r>
            <a:r>
              <a:rPr lang="nn-NO" altLang="cs-CZ" sz="1400" dirty="0" smtClean="0"/>
              <a:t>6 </a:t>
            </a:r>
            <a:r>
              <a:rPr lang="cs-CZ" altLang="cs-CZ" sz="1400" dirty="0" smtClean="0"/>
              <a:t>(</a:t>
            </a:r>
            <a:r>
              <a:rPr lang="nn-NO" altLang="cs-CZ" sz="1400" dirty="0" smtClean="0"/>
              <a:t>2020</a:t>
            </a:r>
            <a:r>
              <a:rPr lang="cs-CZ" altLang="cs-CZ" sz="1400" dirty="0" smtClean="0"/>
              <a:t>)</a:t>
            </a:r>
            <a:r>
              <a:rPr lang="nn-NO" altLang="cs-CZ" sz="1400" dirty="0"/>
              <a:t> 392</a:t>
            </a:r>
            <a:r>
              <a:rPr lang="cs-CZ" altLang="cs-CZ" sz="1400" dirty="0"/>
              <a:t> </a:t>
            </a:r>
            <a:endParaRPr lang="cs-CZ" altLang="cs-CZ" sz="1600" dirty="0"/>
          </a:p>
        </p:txBody>
      </p:sp>
      <p:pic>
        <p:nvPicPr>
          <p:cNvPr id="14" name="Picture 2" descr="Úvodní stra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0"/>
            <a:ext cx="1209675" cy="98124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783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4475"/>
            <a:ext cx="9144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0" y="6537325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Ubíhající elektrony v tokamacích</a:t>
            </a:r>
            <a:r>
              <a:rPr lang="cs-CZ" sz="1600" b="0" kern="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                        VR FJFI ČVUT  8. června 2022                                                 </a:t>
            </a:r>
            <a:fld id="{8B0B43BB-5A1F-41BA-BECD-C2F90E5786F0}" type="slidenum">
              <a:rPr lang="cs-CZ" sz="1600" b="0" kern="1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pPr>
                <a:defRPr/>
              </a:pPr>
              <a:t>8</a:t>
            </a:fld>
            <a:r>
              <a:rPr lang="cs-CZ" sz="1600" b="0" kern="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/13</a:t>
            </a:r>
            <a:endParaRPr lang="cs-CZ" sz="16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defRPr/>
            </a:pPr>
            <a:endParaRPr lang="cs-CZ" sz="16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086" y="75765"/>
            <a:ext cx="8672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RMP – PŘÍKLAD VÝSLEDKU</a:t>
            </a:r>
            <a:endParaRPr lang="cs-CZ" sz="4000" dirty="0"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825" y="1241918"/>
            <a:ext cx="5924550" cy="530793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92172" y="903404"/>
            <a:ext cx="59912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Mlynar J. et al. 2019 Plasma Phys. Control. Fusion 61 014010</a:t>
            </a:r>
            <a:endParaRPr lang="cs-CZ" sz="1400" dirty="0"/>
          </a:p>
        </p:txBody>
      </p:sp>
      <p:pic>
        <p:nvPicPr>
          <p:cNvPr id="9" name="Picture 2" descr="Úvodní str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0"/>
            <a:ext cx="1209675" cy="98124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Obdélník 10"/>
          <p:cNvSpPr/>
          <p:nvPr/>
        </p:nvSpPr>
        <p:spPr>
          <a:xfrm>
            <a:off x="368677" y="2153637"/>
            <a:ext cx="1715534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dirty="0" err="1" smtClean="0"/>
              <a:t>Thermal</a:t>
            </a:r>
            <a:r>
              <a:rPr lang="cs-CZ" dirty="0" smtClean="0"/>
              <a:t> </a:t>
            </a:r>
            <a:r>
              <a:rPr lang="cs-CZ" dirty="0" err="1" smtClean="0"/>
              <a:t>quench</a:t>
            </a:r>
            <a:endParaRPr lang="cs-CZ" dirty="0"/>
          </a:p>
        </p:txBody>
      </p:sp>
      <p:cxnSp>
        <p:nvCxnSpPr>
          <p:cNvPr id="6" name="Přímá spojnice se šipkou 5"/>
          <p:cNvCxnSpPr>
            <a:stCxn id="11" idx="3"/>
          </p:cNvCxnSpPr>
          <p:nvPr/>
        </p:nvCxnSpPr>
        <p:spPr>
          <a:xfrm>
            <a:off x="2084211" y="2338303"/>
            <a:ext cx="3280269" cy="6995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1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549" y="3651147"/>
            <a:ext cx="2139314" cy="1667295"/>
          </a:xfrm>
          <a:prstGeom prst="rect">
            <a:avLst/>
          </a:prstGeom>
        </p:spPr>
      </p:pic>
      <p:pic>
        <p:nvPicPr>
          <p:cNvPr id="819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" y="9964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4475"/>
            <a:ext cx="9144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0" y="6537325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Ubíhající elektrony v tokamacích</a:t>
            </a:r>
            <a:r>
              <a:rPr lang="cs-CZ" sz="1600" b="0" kern="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                        VR FJFI ČVUT  8. června 2022                                                 </a:t>
            </a:r>
            <a:fld id="{8B0B43BB-5A1F-41BA-BECD-C2F90E5786F0}" type="slidenum">
              <a:rPr lang="cs-CZ" sz="1600" b="0" kern="1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pPr>
                <a:defRPr/>
              </a:pPr>
              <a:t>9</a:t>
            </a:fld>
            <a:r>
              <a:rPr lang="cs-CZ" sz="1600" b="0" kern="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/13</a:t>
            </a:r>
            <a:endParaRPr lang="cs-CZ" sz="16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defRPr/>
            </a:pPr>
            <a:endParaRPr lang="cs-CZ" sz="16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086" y="75765"/>
            <a:ext cx="8672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VÝVOJ DIAGNOSTIKY RE</a:t>
            </a:r>
            <a:endParaRPr lang="cs-CZ" sz="4000" dirty="0">
              <a:latin typeface="+mn-lt"/>
            </a:endParaRPr>
          </a:p>
        </p:txBody>
      </p:sp>
      <p:pic>
        <p:nvPicPr>
          <p:cNvPr id="25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936" y="943208"/>
            <a:ext cx="2159425" cy="136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980964B0-C581-41A8-8F8D-E4DE0B2AA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2825" y="943208"/>
            <a:ext cx="1461429" cy="2193901"/>
          </a:xfrm>
          <a:prstGeom prst="rect">
            <a:avLst/>
          </a:prstGeom>
        </p:spPr>
      </p:pic>
      <p:sp>
        <p:nvSpPr>
          <p:cNvPr id="27" name="Obdélník 26">
            <a:extLst>
              <a:ext uri="{FF2B5EF4-FFF2-40B4-BE49-F238E27FC236}">
                <a16:creationId xmlns:a16="http://schemas.microsoft.com/office/drawing/2014/main" id="{29602800-6C5A-4FC5-BA29-EFC70E99D51F}"/>
              </a:ext>
            </a:extLst>
          </p:cNvPr>
          <p:cNvSpPr/>
          <p:nvPr/>
        </p:nvSpPr>
        <p:spPr>
          <a:xfrm>
            <a:off x="42365" y="2226514"/>
            <a:ext cx="4280597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Developed </a:t>
            </a:r>
            <a:r>
              <a:rPr lang="cs-CZ" sz="2000" dirty="0">
                <a:solidFill>
                  <a:srgbClr val="000000"/>
                </a:solidFill>
              </a:rPr>
              <a:t>in </a:t>
            </a:r>
            <a:r>
              <a:rPr lang="en-US" sz="2000" dirty="0">
                <a:solidFill>
                  <a:srgbClr val="000000"/>
                </a:solidFill>
              </a:rPr>
              <a:t>NCBJ, </a:t>
            </a:r>
            <a:r>
              <a:rPr lang="cs-CZ" sz="2000" dirty="0" smtClean="0">
                <a:solidFill>
                  <a:srgbClr val="000000"/>
                </a:solidFill>
              </a:rPr>
              <a:t>		</a:t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Poland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8" name="TextovéPole 11">
            <a:extLst>
              <a:ext uri="{FF2B5EF4-FFF2-40B4-BE49-F238E27FC236}">
                <a16:creationId xmlns:a16="http://schemas.microsoft.com/office/drawing/2014/main" id="{E6477A75-0AB4-4BBE-95EF-6AF7E634E58B}"/>
              </a:ext>
            </a:extLst>
          </p:cNvPr>
          <p:cNvSpPr txBox="1"/>
          <p:nvPr/>
        </p:nvSpPr>
        <p:spPr>
          <a:xfrm>
            <a:off x="3460783" y="2119618"/>
            <a:ext cx="1111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&gt;58 </a:t>
            </a:r>
            <a:r>
              <a:rPr lang="en-US" sz="1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keV</a:t>
            </a:r>
            <a:r>
              <a:rPr lang="en-US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&gt;145 </a:t>
            </a:r>
            <a:r>
              <a:rPr lang="en-US" sz="1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keV</a:t>
            </a:r>
            <a:endParaRPr lang="en-US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&gt;211 </a:t>
            </a:r>
            <a:r>
              <a:rPr lang="en-US" sz="1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keV</a:t>
            </a:r>
            <a:endParaRPr lang="en-US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9" name="TextovéPole 2">
            <a:extLst>
              <a:ext uri="{FF2B5EF4-FFF2-40B4-BE49-F238E27FC236}">
                <a16:creationId xmlns:a16="http://schemas.microsoft.com/office/drawing/2014/main" id="{9DB36CCA-F9FF-477C-A427-51778A16C572}"/>
              </a:ext>
            </a:extLst>
          </p:cNvPr>
          <p:cNvSpPr txBox="1"/>
          <p:nvPr/>
        </p:nvSpPr>
        <p:spPr>
          <a:xfrm>
            <a:off x="2231962" y="792762"/>
            <a:ext cx="301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Cherenkov detector</a:t>
            </a:r>
          </a:p>
        </p:txBody>
      </p:sp>
      <p:sp>
        <p:nvSpPr>
          <p:cNvPr id="30" name="TextovéPole 12">
            <a:extLst>
              <a:ext uri="{FF2B5EF4-FFF2-40B4-BE49-F238E27FC236}">
                <a16:creationId xmlns:a16="http://schemas.microsoft.com/office/drawing/2014/main" id="{F3532563-61B5-4509-8124-11CF2B13BAA9}"/>
              </a:ext>
            </a:extLst>
          </p:cNvPr>
          <p:cNvSpPr txBox="1"/>
          <p:nvPr/>
        </p:nvSpPr>
        <p:spPr>
          <a:xfrm>
            <a:off x="4656096" y="853194"/>
            <a:ext cx="301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Vertical ECE</a:t>
            </a:r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948C76F8-39C5-4DA5-99FA-307F3BD62D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8360" y="961788"/>
            <a:ext cx="2020074" cy="1481085"/>
          </a:xfrm>
          <a:prstGeom prst="rect">
            <a:avLst/>
          </a:prstGeom>
        </p:spPr>
      </p:pic>
      <p:sp>
        <p:nvSpPr>
          <p:cNvPr id="33" name="Obdélník 32">
            <a:extLst>
              <a:ext uri="{FF2B5EF4-FFF2-40B4-BE49-F238E27FC236}">
                <a16:creationId xmlns:a16="http://schemas.microsoft.com/office/drawing/2014/main" id="{7860E86D-F06F-45F7-ABA1-E48674634C18}"/>
              </a:ext>
            </a:extLst>
          </p:cNvPr>
          <p:cNvSpPr/>
          <p:nvPr/>
        </p:nvSpPr>
        <p:spPr>
          <a:xfrm>
            <a:off x="4560021" y="1243804"/>
            <a:ext cx="2072562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baseline="30000" dirty="0">
                <a:solidFill>
                  <a:srgbClr val="000000"/>
                </a:solidFill>
              </a:rPr>
              <a:t>rd</a:t>
            </a:r>
            <a:r>
              <a:rPr lang="en-US" dirty="0">
                <a:solidFill>
                  <a:srgbClr val="000000"/>
                </a:solidFill>
              </a:rPr>
              <a:t> harmonic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Relativistic shift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0000"/>
                </a:solidFill>
              </a:rPr>
              <a:t>E</a:t>
            </a:r>
            <a:r>
              <a:rPr lang="en-US" dirty="0">
                <a:solidFill>
                  <a:srgbClr val="000000"/>
                </a:solidFill>
              </a:rPr>
              <a:t>=50-140 </a:t>
            </a:r>
            <a:r>
              <a:rPr lang="en-US" dirty="0" err="1">
                <a:solidFill>
                  <a:srgbClr val="000000"/>
                </a:solidFill>
              </a:rPr>
              <a:t>keV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4528970" y="3569098"/>
            <a:ext cx="2153465" cy="156615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ovéPole 12">
            <a:extLst>
              <a:ext uri="{FF2B5EF4-FFF2-40B4-BE49-F238E27FC236}">
                <a16:creationId xmlns:a16="http://schemas.microsoft.com/office/drawing/2014/main" id="{F3532563-61B5-4509-8124-11CF2B13BAA9}"/>
              </a:ext>
            </a:extLst>
          </p:cNvPr>
          <p:cNvSpPr txBox="1"/>
          <p:nvPr/>
        </p:nvSpPr>
        <p:spPr>
          <a:xfrm>
            <a:off x="4530153" y="2767777"/>
            <a:ext cx="379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SXR matrix </a:t>
            </a:r>
            <a:r>
              <a:rPr lang="cs-CZ" b="1" dirty="0" err="1"/>
              <a:t>detector</a:t>
            </a:r>
            <a:r>
              <a:rPr lang="cs-CZ" b="1" dirty="0"/>
              <a:t> </a:t>
            </a:r>
            <a:r>
              <a:rPr lang="cs-CZ" b="1" dirty="0" err="1" smtClean="0"/>
              <a:t>MediPix</a:t>
            </a:r>
            <a:r>
              <a:rPr lang="cs-CZ" b="1" dirty="0" smtClean="0"/>
              <a:t>  (FJFI)</a:t>
            </a:r>
            <a:endParaRPr lang="en-US" b="1" dirty="0"/>
          </a:p>
        </p:txBody>
      </p:sp>
      <p:sp>
        <p:nvSpPr>
          <p:cNvPr id="38" name="Obdélník 37"/>
          <p:cNvSpPr/>
          <p:nvPr/>
        </p:nvSpPr>
        <p:spPr>
          <a:xfrm>
            <a:off x="4528970" y="3054104"/>
            <a:ext cx="4128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Developed </a:t>
            </a:r>
            <a:r>
              <a:rPr lang="cs-CZ" dirty="0">
                <a:solidFill>
                  <a:srgbClr val="000000"/>
                </a:solidFill>
              </a:rPr>
              <a:t>in CTU Prague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2D </a:t>
            </a:r>
            <a:r>
              <a:rPr lang="cs-CZ" dirty="0" err="1">
                <a:solidFill>
                  <a:srgbClr val="000000"/>
                </a:solidFill>
              </a:rPr>
              <a:t>pinhole</a:t>
            </a:r>
            <a:r>
              <a:rPr lang="cs-CZ" dirty="0">
                <a:solidFill>
                  <a:srgbClr val="000000"/>
                </a:solidFill>
              </a:rPr>
              <a:t> SXR </a:t>
            </a:r>
            <a:r>
              <a:rPr lang="en-US" dirty="0">
                <a:solidFill>
                  <a:srgbClr val="000000"/>
                </a:solidFill>
              </a:rPr>
              <a:t>detection</a:t>
            </a:r>
          </a:p>
        </p:txBody>
      </p:sp>
      <p:sp>
        <p:nvSpPr>
          <p:cNvPr id="39" name="Obdélník 38"/>
          <p:cNvSpPr/>
          <p:nvPr/>
        </p:nvSpPr>
        <p:spPr>
          <a:xfrm>
            <a:off x="3024841" y="2467233"/>
            <a:ext cx="56385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dirty="0" smtClean="0"/>
              <a:t>M </a:t>
            </a:r>
            <a:r>
              <a:rPr lang="cs-CZ" sz="1400" dirty="0" err="1" smtClean="0"/>
              <a:t>Farnik</a:t>
            </a:r>
            <a:r>
              <a:rPr lang="cs-CZ" sz="1400" dirty="0" smtClean="0"/>
              <a:t> et al., R</a:t>
            </a:r>
            <a:r>
              <a:rPr lang="en-US" sz="1400" dirty="0" err="1" smtClean="0"/>
              <a:t>ev</a:t>
            </a:r>
            <a:r>
              <a:rPr lang="en-US" sz="1400" dirty="0" smtClean="0"/>
              <a:t> </a:t>
            </a:r>
            <a:r>
              <a:rPr lang="en-US" sz="1400" dirty="0" err="1" smtClean="0"/>
              <a:t>Sci</a:t>
            </a:r>
            <a:r>
              <a:rPr lang="en-US" sz="1400" dirty="0" smtClean="0"/>
              <a:t> </a:t>
            </a:r>
            <a:r>
              <a:rPr lang="en-US" sz="1400" dirty="0" err="1" smtClean="0"/>
              <a:t>Instrum</a:t>
            </a:r>
            <a:r>
              <a:rPr lang="en-US" sz="1400" dirty="0"/>
              <a:t> </a:t>
            </a:r>
            <a:r>
              <a:rPr lang="en-US" sz="1400" b="1" dirty="0"/>
              <a:t>90</a:t>
            </a:r>
            <a:r>
              <a:rPr lang="en-US" sz="1400" dirty="0"/>
              <a:t>, 113501 (2019)</a:t>
            </a:r>
            <a:endParaRPr lang="cs-CZ" sz="1400" b="1" dirty="0"/>
          </a:p>
        </p:txBody>
      </p:sp>
      <p:sp>
        <p:nvSpPr>
          <p:cNvPr id="40" name="Obdélník 39"/>
          <p:cNvSpPr/>
          <p:nvPr/>
        </p:nvSpPr>
        <p:spPr>
          <a:xfrm>
            <a:off x="4538157" y="5117604"/>
            <a:ext cx="27873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S </a:t>
            </a:r>
            <a:r>
              <a:rPr lang="cs-CZ" sz="1400" dirty="0" err="1" smtClean="0"/>
              <a:t>Kulkov</a:t>
            </a:r>
            <a:r>
              <a:rPr lang="cs-CZ" sz="1400" dirty="0" smtClean="0"/>
              <a:t> </a:t>
            </a:r>
            <a:r>
              <a:rPr lang="da-DK" sz="1400" dirty="0" smtClean="0"/>
              <a:t>et </a:t>
            </a:r>
            <a:r>
              <a:rPr lang="da-DK" sz="1400" dirty="0"/>
              <a:t>al 2022 </a:t>
            </a:r>
            <a:r>
              <a:rPr lang="da-DK" sz="1400" i="1" dirty="0"/>
              <a:t>JINST</a:t>
            </a:r>
            <a:r>
              <a:rPr lang="da-DK" sz="1400" dirty="0"/>
              <a:t> </a:t>
            </a:r>
            <a:r>
              <a:rPr lang="da-DK" sz="1400" b="1" dirty="0"/>
              <a:t>17</a:t>
            </a:r>
            <a:r>
              <a:rPr lang="da-DK" sz="1400" dirty="0"/>
              <a:t> P02030</a:t>
            </a:r>
            <a:endParaRPr lang="cs-CZ" sz="1400" b="1" dirty="0"/>
          </a:p>
        </p:txBody>
      </p:sp>
      <p:pic>
        <p:nvPicPr>
          <p:cNvPr id="23" name="Main graphic"/>
          <p:cNvPicPr/>
          <p:nvPr/>
        </p:nvPicPr>
        <p:blipFill>
          <a:blip r:embed="rId9"/>
          <a:stretch/>
        </p:blipFill>
        <p:spPr>
          <a:xfrm>
            <a:off x="317937" y="4490423"/>
            <a:ext cx="1696541" cy="1562140"/>
          </a:xfrm>
          <a:prstGeom prst="rect">
            <a:avLst/>
          </a:prstGeom>
          <a:ln>
            <a:noFill/>
          </a:ln>
        </p:spPr>
      </p:pic>
      <p:sp>
        <p:nvSpPr>
          <p:cNvPr id="22" name="Obdélník 21"/>
          <p:cNvSpPr/>
          <p:nvPr/>
        </p:nvSpPr>
        <p:spPr>
          <a:xfrm>
            <a:off x="209584" y="6023287"/>
            <a:ext cx="5105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err="1" smtClean="0">
                <a:latin typeface="Montserrat"/>
              </a:rPr>
              <a:t>Runaway</a:t>
            </a:r>
            <a:r>
              <a:rPr lang="cs-CZ" sz="1600" dirty="0" smtClean="0">
                <a:latin typeface="Montserrat"/>
              </a:rPr>
              <a:t> </a:t>
            </a:r>
            <a:r>
              <a:rPr lang="cs-CZ" sz="1600" dirty="0" err="1" smtClean="0">
                <a:latin typeface="Montserrat"/>
              </a:rPr>
              <a:t>electron</a:t>
            </a:r>
            <a:r>
              <a:rPr lang="cs-CZ" sz="1600" dirty="0" smtClean="0">
                <a:latin typeface="Montserrat"/>
              </a:rPr>
              <a:t> </a:t>
            </a:r>
            <a:r>
              <a:rPr lang="cs-CZ" sz="1600" dirty="0" err="1" smtClean="0">
                <a:latin typeface="Montserrat"/>
              </a:rPr>
              <a:t>imaging</a:t>
            </a:r>
            <a:r>
              <a:rPr lang="cs-CZ" sz="1600" dirty="0" smtClean="0">
                <a:latin typeface="Montserrat"/>
              </a:rPr>
              <a:t> </a:t>
            </a:r>
            <a:r>
              <a:rPr lang="cs-CZ" sz="1600" dirty="0" err="1" smtClean="0">
                <a:latin typeface="Montserrat"/>
              </a:rPr>
              <a:t>spectrometer</a:t>
            </a:r>
            <a:r>
              <a:rPr lang="cs-CZ" sz="1600" dirty="0" smtClean="0">
                <a:latin typeface="Montserrat"/>
              </a:rPr>
              <a:t/>
            </a:r>
            <a:br>
              <a:rPr lang="cs-CZ" sz="1600" dirty="0" smtClean="0">
                <a:latin typeface="Montserrat"/>
              </a:rPr>
            </a:br>
            <a:r>
              <a:rPr lang="cs-CZ" sz="1400" dirty="0" smtClean="0">
                <a:latin typeface="Montserrat"/>
              </a:rPr>
              <a:t>Causa F. et al. </a:t>
            </a:r>
            <a:r>
              <a:rPr lang="en-US" sz="1400" dirty="0" smtClean="0"/>
              <a:t>Rev </a:t>
            </a:r>
            <a:r>
              <a:rPr lang="en-US" sz="1400" dirty="0" err="1" smtClean="0"/>
              <a:t>Sci</a:t>
            </a:r>
            <a:r>
              <a:rPr lang="cs-CZ" sz="1400" dirty="0" smtClean="0"/>
              <a:t> </a:t>
            </a:r>
            <a:r>
              <a:rPr lang="en-US" sz="1400" dirty="0" err="1" smtClean="0"/>
              <a:t>Instru</a:t>
            </a:r>
            <a:r>
              <a:rPr lang="cs-CZ" sz="1400" dirty="0" smtClean="0"/>
              <a:t>m</a:t>
            </a:r>
            <a:r>
              <a:rPr lang="en-US" sz="1400" dirty="0"/>
              <a:t> </a:t>
            </a:r>
            <a:r>
              <a:rPr lang="en-US" sz="1400" b="1" dirty="0"/>
              <a:t>90</a:t>
            </a:r>
            <a:r>
              <a:rPr lang="en-US" sz="1400" dirty="0"/>
              <a:t>, 073501 (2019)</a:t>
            </a:r>
            <a:endParaRPr lang="cs-CZ" sz="1400" dirty="0" smtClean="0">
              <a:latin typeface="Montserrat"/>
            </a:endParaRP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4495" y="5409888"/>
            <a:ext cx="1723594" cy="1035990"/>
          </a:xfrm>
          <a:prstGeom prst="rect">
            <a:avLst/>
          </a:prstGeom>
        </p:spPr>
      </p:pic>
      <p:sp>
        <p:nvSpPr>
          <p:cNvPr id="36" name="Obdélník 35"/>
          <p:cNvSpPr/>
          <p:nvPr/>
        </p:nvSpPr>
        <p:spPr>
          <a:xfrm>
            <a:off x="3189037" y="5534343"/>
            <a:ext cx="3985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600" dirty="0" smtClean="0"/>
              <a:t>Grafitový </a:t>
            </a:r>
            <a:r>
              <a:rPr lang="cs-CZ" sz="1600" dirty="0" err="1" smtClean="0"/>
              <a:t>limiter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s tepelnými čidly</a:t>
            </a:r>
          </a:p>
          <a:p>
            <a:pPr algn="r"/>
            <a:r>
              <a:rPr lang="cs-CZ" sz="1600" dirty="0" err="1" smtClean="0"/>
              <a:t>Čaloud</a:t>
            </a:r>
            <a:r>
              <a:rPr lang="cs-CZ" sz="1600" dirty="0" smtClean="0"/>
              <a:t> </a:t>
            </a:r>
            <a:r>
              <a:rPr lang="cs-CZ" sz="1600" dirty="0" smtClean="0"/>
              <a:t>J. Diplomová práce</a:t>
            </a:r>
            <a:endParaRPr lang="cs-CZ" sz="1600" dirty="0"/>
          </a:p>
        </p:txBody>
      </p:sp>
      <p:sp>
        <p:nvSpPr>
          <p:cNvPr id="42" name="Obdélník 41"/>
          <p:cNvSpPr/>
          <p:nvPr/>
        </p:nvSpPr>
        <p:spPr>
          <a:xfrm>
            <a:off x="239332" y="3202029"/>
            <a:ext cx="3985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Systém vstřelování pevných </a:t>
            </a:r>
            <a:r>
              <a:rPr lang="cs-CZ" sz="1600" dirty="0" err="1" smtClean="0"/>
              <a:t>peletek</a:t>
            </a:r>
            <a:r>
              <a:rPr lang="cs-CZ" sz="1600" dirty="0" smtClean="0"/>
              <a:t/>
            </a:r>
            <a:br>
              <a:rPr lang="cs-CZ" sz="1600" dirty="0" smtClean="0"/>
            </a:br>
            <a:endParaRPr lang="cs-CZ" sz="1600" dirty="0"/>
          </a:p>
        </p:txBody>
      </p:sp>
      <p:sp>
        <p:nvSpPr>
          <p:cNvPr id="43" name="Obdélník 42"/>
          <p:cNvSpPr/>
          <p:nvPr/>
        </p:nvSpPr>
        <p:spPr>
          <a:xfrm>
            <a:off x="209584" y="3514032"/>
            <a:ext cx="1893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cs-CZ" altLang="cs-CZ" sz="1400" dirty="0" smtClean="0"/>
              <a:t>J </a:t>
            </a:r>
            <a:r>
              <a:rPr lang="cs-CZ" altLang="cs-CZ" sz="1400" dirty="0" err="1" smtClean="0"/>
              <a:t>Mlynář,Čs</a:t>
            </a:r>
            <a:r>
              <a:rPr lang="cs-CZ" altLang="cs-CZ" sz="1400" dirty="0" smtClean="0"/>
              <a:t>. čas </a:t>
            </a:r>
            <a:r>
              <a:rPr lang="cs-CZ" altLang="cs-CZ" sz="1400" dirty="0" err="1" smtClean="0"/>
              <a:t>fyz</a:t>
            </a:r>
            <a:r>
              <a:rPr lang="cs-CZ" altLang="cs-CZ" sz="1400" dirty="0" smtClean="0"/>
              <a:t>.</a:t>
            </a:r>
            <a:r>
              <a:rPr lang="nn-NO" altLang="cs-CZ" sz="1400" dirty="0"/>
              <a:t> </a:t>
            </a:r>
            <a:r>
              <a:rPr lang="nn-NO" altLang="cs-CZ" sz="1400" dirty="0" smtClean="0"/>
              <a:t>6 </a:t>
            </a:r>
            <a:r>
              <a:rPr lang="cs-CZ" altLang="cs-CZ" sz="1400" dirty="0"/>
              <a:t/>
            </a:r>
            <a:br>
              <a:rPr lang="cs-CZ" altLang="cs-CZ" sz="1400" dirty="0"/>
            </a:br>
            <a:r>
              <a:rPr lang="cs-CZ" altLang="cs-CZ" sz="1400" dirty="0" smtClean="0"/>
              <a:t>(</a:t>
            </a:r>
            <a:r>
              <a:rPr lang="nn-NO" altLang="cs-CZ" sz="1400" dirty="0" smtClean="0"/>
              <a:t>2020</a:t>
            </a:r>
            <a:r>
              <a:rPr lang="cs-CZ" altLang="cs-CZ" sz="1400" dirty="0" smtClean="0"/>
              <a:t>)</a:t>
            </a:r>
            <a:r>
              <a:rPr lang="nn-NO" altLang="cs-CZ" sz="1400" dirty="0"/>
              <a:t> 392</a:t>
            </a:r>
            <a:r>
              <a:rPr lang="cs-CZ" altLang="cs-CZ" sz="1400" dirty="0"/>
              <a:t> , Čeřovský J.</a:t>
            </a:r>
            <a:endParaRPr lang="cs-CZ" alt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2085398" y="5441161"/>
            <a:ext cx="2264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cs-CZ" altLang="cs-CZ" sz="1200" dirty="0" smtClean="0"/>
              <a:t>Viz též  kanál </a:t>
            </a:r>
            <a:r>
              <a:rPr lang="cs-CZ" altLang="cs-CZ" sz="1200" dirty="0" err="1" smtClean="0"/>
              <a:t>YouTube</a:t>
            </a:r>
            <a:r>
              <a:rPr lang="cs-CZ" altLang="cs-CZ" sz="1200" dirty="0" smtClean="0"/>
              <a:t> IPP AS CR</a:t>
            </a:r>
            <a:endParaRPr lang="cs-CZ" altLang="cs-CZ" sz="1400" dirty="0"/>
          </a:p>
        </p:txBody>
      </p:sp>
      <p:pic>
        <p:nvPicPr>
          <p:cNvPr id="31" name="Picture 2" descr="Úvodní stran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0"/>
            <a:ext cx="1209675" cy="98124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4448" y="3579710"/>
            <a:ext cx="2419553" cy="185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3776</TotalTime>
  <Words>708</Words>
  <Application>Microsoft Office PowerPoint</Application>
  <PresentationFormat>Předvádění na obrazovce (4:3)</PresentationFormat>
  <Paragraphs>118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CMBX10</vt:lpstr>
      <vt:lpstr>CMR10</vt:lpstr>
      <vt:lpstr>CMTI10</vt:lpstr>
      <vt:lpstr>Montserrat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Mlynar, Jan</dc:creator>
  <cp:lastModifiedBy>Mlynar, Jan</cp:lastModifiedBy>
  <cp:revision>102</cp:revision>
  <dcterms:created xsi:type="dcterms:W3CDTF">2022-05-21T20:22:46Z</dcterms:created>
  <dcterms:modified xsi:type="dcterms:W3CDTF">2022-06-07T13:53:21Z</dcterms:modified>
</cp:coreProperties>
</file>