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85" r:id="rId3"/>
    <p:sldId id="451" r:id="rId4"/>
    <p:sldId id="460" r:id="rId5"/>
    <p:sldId id="439" r:id="rId6"/>
    <p:sldId id="459" r:id="rId7"/>
    <p:sldId id="438" r:id="rId8"/>
    <p:sldId id="441" r:id="rId9"/>
    <p:sldId id="464" r:id="rId10"/>
    <p:sldId id="443" r:id="rId11"/>
    <p:sldId id="384" r:id="rId12"/>
    <p:sldId id="430" r:id="rId13"/>
    <p:sldId id="429" r:id="rId14"/>
    <p:sldId id="432" r:id="rId15"/>
    <p:sldId id="431" r:id="rId16"/>
    <p:sldId id="445" r:id="rId17"/>
    <p:sldId id="378" r:id="rId18"/>
    <p:sldId id="461" r:id="rId19"/>
    <p:sldId id="433" r:id="rId20"/>
    <p:sldId id="446" r:id="rId21"/>
    <p:sldId id="447" r:id="rId22"/>
    <p:sldId id="448" r:id="rId23"/>
    <p:sldId id="458" r:id="rId24"/>
    <p:sldId id="462" r:id="rId25"/>
    <p:sldId id="435" r:id="rId26"/>
    <p:sldId id="463" r:id="rId27"/>
    <p:sldId id="436" r:id="rId28"/>
    <p:sldId id="454" r:id="rId29"/>
    <p:sldId id="377" r:id="rId30"/>
    <p:sldId id="455" r:id="rId31"/>
    <p:sldId id="450" r:id="rId32"/>
    <p:sldId id="457" r:id="rId33"/>
    <p:sldId id="465" r:id="rId34"/>
    <p:sldId id="411" r:id="rId35"/>
    <p:sldId id="456" r:id="rId36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9E6"/>
    <a:srgbClr val="D711D5"/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 autoAdjust="0"/>
    <p:restoredTop sz="96379" autoAdjust="0"/>
  </p:normalViewPr>
  <p:slideViewPr>
    <p:cSldViewPr showGuides="1">
      <p:cViewPr varScale="1">
        <p:scale>
          <a:sx n="114" d="100"/>
          <a:sy n="114" d="100"/>
        </p:scale>
        <p:origin x="322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984" y="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20/07/2022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20/07/2022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994" y="666750"/>
            <a:ext cx="4632806" cy="42672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-10628" y="4908928"/>
            <a:ext cx="8240228" cy="2011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U. Sheikh, et al. | IAEA TM on Disruptions | ITER | 21/07/22 | Slide </a:t>
            </a:r>
            <a:fld id="{6A6D9FA1-99C7-4910-8E32-B85D378B0060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761660"/>
            <a:ext cx="9067800" cy="972108"/>
          </a:xfrm>
        </p:spPr>
        <p:txBody>
          <a:bodyPr/>
          <a:lstStyle/>
          <a:p>
            <a:r>
              <a:rPr lang="en-US" dirty="0"/>
              <a:t>Benign Termination of Runaway Electron Beams on ASDEX Upgrade and TCV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19822"/>
            <a:ext cx="8596064" cy="87592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U. Sheikh, J. </a:t>
            </a:r>
            <a:r>
              <a:rPr lang="en-US" dirty="0" err="1"/>
              <a:t>Cazabonne</a:t>
            </a:r>
            <a:r>
              <a:rPr lang="en-US" dirty="0"/>
              <a:t>, J. </a:t>
            </a:r>
            <a:r>
              <a:rPr lang="en-US" dirty="0" err="1"/>
              <a:t>Cerovsky</a:t>
            </a:r>
            <a:r>
              <a:rPr lang="en-US" dirty="0"/>
              <a:t>, S. Coda, C. </a:t>
            </a:r>
            <a:r>
              <a:rPr lang="en-US" dirty="0" err="1"/>
              <a:t>Colandrea</a:t>
            </a:r>
            <a:r>
              <a:rPr lang="en-US" dirty="0"/>
              <a:t>, A. Dal Molin, J. Decker, </a:t>
            </a:r>
          </a:p>
          <a:p>
            <a:r>
              <a:rPr lang="en-US" dirty="0"/>
              <a:t>B. Duval, M. </a:t>
            </a:r>
            <a:r>
              <a:rPr lang="en-US" dirty="0" err="1"/>
              <a:t>Faitsch</a:t>
            </a:r>
            <a:r>
              <a:rPr lang="en-US" dirty="0"/>
              <a:t>, O. Ficker, M. </a:t>
            </a:r>
            <a:r>
              <a:rPr lang="en-US" dirty="0" err="1"/>
              <a:t>Griener</a:t>
            </a:r>
            <a:r>
              <a:rPr lang="en-US" dirty="0"/>
              <a:t>, M. Hoppe, E. Macusova, G. Papp, G. Pautasso, </a:t>
            </a:r>
          </a:p>
          <a:p>
            <a:r>
              <a:rPr lang="en-US" dirty="0"/>
              <a:t>C. Paz-</a:t>
            </a:r>
            <a:r>
              <a:rPr lang="en-US" dirty="0" err="1"/>
              <a:t>Soldan</a:t>
            </a:r>
            <a:r>
              <a:rPr lang="en-US" dirty="0"/>
              <a:t>, C. </a:t>
            </a:r>
            <a:r>
              <a:rPr lang="en-US" dirty="0" err="1"/>
              <a:t>Reux</a:t>
            </a:r>
            <a:r>
              <a:rPr lang="en-US" dirty="0"/>
              <a:t>, B. </a:t>
            </a:r>
            <a:r>
              <a:rPr lang="en-US" dirty="0" err="1"/>
              <a:t>Sieglin</a:t>
            </a:r>
            <a:r>
              <a:rPr lang="en-US" dirty="0"/>
              <a:t>, L. Simons,  T. Wijkamp, the WPTE RT05, AUG and TCV Teams</a:t>
            </a: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B274-C5A7-4A4A-A39C-1F6462C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Benign Termination – RE Energy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A269-63D5-431B-AFC0-A324F988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659346"/>
            <a:ext cx="8877300" cy="4274604"/>
          </a:xfrm>
        </p:spPr>
        <p:txBody>
          <a:bodyPr>
            <a:normAutofit/>
          </a:bodyPr>
          <a:lstStyle/>
          <a:p>
            <a:r>
              <a:rPr lang="en-US" dirty="0"/>
              <a:t>Gamma spectra during stable beam before compression</a:t>
            </a:r>
          </a:p>
          <a:p>
            <a:r>
              <a:rPr lang="en-US" dirty="0"/>
              <a:t>RE energy reduced with recombined companion plasma (benign termination case)</a:t>
            </a:r>
          </a:p>
          <a:p>
            <a:pPr lvl="1"/>
            <a:r>
              <a:rPr lang="en-US" dirty="0"/>
              <a:t>Energy calibration not yet validated on TCV (trend evident)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82363-463B-4EB2-8A40-D796903020F7}"/>
              </a:ext>
            </a:extLst>
          </p:cNvPr>
          <p:cNvSpPr txBox="1"/>
          <p:nvPr/>
        </p:nvSpPr>
        <p:spPr>
          <a:xfrm>
            <a:off x="2072798" y="2266950"/>
            <a:ext cx="59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TCV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93EFC-8E31-41E0-BBF1-B5D6D9E90E5D}"/>
              </a:ext>
            </a:extLst>
          </p:cNvPr>
          <p:cNvSpPr txBox="1"/>
          <p:nvPr/>
        </p:nvSpPr>
        <p:spPr>
          <a:xfrm>
            <a:off x="6324600" y="2266950"/>
            <a:ext cx="666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AUG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04B6C-A7A5-4991-A469-66D3B83D3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72" y="2641285"/>
            <a:ext cx="3032528" cy="22499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83440C-47A3-44A8-9231-132E32D79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30" y="2604306"/>
            <a:ext cx="3000370" cy="23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56AE-C5F6-4903-A447-38D61CD9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9350"/>
            <a:ext cx="7772400" cy="342900"/>
          </a:xfrm>
        </p:spPr>
        <p:txBody>
          <a:bodyPr/>
          <a:lstStyle/>
          <a:p>
            <a:pPr algn="ctr"/>
            <a:r>
              <a:rPr lang="en-US" dirty="0"/>
              <a:t>Recombination </a:t>
            </a:r>
            <a:r>
              <a:rPr lang="en-GB" dirty="0"/>
              <a:t>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4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B274-C5A7-4A4A-A39C-1F6462C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Recombination Requirements (AUG)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A269-63D5-431B-AFC0-A324F988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659346"/>
            <a:ext cx="4505963" cy="4274604"/>
          </a:xfrm>
        </p:spPr>
        <p:txBody>
          <a:bodyPr>
            <a:normAutofit/>
          </a:bodyPr>
          <a:lstStyle/>
          <a:p>
            <a:r>
              <a:rPr lang="en-US" dirty="0"/>
              <a:t>Scenario: D2 MGI for immediate recombination</a:t>
            </a:r>
          </a:p>
          <a:p>
            <a:r>
              <a:rPr lang="en-US" dirty="0"/>
              <a:t>Pumping reduces neutral pressure until re-ionization</a:t>
            </a:r>
          </a:p>
          <a:p>
            <a:pPr lvl="1"/>
            <a:r>
              <a:rPr lang="en-US" dirty="0"/>
              <a:t>Allows inference of neutral pressure threshold</a:t>
            </a:r>
          </a:p>
          <a:p>
            <a:r>
              <a:rPr lang="en-US" b="1" dirty="0"/>
              <a:t>Scan</a:t>
            </a:r>
            <a:r>
              <a:rPr lang="en-US" dirty="0"/>
              <a:t>: Fixed injection quantity with four I</a:t>
            </a:r>
            <a:r>
              <a:rPr lang="en-US" baseline="-25000" dirty="0"/>
              <a:t>p</a:t>
            </a:r>
            <a:endParaRPr lang="en-US" dirty="0"/>
          </a:p>
          <a:p>
            <a:pPr lvl="1"/>
            <a:r>
              <a:rPr lang="en-US" dirty="0"/>
              <a:t>MGI pressure fixed, opening duration varied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890D67-6255-4631-8272-5EABE219C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5556" r="8320" b="5556"/>
          <a:stretch/>
        </p:blipFill>
        <p:spPr>
          <a:xfrm>
            <a:off x="4572000" y="550206"/>
            <a:ext cx="450596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8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B274-C5A7-4A4A-A39C-1F6462C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Recombination Requirements (TCV)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A269-63D5-431B-AFC0-A324F988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659346"/>
            <a:ext cx="4364982" cy="4274604"/>
          </a:xfrm>
        </p:spPr>
        <p:txBody>
          <a:bodyPr>
            <a:normAutofit/>
          </a:bodyPr>
          <a:lstStyle/>
          <a:p>
            <a:r>
              <a:rPr lang="en-US" dirty="0"/>
              <a:t>Scenario: </a:t>
            </a:r>
            <a:r>
              <a:rPr lang="en-US" dirty="0">
                <a:solidFill>
                  <a:srgbClr val="E109E6"/>
                </a:solidFill>
              </a:rPr>
              <a:t>D2 MGI </a:t>
            </a:r>
            <a:r>
              <a:rPr lang="en-US" dirty="0"/>
              <a:t>for immediate recombination</a:t>
            </a:r>
          </a:p>
          <a:p>
            <a:r>
              <a:rPr lang="en-US" dirty="0"/>
              <a:t>Pumping reduces neutral pressure until re-ionization</a:t>
            </a:r>
          </a:p>
          <a:p>
            <a:pPr lvl="1"/>
            <a:r>
              <a:rPr lang="en-US" dirty="0"/>
              <a:t>Allows inference of neutral pressure threshold</a:t>
            </a:r>
          </a:p>
          <a:p>
            <a:r>
              <a:rPr lang="en-US" b="1" dirty="0"/>
              <a:t>Scan</a:t>
            </a:r>
            <a:r>
              <a:rPr lang="en-US" dirty="0"/>
              <a:t>: Fixed I</a:t>
            </a:r>
            <a:r>
              <a:rPr lang="en-US" baseline="-25000" dirty="0"/>
              <a:t>p</a:t>
            </a:r>
            <a:r>
              <a:rPr lang="en-US" dirty="0"/>
              <a:t> with 3 injection quantities </a:t>
            </a:r>
          </a:p>
          <a:p>
            <a:pPr lvl="1"/>
            <a:r>
              <a:rPr lang="en-US" dirty="0"/>
              <a:t>MGI pressure fixed, opening duration varied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6B269-7C79-4EE6-9B67-A72889242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96" y="546468"/>
            <a:ext cx="4513791" cy="45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5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B274-C5A7-4A4A-A39C-1F6462C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Recombination Requirements (TCV)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A269-63D5-431B-AFC0-A324F988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659346"/>
            <a:ext cx="4381500" cy="4274604"/>
          </a:xfrm>
        </p:spPr>
        <p:txBody>
          <a:bodyPr>
            <a:normAutofit/>
          </a:bodyPr>
          <a:lstStyle/>
          <a:p>
            <a:r>
              <a:rPr lang="en-US" dirty="0"/>
              <a:t>Scenario: Injection via fueling valves</a:t>
            </a:r>
          </a:p>
          <a:p>
            <a:pPr lvl="1"/>
            <a:r>
              <a:rPr lang="en-US" dirty="0"/>
              <a:t>Detrimental for mitigation scheme but useful to explore recombination physics </a:t>
            </a:r>
          </a:p>
          <a:p>
            <a:pPr lvl="1"/>
            <a:r>
              <a:rPr lang="en-US" dirty="0"/>
              <a:t>Slow neutral pressure rise</a:t>
            </a:r>
          </a:p>
          <a:p>
            <a:pPr lvl="1"/>
            <a:r>
              <a:rPr lang="en-US" dirty="0"/>
              <a:t>Verification of neutral pressure threshold twice in one discharge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429BD-BCB3-410D-914B-5ACBBE6E8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96" y="570378"/>
            <a:ext cx="4425185" cy="45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6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EC32-C3C4-4852-9B93-91123BD1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Recombination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7F782-ED5A-4A08-B209-A584130F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94" y="514350"/>
            <a:ext cx="8671406" cy="4267200"/>
          </a:xfrm>
        </p:spPr>
        <p:txBody>
          <a:bodyPr/>
          <a:lstStyle/>
          <a:p>
            <a:r>
              <a:rPr lang="en-US" dirty="0"/>
              <a:t>Map density and neutral pressure to reveal threshold</a:t>
            </a:r>
          </a:p>
          <a:p>
            <a:r>
              <a:rPr lang="en-US" dirty="0"/>
              <a:t>Robust result for a given I</a:t>
            </a:r>
            <a:r>
              <a:rPr lang="en-US" baseline="-25000" dirty="0"/>
              <a:t>p</a:t>
            </a:r>
            <a:r>
              <a:rPr lang="en-US" dirty="0"/>
              <a:t> on TCV</a:t>
            </a:r>
          </a:p>
          <a:p>
            <a:pPr lvl="1"/>
            <a:r>
              <a:rPr lang="en-US" dirty="0"/>
              <a:t>Insensitive to injection method/rate</a:t>
            </a:r>
          </a:p>
          <a:p>
            <a:r>
              <a:rPr lang="en-US" dirty="0"/>
              <a:t>Threshold increases with I</a:t>
            </a:r>
            <a:r>
              <a:rPr lang="en-US" baseline="-25000" dirty="0"/>
              <a:t>p</a:t>
            </a:r>
            <a:r>
              <a:rPr lang="en-US" dirty="0"/>
              <a:t> (observed on both machines)</a:t>
            </a:r>
          </a:p>
          <a:p>
            <a:pPr lvl="1"/>
            <a:r>
              <a:rPr lang="en-US" dirty="0"/>
              <a:t>Similar threshold at 150kA on TCV and 200kA on AUG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0EEEC-645F-4D4E-A385-75F5B09C0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06942"/>
            <a:ext cx="3093058" cy="23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358161-BA1B-402F-A906-D0DFDB8081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06942"/>
            <a:ext cx="309305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47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EC32-C3C4-4852-9B93-91123BD1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Recombination Requirements (TCV)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7F782-ED5A-4A08-B209-A584130F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94" y="666750"/>
            <a:ext cx="8671406" cy="4267200"/>
          </a:xfrm>
        </p:spPr>
        <p:txBody>
          <a:bodyPr/>
          <a:lstStyle/>
          <a:p>
            <a:r>
              <a:rPr lang="en-US" dirty="0"/>
              <a:t>Comparable threshold for D2 and H2 (0.06-0.08Pa)</a:t>
            </a:r>
          </a:p>
          <a:p>
            <a:pPr lvl="1"/>
            <a:r>
              <a:rPr lang="en-US" dirty="0"/>
              <a:t>Dataset for 150kA on TCV</a:t>
            </a:r>
          </a:p>
          <a:p>
            <a:r>
              <a:rPr lang="en-US" dirty="0"/>
              <a:t>Higher n</a:t>
            </a:r>
            <a:r>
              <a:rPr lang="en-US" baseline="-25000" dirty="0"/>
              <a:t>e</a:t>
            </a:r>
            <a:r>
              <a:rPr lang="en-US" dirty="0"/>
              <a:t> at same neutral pressure with more impurities</a:t>
            </a:r>
          </a:p>
          <a:p>
            <a:pPr lvl="1"/>
            <a:r>
              <a:rPr lang="en-US" dirty="0"/>
              <a:t>Lower limit to be clarified in coming experiments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40601-710D-4780-A411-8AC43E5F7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58446"/>
            <a:ext cx="7543800" cy="27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6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8AC11-EE0F-4D10-BE2B-70AA0860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7150"/>
            <a:ext cx="8686800" cy="342900"/>
          </a:xfrm>
        </p:spPr>
        <p:txBody>
          <a:bodyPr/>
          <a:lstStyle/>
          <a:p>
            <a:r>
              <a:rPr lang="en-US" dirty="0"/>
              <a:t>Recombination </a:t>
            </a:r>
            <a:r>
              <a:rPr lang="en-GB" dirty="0"/>
              <a:t>Requirements</a:t>
            </a:r>
            <a:r>
              <a:rPr lang="en-US" dirty="0"/>
              <a:t> Max (AUG)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5385-4A9E-404C-A8C4-A35CC2664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26842"/>
            <a:ext cx="4724400" cy="4330908"/>
          </a:xfrm>
        </p:spPr>
        <p:txBody>
          <a:bodyPr>
            <a:normAutofit fontScale="92500"/>
          </a:bodyPr>
          <a:lstStyle/>
          <a:p>
            <a:r>
              <a:rPr lang="en-US" dirty="0"/>
              <a:t>Upper limit for neutral pressure observed on DIII-D</a:t>
            </a:r>
          </a:p>
          <a:p>
            <a:r>
              <a:rPr lang="en-US" dirty="0"/>
              <a:t>Additional D2 via fueling valves</a:t>
            </a:r>
          </a:p>
          <a:p>
            <a:r>
              <a:rPr lang="en-US" dirty="0"/>
              <a:t>Benign termination successful on AUG up to 0.8Pa</a:t>
            </a:r>
          </a:p>
          <a:p>
            <a:pPr lvl="1"/>
            <a:r>
              <a:rPr lang="en-US" dirty="0"/>
              <a:t>Lower limit at 200kA is ~0.08Pa</a:t>
            </a:r>
          </a:p>
          <a:p>
            <a:pPr lvl="1"/>
            <a:r>
              <a:rPr lang="en-US" dirty="0"/>
              <a:t>Factor of 10 above lower limit was successful</a:t>
            </a:r>
          </a:p>
          <a:p>
            <a:r>
              <a:rPr lang="en-US" dirty="0"/>
              <a:t>Heat flux comparable to reference</a:t>
            </a:r>
          </a:p>
          <a:p>
            <a:r>
              <a:rPr lang="en-US" b="1" dirty="0"/>
              <a:t>No upper limited found on AUG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D8F78-691D-4289-B26C-026DF4E361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07" y="617446"/>
            <a:ext cx="4375552" cy="433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66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C4CE-97B6-4F6B-9BF5-B8B733F9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7150"/>
            <a:ext cx="7924800" cy="342900"/>
          </a:xfrm>
        </p:spPr>
        <p:txBody>
          <a:bodyPr/>
          <a:lstStyle/>
          <a:p>
            <a:r>
              <a:rPr lang="en-US" dirty="0"/>
              <a:t>Recombination </a:t>
            </a:r>
            <a:r>
              <a:rPr lang="en-GB" dirty="0"/>
              <a:t>Requirements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71879-268A-4791-857A-F6089A82E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94" y="666750"/>
            <a:ext cx="8442806" cy="4267200"/>
          </a:xfrm>
        </p:spPr>
        <p:txBody>
          <a:bodyPr/>
          <a:lstStyle/>
          <a:p>
            <a:r>
              <a:rPr lang="en-US" dirty="0"/>
              <a:t>Neutral pressure threshold scales with I</a:t>
            </a:r>
            <a:r>
              <a:rPr lang="en-US" baseline="-25000" dirty="0"/>
              <a:t>p</a:t>
            </a:r>
          </a:p>
          <a:p>
            <a:pPr lvl="1"/>
            <a:r>
              <a:rPr lang="en-US" dirty="0"/>
              <a:t>~0.07Pa at 150kA to 0.24Pa at 500kA</a:t>
            </a:r>
          </a:p>
          <a:p>
            <a:pPr lvl="1"/>
            <a:r>
              <a:rPr lang="en-US" dirty="0"/>
              <a:t>Similar threshold at 150kA on TCV and 200kA on AUG</a:t>
            </a:r>
          </a:p>
          <a:p>
            <a:r>
              <a:rPr lang="en-US" dirty="0"/>
              <a:t>Injection method or rate does not impact result</a:t>
            </a:r>
          </a:p>
          <a:p>
            <a:r>
              <a:rPr lang="en-US" dirty="0"/>
              <a:t>Comparable threshold for D2 and H2 (0.06-0.08Pa)</a:t>
            </a:r>
          </a:p>
          <a:p>
            <a:r>
              <a:rPr lang="en-US" dirty="0"/>
              <a:t>Higher n</a:t>
            </a:r>
            <a:r>
              <a:rPr lang="en-US" baseline="-25000" dirty="0"/>
              <a:t>e</a:t>
            </a:r>
            <a:r>
              <a:rPr lang="en-US" dirty="0"/>
              <a:t> at same neutral pressure with more impurities</a:t>
            </a:r>
          </a:p>
          <a:p>
            <a:pPr lvl="1"/>
            <a:r>
              <a:rPr lang="en-US" dirty="0"/>
              <a:t>Lower limit to be clarified in coming experiments</a:t>
            </a:r>
          </a:p>
          <a:p>
            <a:r>
              <a:rPr lang="en-US" dirty="0"/>
              <a:t>No neutral pressure upper limit observed</a:t>
            </a:r>
          </a:p>
        </p:txBody>
      </p:sp>
    </p:spTree>
    <p:extLst>
      <p:ext uri="{BB962C8B-B14F-4D97-AF65-F5344CB8AC3E}">
        <p14:creationId xmlns:p14="http://schemas.microsoft.com/office/powerpoint/2010/main" val="2059248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56AE-C5F6-4903-A447-38D61CD9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9350"/>
            <a:ext cx="7772400" cy="342900"/>
          </a:xfrm>
        </p:spPr>
        <p:txBody>
          <a:bodyPr/>
          <a:lstStyle/>
          <a:p>
            <a:pPr algn="ctr"/>
            <a:r>
              <a:rPr lang="en-US" dirty="0"/>
              <a:t>Path to Low </a:t>
            </a:r>
            <a:r>
              <a:rPr lang="en-US" dirty="0" err="1"/>
              <a:t>q</a:t>
            </a:r>
            <a:r>
              <a:rPr lang="en-US" baseline="-25000" dirty="0" err="1"/>
              <a:t>e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3744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3757-F411-40C5-AA66-9427F11E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C4660-94C4-42A8-A755-FF01105A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94" y="666750"/>
            <a:ext cx="8671406" cy="426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Benign termination has the potential to prevent RE impact damage -&gt; Critical to ITER DMS</a:t>
            </a:r>
          </a:p>
          <a:p>
            <a:r>
              <a:rPr lang="en-US" dirty="0"/>
              <a:t>Recently been achieved on AUG, DIII-D, JET and TCV</a:t>
            </a:r>
          </a:p>
          <a:p>
            <a:pPr lvl="1"/>
            <a:r>
              <a:rPr lang="en-US" dirty="0"/>
              <a:t>This presentation covers results on AUG and TCV</a:t>
            </a:r>
          </a:p>
          <a:p>
            <a:pPr lvl="2"/>
            <a:r>
              <a:rPr lang="en-US" dirty="0"/>
              <a:t>Path to benign termination</a:t>
            </a:r>
          </a:p>
          <a:p>
            <a:pPr lvl="2"/>
            <a:r>
              <a:rPr lang="en-US" dirty="0"/>
              <a:t>Recombination requirements</a:t>
            </a:r>
          </a:p>
          <a:p>
            <a:pPr lvl="3"/>
            <a:r>
              <a:rPr lang="en-US" sz="1800" dirty="0"/>
              <a:t>How many particles do we need to inject?</a:t>
            </a:r>
          </a:p>
          <a:p>
            <a:pPr lvl="2"/>
            <a:r>
              <a:rPr lang="en-US" dirty="0"/>
              <a:t>Method to approach low </a:t>
            </a:r>
            <a:r>
              <a:rPr lang="en-US" dirty="0" err="1"/>
              <a:t>q</a:t>
            </a:r>
            <a:r>
              <a:rPr lang="en-US" baseline="-25000" dirty="0" err="1"/>
              <a:t>e</a:t>
            </a:r>
            <a:endParaRPr lang="en-US" baseline="-25000" dirty="0"/>
          </a:p>
          <a:p>
            <a:pPr lvl="3"/>
            <a:r>
              <a:rPr lang="en-US" sz="1800" dirty="0"/>
              <a:t>How do we achieve the MHD instability?</a:t>
            </a:r>
          </a:p>
          <a:p>
            <a:pPr lvl="2"/>
            <a:r>
              <a:rPr lang="en-US" dirty="0"/>
              <a:t>Partially recombined plasma (suboptimal scenarios)</a:t>
            </a:r>
          </a:p>
          <a:p>
            <a:pPr lvl="1"/>
            <a:r>
              <a:rPr lang="en-US" dirty="0"/>
              <a:t>Results presented here are not mature</a:t>
            </a:r>
          </a:p>
          <a:p>
            <a:pPr lvl="2"/>
            <a:r>
              <a:rPr lang="en-US" dirty="0"/>
              <a:t>Goal is present approach and generate discussion</a:t>
            </a:r>
          </a:p>
        </p:txBody>
      </p:sp>
    </p:spTree>
    <p:extLst>
      <p:ext uri="{BB962C8B-B14F-4D97-AF65-F5344CB8AC3E}">
        <p14:creationId xmlns:p14="http://schemas.microsoft.com/office/powerpoint/2010/main" val="639638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4046-1FF8-4286-A045-BE547B83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Rate Scan (AUG)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4DB0D-AFA2-4246-B3B3-B5DAF9D5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590550"/>
            <a:ext cx="6124028" cy="4419600"/>
          </a:xfrm>
        </p:spPr>
        <p:txBody>
          <a:bodyPr>
            <a:normAutofit/>
          </a:bodyPr>
          <a:lstStyle/>
          <a:p>
            <a:r>
              <a:rPr lang="en-US" dirty="0"/>
              <a:t>Compression rates at 500kA and 200kA</a:t>
            </a:r>
          </a:p>
          <a:p>
            <a:pPr lvl="1"/>
            <a:r>
              <a:rPr lang="en-US" dirty="0"/>
              <a:t>Each plot marker represents 1ms</a:t>
            </a:r>
          </a:p>
          <a:p>
            <a:pPr lvl="1"/>
            <a:r>
              <a:rPr lang="en-US" dirty="0" err="1"/>
              <a:t>q</a:t>
            </a:r>
            <a:r>
              <a:rPr lang="en-US" baseline="-25000" dirty="0" err="1"/>
              <a:t>cyl</a:t>
            </a:r>
            <a:r>
              <a:rPr lang="en-US" dirty="0"/>
              <a:t> approximation used</a:t>
            </a:r>
          </a:p>
          <a:p>
            <a:r>
              <a:rPr lang="en-US" dirty="0"/>
              <a:t>Terminations at q</a:t>
            </a:r>
            <a:r>
              <a:rPr lang="en-US" baseline="-25000" dirty="0"/>
              <a:t>e</a:t>
            </a:r>
            <a:r>
              <a:rPr lang="en-US" dirty="0"/>
              <a:t>~2 for 500kA</a:t>
            </a:r>
          </a:p>
          <a:p>
            <a:pPr lvl="1"/>
            <a:r>
              <a:rPr lang="en-US" dirty="0"/>
              <a:t>Slow compression at </a:t>
            </a:r>
            <a:r>
              <a:rPr lang="en-US" dirty="0" err="1"/>
              <a:t>q</a:t>
            </a:r>
            <a:r>
              <a:rPr lang="en-US" baseline="-25000" dirty="0" err="1"/>
              <a:t>e</a:t>
            </a:r>
            <a:r>
              <a:rPr lang="en-US" dirty="0"/>
              <a:t> of 3 did not result in disruption</a:t>
            </a:r>
          </a:p>
          <a:p>
            <a:r>
              <a:rPr lang="en-US" dirty="0"/>
              <a:t>Terminations at </a:t>
            </a:r>
            <a:r>
              <a:rPr lang="en-US" dirty="0" err="1"/>
              <a:t>q</a:t>
            </a:r>
            <a:r>
              <a:rPr lang="en-US" baseline="-25000" dirty="0" err="1"/>
              <a:t>e</a:t>
            </a:r>
            <a:r>
              <a:rPr lang="en-US" dirty="0"/>
              <a:t> ~3 at 200kA at slow compression rates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Faster compression rate led to </a:t>
            </a:r>
            <a:r>
              <a:rPr lang="en-US" dirty="0" err="1">
                <a:solidFill>
                  <a:srgbClr val="00B050"/>
                </a:solidFill>
              </a:rPr>
              <a:t>q</a:t>
            </a:r>
            <a:r>
              <a:rPr lang="en-US" baseline="-25000" dirty="0" err="1">
                <a:solidFill>
                  <a:srgbClr val="00B050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</a:rPr>
              <a:t>&lt;3 at 200kA</a:t>
            </a:r>
          </a:p>
          <a:p>
            <a:r>
              <a:rPr lang="en-US" dirty="0"/>
              <a:t>Slow compression rate may allow benign termination at higher </a:t>
            </a:r>
            <a:r>
              <a:rPr lang="en-US" dirty="0" err="1"/>
              <a:t>q</a:t>
            </a:r>
            <a:r>
              <a:rPr lang="en-US" baseline="-25000" dirty="0" err="1"/>
              <a:t>e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266EB-012F-4906-A16D-BFF0B1A47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63" y="562532"/>
            <a:ext cx="3060000" cy="2256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51C45F-7F6E-4519-94E5-485AB2FD9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63" y="2883274"/>
            <a:ext cx="3060000" cy="225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61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4046-1FF8-4286-A045-BE547B83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-25000" dirty="0"/>
              <a:t>p</a:t>
            </a:r>
            <a:r>
              <a:rPr lang="en-US" dirty="0"/>
              <a:t> and </a:t>
            </a:r>
            <a:r>
              <a:rPr lang="en-US" dirty="0" err="1"/>
              <a:t>B</a:t>
            </a:r>
            <a:r>
              <a:rPr lang="en-US" baseline="-25000" dirty="0" err="1"/>
              <a:t>t</a:t>
            </a:r>
            <a:r>
              <a:rPr lang="en-US" dirty="0"/>
              <a:t> Ramp to Low </a:t>
            </a:r>
            <a:r>
              <a:rPr lang="en-US" dirty="0" err="1"/>
              <a:t>q</a:t>
            </a:r>
            <a:r>
              <a:rPr lang="en-US" baseline="-25000" dirty="0" err="1"/>
              <a:t>e</a:t>
            </a:r>
            <a:r>
              <a:rPr lang="en-US" dirty="0"/>
              <a:t> (TCV)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4DB0D-AFA2-4246-B3B3-B5DAF9D5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558800"/>
            <a:ext cx="4571999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Three methods to low </a:t>
            </a:r>
            <a:r>
              <a:rPr lang="en-US" dirty="0" err="1"/>
              <a:t>q</a:t>
            </a:r>
            <a:r>
              <a:rPr lang="en-US" baseline="-25000" dirty="0" err="1"/>
              <a:t>e</a:t>
            </a:r>
            <a:endParaRPr lang="en-US" baseline="-25000" dirty="0"/>
          </a:p>
          <a:p>
            <a:r>
              <a:rPr lang="en-US" dirty="0">
                <a:solidFill>
                  <a:srgbClr val="FF0000"/>
                </a:solidFill>
              </a:rPr>
              <a:t>Compression on center column for reference</a:t>
            </a:r>
          </a:p>
          <a:p>
            <a:r>
              <a:rPr lang="en-US" dirty="0">
                <a:solidFill>
                  <a:srgbClr val="00B050"/>
                </a:solidFill>
              </a:rPr>
              <a:t>Low </a:t>
            </a:r>
            <a:r>
              <a:rPr lang="en-US" dirty="0" err="1">
                <a:solidFill>
                  <a:srgbClr val="00B050"/>
                </a:solidFill>
              </a:rPr>
              <a:t>q</a:t>
            </a:r>
            <a:r>
              <a:rPr lang="en-US" baseline="-25000" dirty="0" err="1">
                <a:solidFill>
                  <a:srgbClr val="00B050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</a:rPr>
              <a:t> with I</a:t>
            </a:r>
            <a:r>
              <a:rPr lang="en-US" baseline="-25000" dirty="0">
                <a:solidFill>
                  <a:srgbClr val="00B050"/>
                </a:solidFill>
              </a:rPr>
              <a:t>p</a:t>
            </a:r>
            <a:r>
              <a:rPr lang="en-US" dirty="0">
                <a:solidFill>
                  <a:srgbClr val="00B050"/>
                </a:solidFill>
              </a:rPr>
              <a:t> ramp up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Bursts at </a:t>
            </a:r>
            <a:r>
              <a:rPr lang="en-US" dirty="0" err="1">
                <a:solidFill>
                  <a:srgbClr val="00B050"/>
                </a:solidFill>
              </a:rPr>
              <a:t>q</a:t>
            </a:r>
            <a:r>
              <a:rPr lang="en-US" baseline="-25000" dirty="0" err="1">
                <a:solidFill>
                  <a:srgbClr val="00B050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</a:rPr>
              <a:t> of ~3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Large HXR spike at termination</a:t>
            </a:r>
          </a:p>
          <a:p>
            <a:r>
              <a:rPr lang="en-US" dirty="0">
                <a:solidFill>
                  <a:srgbClr val="0070C0"/>
                </a:solidFill>
              </a:rPr>
              <a:t>Low </a:t>
            </a:r>
            <a:r>
              <a:rPr lang="en-US" dirty="0" err="1">
                <a:solidFill>
                  <a:srgbClr val="0070C0"/>
                </a:solidFill>
              </a:rPr>
              <a:t>q</a:t>
            </a:r>
            <a:r>
              <a:rPr lang="en-US" baseline="-25000" dirty="0" err="1">
                <a:solidFill>
                  <a:srgbClr val="0070C0"/>
                </a:solidFill>
              </a:rPr>
              <a:t>e</a:t>
            </a:r>
            <a:r>
              <a:rPr lang="en-US" dirty="0">
                <a:solidFill>
                  <a:srgbClr val="0070C0"/>
                </a:solidFill>
              </a:rPr>
              <a:t> with </a:t>
            </a:r>
            <a:r>
              <a:rPr lang="en-US" dirty="0" err="1">
                <a:solidFill>
                  <a:srgbClr val="0070C0"/>
                </a:solidFill>
              </a:rPr>
              <a:t>B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>
                <a:solidFill>
                  <a:srgbClr val="0070C0"/>
                </a:solidFill>
              </a:rPr>
              <a:t> ramp down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Numerous bursts leading to termination</a:t>
            </a:r>
          </a:p>
          <a:p>
            <a:r>
              <a:rPr lang="en-US" dirty="0"/>
              <a:t>All three methods have I</a:t>
            </a:r>
            <a:r>
              <a:rPr lang="en-US" baseline="-25000" dirty="0"/>
              <a:t>p</a:t>
            </a:r>
            <a:r>
              <a:rPr lang="en-US" dirty="0"/>
              <a:t> spike and no HXR emission after disruption</a:t>
            </a:r>
          </a:p>
          <a:p>
            <a:pPr lvl="1"/>
            <a:r>
              <a:rPr lang="en-US" dirty="0"/>
              <a:t>IR measurements not available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749EB-3C9B-4A24-9115-C2D66762E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72" y="539744"/>
            <a:ext cx="4513791" cy="45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11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56AE-C5F6-4903-A447-38D61CD9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9350"/>
            <a:ext cx="7772400" cy="342900"/>
          </a:xfrm>
        </p:spPr>
        <p:txBody>
          <a:bodyPr/>
          <a:lstStyle/>
          <a:p>
            <a:pPr algn="ctr"/>
            <a:r>
              <a:rPr lang="en-US" dirty="0"/>
              <a:t>Partially Re-</a:t>
            </a:r>
            <a:r>
              <a:rPr lang="en-US" dirty="0" err="1"/>
              <a:t>Ionised</a:t>
            </a:r>
            <a:r>
              <a:rPr lang="en-US" dirty="0"/>
              <a:t> Companion Plasmas</a:t>
            </a:r>
          </a:p>
        </p:txBody>
      </p:sp>
    </p:spTree>
    <p:extLst>
      <p:ext uri="{BB962C8B-B14F-4D97-AF65-F5344CB8AC3E}">
        <p14:creationId xmlns:p14="http://schemas.microsoft.com/office/powerpoint/2010/main" val="4158391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0D01-9CCB-4104-A854-F59D7B58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Re-</a:t>
            </a:r>
            <a:r>
              <a:rPr lang="en-US" dirty="0" err="1"/>
              <a:t>Ionised</a:t>
            </a:r>
            <a:r>
              <a:rPr lang="en-US" dirty="0"/>
              <a:t> Plasma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F9E9A1-6E70-4232-A00D-3C10E608DA87}"/>
              </a:ext>
            </a:extLst>
          </p:cNvPr>
          <p:cNvSpPr txBox="1">
            <a:spLocks/>
          </p:cNvSpPr>
          <p:nvPr/>
        </p:nvSpPr>
        <p:spPr>
          <a:xfrm>
            <a:off x="176391" y="679242"/>
            <a:ext cx="8662809" cy="4102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 far we’ve looked at benign termination of recombined plasmas</a:t>
            </a:r>
          </a:p>
          <a:p>
            <a:pPr lvl="1"/>
            <a:r>
              <a:rPr lang="en-US" dirty="0"/>
              <a:t>Found the recombination threshold</a:t>
            </a:r>
          </a:p>
          <a:p>
            <a:pPr lvl="1"/>
            <a:r>
              <a:rPr lang="en-US" dirty="0"/>
              <a:t>Explored paths to low </a:t>
            </a:r>
            <a:r>
              <a:rPr lang="en-US" dirty="0" err="1"/>
              <a:t>q</a:t>
            </a:r>
            <a:r>
              <a:rPr lang="en-US" baseline="-25000" dirty="0" err="1"/>
              <a:t>e</a:t>
            </a:r>
            <a:endParaRPr lang="en-US" baseline="-25000" dirty="0"/>
          </a:p>
          <a:p>
            <a:r>
              <a:rPr lang="en-US" dirty="0"/>
              <a:t>What happens when we compress a partially ionized plasma?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38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F4B50B-9588-4247-A04F-A47B1E1EC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31" y="562532"/>
            <a:ext cx="4529841" cy="4552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38AC11-EE0F-4D10-BE2B-70AA0860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7150"/>
            <a:ext cx="8686800" cy="342900"/>
          </a:xfrm>
        </p:spPr>
        <p:txBody>
          <a:bodyPr/>
          <a:lstStyle/>
          <a:p>
            <a:r>
              <a:rPr lang="en-US" dirty="0"/>
              <a:t>Partially Re-</a:t>
            </a:r>
            <a:r>
              <a:rPr lang="en-US" dirty="0" err="1"/>
              <a:t>Ionised</a:t>
            </a:r>
            <a:r>
              <a:rPr lang="en-US" dirty="0"/>
              <a:t> Plasma (AUG)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5385-4A9E-404C-A8C4-A35CC2664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91" y="526842"/>
            <a:ext cx="4548009" cy="4483308"/>
          </a:xfrm>
        </p:spPr>
        <p:txBody>
          <a:bodyPr>
            <a:normAutofit/>
          </a:bodyPr>
          <a:lstStyle/>
          <a:p>
            <a:r>
              <a:rPr lang="en-US" dirty="0"/>
              <a:t>Compression at different n</a:t>
            </a:r>
            <a:r>
              <a:rPr lang="en-US" baseline="-25000" dirty="0"/>
              <a:t>e</a:t>
            </a:r>
          </a:p>
          <a:p>
            <a:pPr lvl="1"/>
            <a:r>
              <a:rPr lang="en-US" dirty="0"/>
              <a:t>Scan conducted at 200kA</a:t>
            </a:r>
          </a:p>
          <a:p>
            <a:pPr lvl="1"/>
            <a:r>
              <a:rPr lang="en-US" dirty="0"/>
              <a:t>Compression densities range from &lt;0.1e19 to 2.2e19 m</a:t>
            </a:r>
            <a:r>
              <a:rPr lang="en-US" baseline="30000" dirty="0"/>
              <a:t>-2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Completely recombined reference discharge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4BBB5B-AE9F-4119-9293-1D7EAD71B2E4}"/>
              </a:ext>
            </a:extLst>
          </p:cNvPr>
          <p:cNvCxnSpPr>
            <a:cxnSpLocks/>
          </p:cNvCxnSpPr>
          <p:nvPr/>
        </p:nvCxnSpPr>
        <p:spPr>
          <a:xfrm>
            <a:off x="4267200" y="1809750"/>
            <a:ext cx="36576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432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8AC11-EE0F-4D10-BE2B-70AA0860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7150"/>
            <a:ext cx="8686800" cy="342900"/>
          </a:xfrm>
        </p:spPr>
        <p:txBody>
          <a:bodyPr/>
          <a:lstStyle/>
          <a:p>
            <a:r>
              <a:rPr lang="en-US" dirty="0"/>
              <a:t>Partially Re-</a:t>
            </a:r>
            <a:r>
              <a:rPr lang="en-US" dirty="0" err="1"/>
              <a:t>Ionised</a:t>
            </a:r>
            <a:r>
              <a:rPr lang="en-US" dirty="0"/>
              <a:t> Plasma (AUG)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5385-4A9E-404C-A8C4-A35CC2664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91" y="526842"/>
            <a:ext cx="4548009" cy="44833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Compression at different n</a:t>
            </a:r>
            <a:r>
              <a:rPr lang="en-US" baseline="-25000" dirty="0"/>
              <a:t>e</a:t>
            </a:r>
          </a:p>
          <a:p>
            <a:r>
              <a:rPr lang="en-US" dirty="0"/>
              <a:t>Immediate increase in HXR emission with increasing density</a:t>
            </a:r>
          </a:p>
          <a:p>
            <a:pPr lvl="1"/>
            <a:r>
              <a:rPr lang="en-US" dirty="0"/>
              <a:t>Indicates increase in RE energy</a:t>
            </a:r>
          </a:p>
          <a:p>
            <a:pPr lvl="1"/>
            <a:r>
              <a:rPr lang="en-US" dirty="0"/>
              <a:t>Gamma spectroscopy not available on these discharges</a:t>
            </a:r>
          </a:p>
          <a:p>
            <a:r>
              <a:rPr lang="en-US" dirty="0"/>
              <a:t>Clear I</a:t>
            </a:r>
            <a:r>
              <a:rPr lang="en-US" baseline="-25000" dirty="0"/>
              <a:t>p</a:t>
            </a:r>
            <a:r>
              <a:rPr lang="en-US" dirty="0"/>
              <a:t> spike only observed with recombined plasma</a:t>
            </a:r>
          </a:p>
          <a:p>
            <a:r>
              <a:rPr lang="en-US" dirty="0">
                <a:solidFill>
                  <a:schemeClr val="tx2"/>
                </a:solidFill>
              </a:rPr>
              <a:t>Small I</a:t>
            </a:r>
            <a:r>
              <a:rPr lang="en-US" baseline="-25000" dirty="0">
                <a:solidFill>
                  <a:schemeClr val="tx2"/>
                </a:solidFill>
              </a:rPr>
              <a:t>p</a:t>
            </a:r>
            <a:r>
              <a:rPr lang="en-US" dirty="0">
                <a:solidFill>
                  <a:schemeClr val="tx2"/>
                </a:solidFill>
              </a:rPr>
              <a:t> spike observed at lowest density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Partial benign termination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24C93-E54A-4478-9890-FEA4ED525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31" y="562532"/>
            <a:ext cx="4529841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21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CE5326-89AC-4248-BE88-BDE3281EC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31" y="562532"/>
            <a:ext cx="4529841" cy="4552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38AC11-EE0F-4D10-BE2B-70AA0860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7150"/>
            <a:ext cx="8686800" cy="342900"/>
          </a:xfrm>
        </p:spPr>
        <p:txBody>
          <a:bodyPr/>
          <a:lstStyle/>
          <a:p>
            <a:r>
              <a:rPr lang="en-US" dirty="0"/>
              <a:t>Partially Re-</a:t>
            </a:r>
            <a:r>
              <a:rPr lang="en-US" dirty="0" err="1"/>
              <a:t>Ionised</a:t>
            </a:r>
            <a:r>
              <a:rPr lang="en-US" dirty="0"/>
              <a:t> Plasma (AUG)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5385-4A9E-404C-A8C4-A35CC2664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91" y="526842"/>
            <a:ext cx="4548009" cy="4483308"/>
          </a:xfrm>
        </p:spPr>
        <p:txBody>
          <a:bodyPr>
            <a:normAutofit/>
          </a:bodyPr>
          <a:lstStyle/>
          <a:p>
            <a:r>
              <a:rPr lang="en-US" dirty="0"/>
              <a:t>Compression at different n</a:t>
            </a:r>
            <a:r>
              <a:rPr lang="en-US" baseline="-25000" dirty="0"/>
              <a:t>e</a:t>
            </a:r>
          </a:p>
          <a:p>
            <a:r>
              <a:rPr lang="en-US" dirty="0"/>
              <a:t>IR region of interest (ROI) as a proxy for heat flux</a:t>
            </a:r>
          </a:p>
          <a:p>
            <a:pPr lvl="1"/>
            <a:r>
              <a:rPr lang="en-US" dirty="0"/>
              <a:t>Emission increases with increasing n</a:t>
            </a:r>
            <a:r>
              <a:rPr lang="en-US" baseline="-25000" dirty="0"/>
              <a:t>e</a:t>
            </a:r>
          </a:p>
          <a:p>
            <a:r>
              <a:rPr lang="en-US" dirty="0"/>
              <a:t>Partial benign termination heat flux significantly higher than benign termination</a:t>
            </a:r>
          </a:p>
          <a:p>
            <a:pPr lvl="1"/>
            <a:r>
              <a:rPr lang="en-US" dirty="0"/>
              <a:t>Quantified heat fluxes to come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4BBB5B-AE9F-4119-9293-1D7EAD71B2E4}"/>
              </a:ext>
            </a:extLst>
          </p:cNvPr>
          <p:cNvCxnSpPr>
            <a:cxnSpLocks/>
          </p:cNvCxnSpPr>
          <p:nvPr/>
        </p:nvCxnSpPr>
        <p:spPr>
          <a:xfrm>
            <a:off x="3886200" y="1606446"/>
            <a:ext cx="4114800" cy="26417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95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0D01-9CCB-4104-A854-F59D7B58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Re-</a:t>
            </a:r>
            <a:r>
              <a:rPr lang="en-US" dirty="0" err="1"/>
              <a:t>Ionised</a:t>
            </a:r>
            <a:r>
              <a:rPr lang="en-US" dirty="0"/>
              <a:t> Plasma (AUG)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6F20AE-F56B-4210-A3FB-A25670CE9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5150"/>
            <a:ext cx="2400001" cy="1800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BF38F5-65EF-4BBF-88C1-DC435464E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105150"/>
            <a:ext cx="2400000" cy="18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77553-42EF-4B67-B449-E74AF363A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1" y="3105150"/>
            <a:ext cx="2400000" cy="18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2EC39B-B132-46CD-A5C0-0F8DCB944F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1" y="3105150"/>
            <a:ext cx="2400000" cy="1800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F9E9A1-6E70-4232-A00D-3C10E608DA87}"/>
              </a:ext>
            </a:extLst>
          </p:cNvPr>
          <p:cNvSpPr txBox="1">
            <a:spLocks/>
          </p:cNvSpPr>
          <p:nvPr/>
        </p:nvSpPr>
        <p:spPr>
          <a:xfrm>
            <a:off x="176391" y="526842"/>
            <a:ext cx="8662809" cy="4483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 immediately after disruption presented</a:t>
            </a:r>
          </a:p>
          <a:p>
            <a:r>
              <a:rPr lang="en-US" dirty="0"/>
              <a:t>Wetted area scales with plasma density</a:t>
            </a:r>
          </a:p>
          <a:p>
            <a:pPr lvl="1"/>
            <a:r>
              <a:rPr lang="en-US" dirty="0"/>
              <a:t>Note: varying color scale, normalized for exposure time</a:t>
            </a:r>
          </a:p>
          <a:p>
            <a:r>
              <a:rPr lang="en-US" dirty="0">
                <a:solidFill>
                  <a:srgbClr val="00B050"/>
                </a:solidFill>
              </a:rPr>
              <a:t>Benign termination with large wetted area and low IR emission from wall</a:t>
            </a:r>
          </a:p>
          <a:p>
            <a:r>
              <a:rPr lang="en-US" dirty="0">
                <a:solidFill>
                  <a:srgbClr val="FF0000"/>
                </a:solidFill>
              </a:rPr>
              <a:t>High IR emission with localized heating at highest density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C126A6-09F1-4860-BA7D-FA68B84D062C}"/>
              </a:ext>
            </a:extLst>
          </p:cNvPr>
          <p:cNvSpPr txBox="1"/>
          <p:nvPr/>
        </p:nvSpPr>
        <p:spPr>
          <a:xfrm>
            <a:off x="757843" y="4763929"/>
            <a:ext cx="478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Pixels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A4B9E-51CA-4FA0-BE73-56604DB22882}"/>
              </a:ext>
            </a:extLst>
          </p:cNvPr>
          <p:cNvSpPr txBox="1"/>
          <p:nvPr/>
        </p:nvSpPr>
        <p:spPr>
          <a:xfrm>
            <a:off x="3086159" y="4763929"/>
            <a:ext cx="478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Pixels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6F885C-F97E-40F3-A803-683726814A67}"/>
              </a:ext>
            </a:extLst>
          </p:cNvPr>
          <p:cNvSpPr txBox="1"/>
          <p:nvPr/>
        </p:nvSpPr>
        <p:spPr>
          <a:xfrm>
            <a:off x="5414475" y="4763929"/>
            <a:ext cx="478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Pixels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7887FD-7B7C-4CBE-B813-30FBCCA65AB8}"/>
              </a:ext>
            </a:extLst>
          </p:cNvPr>
          <p:cNvSpPr txBox="1"/>
          <p:nvPr/>
        </p:nvSpPr>
        <p:spPr>
          <a:xfrm>
            <a:off x="7742792" y="4763929"/>
            <a:ext cx="478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Pixels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5424E9-C5F7-438F-BD99-896BE70752FD}"/>
              </a:ext>
            </a:extLst>
          </p:cNvPr>
          <p:cNvSpPr txBox="1"/>
          <p:nvPr/>
        </p:nvSpPr>
        <p:spPr>
          <a:xfrm rot="16200000">
            <a:off x="-174487" y="3882039"/>
            <a:ext cx="478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Pixels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BA2597-4248-4BB0-88BB-A702069ADF91}"/>
              </a:ext>
            </a:extLst>
          </p:cNvPr>
          <p:cNvSpPr txBox="1"/>
          <p:nvPr/>
        </p:nvSpPr>
        <p:spPr>
          <a:xfrm>
            <a:off x="349129" y="3029714"/>
            <a:ext cx="1436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Benign Termination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0AC9EA-C92F-4F84-9364-FEF6E3BDE196}"/>
              </a:ext>
            </a:extLst>
          </p:cNvPr>
          <p:cNvSpPr txBox="1"/>
          <p:nvPr/>
        </p:nvSpPr>
        <p:spPr>
          <a:xfrm>
            <a:off x="7369241" y="3029714"/>
            <a:ext cx="1184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Highest Density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B6972D-3C8B-417A-80F8-04C5D2E3D482}"/>
              </a:ext>
            </a:extLst>
          </p:cNvPr>
          <p:cNvCxnSpPr/>
          <p:nvPr/>
        </p:nvCxnSpPr>
        <p:spPr>
          <a:xfrm>
            <a:off x="1905000" y="3168213"/>
            <a:ext cx="5334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6B987E4-94C0-406E-8FF3-ACF74EA102F4}"/>
              </a:ext>
            </a:extLst>
          </p:cNvPr>
          <p:cNvSpPr txBox="1"/>
          <p:nvPr/>
        </p:nvSpPr>
        <p:spPr>
          <a:xfrm>
            <a:off x="3828473" y="3029714"/>
            <a:ext cx="13531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Increasing Density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A8A2D7-C469-49E9-90A2-21EE0F4503A0}"/>
              </a:ext>
            </a:extLst>
          </p:cNvPr>
          <p:cNvSpPr/>
          <p:nvPr/>
        </p:nvSpPr>
        <p:spPr>
          <a:xfrm>
            <a:off x="1805656" y="3284446"/>
            <a:ext cx="437315" cy="255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7EBFE2-B742-4F33-9706-D10D13B21C88}"/>
              </a:ext>
            </a:extLst>
          </p:cNvPr>
          <p:cNvSpPr/>
          <p:nvPr/>
        </p:nvSpPr>
        <p:spPr>
          <a:xfrm>
            <a:off x="8594023" y="3309028"/>
            <a:ext cx="437315" cy="255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25741-63F3-45E2-BA6E-DFBC09E7D481}"/>
              </a:ext>
            </a:extLst>
          </p:cNvPr>
          <p:cNvSpPr txBox="1"/>
          <p:nvPr/>
        </p:nvSpPr>
        <p:spPr>
          <a:xfrm>
            <a:off x="7467600" y="3278228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2.2e19m-2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41326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7F308C-33FB-4373-BE2D-9C030768AF7A}"/>
              </a:ext>
            </a:extLst>
          </p:cNvPr>
          <p:cNvSpPr txBox="1"/>
          <p:nvPr/>
        </p:nvSpPr>
        <p:spPr>
          <a:xfrm>
            <a:off x="5181600" y="3292470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1.5e19m-2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41329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DE4045-3385-4F29-811E-85ABCA1F999F}"/>
              </a:ext>
            </a:extLst>
          </p:cNvPr>
          <p:cNvSpPr txBox="1"/>
          <p:nvPr/>
        </p:nvSpPr>
        <p:spPr>
          <a:xfrm>
            <a:off x="2895600" y="3306713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0.9e19m-2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41328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350386-8EDA-484C-9774-F342EFB478B3}"/>
              </a:ext>
            </a:extLst>
          </p:cNvPr>
          <p:cNvSpPr txBox="1"/>
          <p:nvPr/>
        </p:nvSpPr>
        <p:spPr>
          <a:xfrm>
            <a:off x="549797" y="3263986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&lt;0.1e19m</a:t>
            </a:r>
            <a:r>
              <a:rPr lang="en-US" sz="1200" baseline="30000" dirty="0">
                <a:solidFill>
                  <a:schemeClr val="bg1"/>
                </a:solidFill>
              </a:rPr>
              <a:t>-2</a:t>
            </a:r>
            <a:br>
              <a:rPr lang="en-US" sz="1200" baseline="-250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40891</a:t>
            </a:r>
          </a:p>
        </p:txBody>
      </p:sp>
    </p:spTree>
    <p:extLst>
      <p:ext uri="{BB962C8B-B14F-4D97-AF65-F5344CB8AC3E}">
        <p14:creationId xmlns:p14="http://schemas.microsoft.com/office/powerpoint/2010/main" val="1267468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56AE-C5F6-4903-A447-38D61CD9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9350"/>
            <a:ext cx="7772400" cy="342900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81880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E02B-5454-4107-820C-07DA9E50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E28D1-F261-417B-BDCE-09228A350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94" y="666750"/>
            <a:ext cx="8747606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Benign termination successfully developed on AUG and TCV</a:t>
            </a:r>
          </a:p>
          <a:p>
            <a:r>
              <a:rPr lang="en-US" dirty="0"/>
              <a:t>Recombination threshold explored</a:t>
            </a:r>
          </a:p>
          <a:p>
            <a:pPr lvl="1"/>
            <a:r>
              <a:rPr lang="en-US" dirty="0"/>
              <a:t>Approximately constant on AUG and TCV at similar I</a:t>
            </a:r>
            <a:r>
              <a:rPr lang="en-US" baseline="-25000" dirty="0"/>
              <a:t>p</a:t>
            </a:r>
          </a:p>
          <a:p>
            <a:pPr lvl="2"/>
            <a:r>
              <a:rPr lang="en-US" dirty="0"/>
              <a:t>Increases at higher I</a:t>
            </a:r>
            <a:r>
              <a:rPr lang="en-US" baseline="-25000" dirty="0"/>
              <a:t>p</a:t>
            </a:r>
            <a:r>
              <a:rPr lang="en-US" dirty="0"/>
              <a:t> (and possibly with more impurities)</a:t>
            </a:r>
          </a:p>
          <a:p>
            <a:pPr lvl="1"/>
            <a:r>
              <a:rPr lang="en-US" dirty="0"/>
              <a:t>No significant difference between H2 and D2</a:t>
            </a:r>
          </a:p>
          <a:p>
            <a:pPr lvl="1"/>
            <a:r>
              <a:rPr lang="en-US" dirty="0"/>
              <a:t>No upper limit on neutral pressure found</a:t>
            </a:r>
          </a:p>
          <a:p>
            <a:r>
              <a:rPr lang="en-US" dirty="0"/>
              <a:t>Slower compression rates may lead to MHD instability at higher </a:t>
            </a:r>
            <a:r>
              <a:rPr lang="en-US" dirty="0" err="1"/>
              <a:t>q</a:t>
            </a:r>
            <a:r>
              <a:rPr lang="en-US" baseline="-25000" dirty="0" err="1"/>
              <a:t>e</a:t>
            </a:r>
            <a:endParaRPr lang="en-US" baseline="-25000" dirty="0"/>
          </a:p>
          <a:p>
            <a:r>
              <a:rPr lang="en-US" dirty="0"/>
              <a:t>I</a:t>
            </a:r>
            <a:r>
              <a:rPr lang="en-US" baseline="-25000" dirty="0"/>
              <a:t>p</a:t>
            </a:r>
            <a:r>
              <a:rPr lang="en-US" dirty="0"/>
              <a:t> and </a:t>
            </a:r>
            <a:r>
              <a:rPr lang="en-US" dirty="0" err="1"/>
              <a:t>B</a:t>
            </a:r>
            <a:r>
              <a:rPr lang="en-US" baseline="-25000" dirty="0" err="1"/>
              <a:t>t</a:t>
            </a:r>
            <a:r>
              <a:rPr lang="en-US" dirty="0"/>
              <a:t> ramps can also lead to benign termination</a:t>
            </a:r>
          </a:p>
          <a:p>
            <a:r>
              <a:rPr lang="en-US" dirty="0"/>
              <a:t>Heat flux significantly increase as companion plasma re-ionizes</a:t>
            </a:r>
          </a:p>
          <a:p>
            <a:pPr lvl="1"/>
            <a:r>
              <a:rPr lang="en-US" dirty="0"/>
              <a:t>Scales with companion plasma density</a:t>
            </a:r>
          </a:p>
          <a:p>
            <a:r>
              <a:rPr lang="en-US" dirty="0"/>
              <a:t>Scenarios are now stable on AUG, DIII-D, JET and TCV</a:t>
            </a:r>
          </a:p>
          <a:p>
            <a:r>
              <a:rPr lang="en-US" dirty="0"/>
              <a:t>Experiments and analysis on-going through a global effort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7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56AE-C5F6-4903-A447-38D61CD9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9350"/>
            <a:ext cx="7772400" cy="342900"/>
          </a:xfrm>
        </p:spPr>
        <p:txBody>
          <a:bodyPr/>
          <a:lstStyle/>
          <a:p>
            <a:pPr algn="ctr"/>
            <a:r>
              <a:rPr lang="en-US" dirty="0"/>
              <a:t>Benign Termination Scenario</a:t>
            </a:r>
          </a:p>
        </p:txBody>
      </p:sp>
    </p:spTree>
    <p:extLst>
      <p:ext uri="{BB962C8B-B14F-4D97-AF65-F5344CB8AC3E}">
        <p14:creationId xmlns:p14="http://schemas.microsoft.com/office/powerpoint/2010/main" val="3182720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56AE-C5F6-4903-A447-38D61CD9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9350"/>
            <a:ext cx="7772400" cy="342900"/>
          </a:xfrm>
        </p:spPr>
        <p:txBody>
          <a:bodyPr/>
          <a:lstStyle/>
          <a:p>
            <a:pPr algn="ctr"/>
            <a:r>
              <a:rPr lang="en-US" dirty="0"/>
              <a:t>Backups</a:t>
            </a:r>
          </a:p>
        </p:txBody>
      </p:sp>
    </p:spTree>
    <p:extLst>
      <p:ext uri="{BB962C8B-B14F-4D97-AF65-F5344CB8AC3E}">
        <p14:creationId xmlns:p14="http://schemas.microsoft.com/office/powerpoint/2010/main" val="2871696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4EF0-E511-4617-AB0D-29842635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Low </a:t>
            </a:r>
            <a:r>
              <a:rPr lang="en-US" dirty="0" err="1"/>
              <a:t>qe</a:t>
            </a:r>
            <a:r>
              <a:rPr lang="en-US" dirty="0"/>
              <a:t> on TCV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28613-F9D4-493C-A925-023B6A045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methods to low </a:t>
            </a:r>
            <a:r>
              <a:rPr lang="en-US" dirty="0" err="1"/>
              <a:t>q</a:t>
            </a:r>
            <a:r>
              <a:rPr lang="en-US" baseline="-25000" dirty="0" err="1"/>
              <a:t>e</a:t>
            </a:r>
            <a:endParaRPr lang="en-US" baseline="-25000" dirty="0"/>
          </a:p>
          <a:p>
            <a:r>
              <a:rPr lang="en-US" dirty="0"/>
              <a:t>t=0 is I</a:t>
            </a:r>
            <a:r>
              <a:rPr lang="en-US" baseline="-25000" dirty="0"/>
              <a:t>p</a:t>
            </a:r>
            <a:r>
              <a:rPr lang="en-US" dirty="0"/>
              <a:t> spike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0158C-4133-4D42-9F97-D17F9C55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38" y="595032"/>
            <a:ext cx="414111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20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4C64-43F5-4229-B0DF-D492FDE6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Recombination Requirements (TCV)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DDFAA0-77FA-4B1B-B6BA-FF928F58C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8" y="1612526"/>
            <a:ext cx="2302562" cy="3330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E8C1BE-9CAB-46DE-A5FC-CEA1D1B53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12526"/>
            <a:ext cx="1729038" cy="333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8C6BA7-5043-49BD-B5EA-8BB88BF6E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2526"/>
            <a:ext cx="1726304" cy="333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594E22-DF1E-4998-A825-3EA80ABC1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848" y="1612526"/>
            <a:ext cx="1738891" cy="333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9034A2-D02C-44A6-B4EA-333815322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7031" y="1612526"/>
            <a:ext cx="1706934" cy="3330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17BFD0-4DD9-442A-8326-11FCB816133F}"/>
              </a:ext>
            </a:extLst>
          </p:cNvPr>
          <p:cNvSpPr txBox="1">
            <a:spLocks/>
          </p:cNvSpPr>
          <p:nvPr/>
        </p:nvSpPr>
        <p:spPr>
          <a:xfrm>
            <a:off x="243994" y="666750"/>
            <a:ext cx="867140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Spectral imaging allows observation of impurity recombination (and re-ionization)</a:t>
            </a:r>
          </a:p>
        </p:txBody>
      </p:sp>
    </p:spTree>
    <p:extLst>
      <p:ext uri="{BB962C8B-B14F-4D97-AF65-F5344CB8AC3E}">
        <p14:creationId xmlns:p14="http://schemas.microsoft.com/office/powerpoint/2010/main" val="3738758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4EC481-CFDE-4CA5-81D8-F6EA23A9A4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95350"/>
            <a:ext cx="5105400" cy="40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92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C474-6736-487B-A268-82DAA9323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Damage Mitigation (TCV)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943C-ECF1-44B1-9C48-768FC8AA6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659346"/>
            <a:ext cx="5143500" cy="4274604"/>
          </a:xfrm>
        </p:spPr>
        <p:txBody>
          <a:bodyPr/>
          <a:lstStyle/>
          <a:p>
            <a:r>
              <a:rPr lang="en-US" dirty="0"/>
              <a:t>New approach allows sensitivity scans</a:t>
            </a:r>
          </a:p>
          <a:p>
            <a:pPr lvl="1"/>
            <a:r>
              <a:rPr lang="en-US" dirty="0" err="1"/>
              <a:t>Reionisation</a:t>
            </a:r>
            <a:r>
              <a:rPr lang="en-US" dirty="0"/>
              <a:t> occurs at higher neutral pressure for higher I</a:t>
            </a:r>
            <a:r>
              <a:rPr lang="en-US" baseline="-25000" dirty="0"/>
              <a:t>p</a:t>
            </a:r>
            <a:r>
              <a:rPr lang="en-US" dirty="0"/>
              <a:t> and increased background impurity quantity</a:t>
            </a:r>
          </a:p>
          <a:p>
            <a:r>
              <a:rPr lang="en-US" dirty="0"/>
              <a:t>Open question: is there an optimal range for kink mitigation?</a:t>
            </a:r>
          </a:p>
          <a:p>
            <a:pPr lvl="1"/>
            <a:r>
              <a:rPr lang="en-US" dirty="0"/>
              <a:t>Will be explored further on TCV and AUG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4F3F9E-2B67-44D5-A9B5-634A157F8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73" y="2839500"/>
            <a:ext cx="3949715" cy="230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7F7AE2-C558-43C9-A1E6-0CC598EFB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85" y="535500"/>
            <a:ext cx="3949715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55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EC32-C3C4-4852-9B93-91123BD1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Damage Mitigation (TCV)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7F782-ED5A-4A08-B209-A584130FE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Dynamics slowed by using fueling valves</a:t>
            </a:r>
          </a:p>
          <a:p>
            <a:r>
              <a:rPr lang="en-US" dirty="0"/>
              <a:t>Density as a function of neutral pressure is a robust result!</a:t>
            </a:r>
          </a:p>
          <a:p>
            <a:r>
              <a:rPr lang="en-US" dirty="0"/>
              <a:t>Comparison of H2 and D2 flushing</a:t>
            </a:r>
          </a:p>
          <a:p>
            <a:pPr lvl="1"/>
            <a:r>
              <a:rPr lang="en-US" dirty="0"/>
              <a:t>Slightly lower n</a:t>
            </a:r>
            <a:r>
              <a:rPr lang="en-US" baseline="-25000" dirty="0"/>
              <a:t>e</a:t>
            </a:r>
            <a:r>
              <a:rPr lang="en-US" dirty="0"/>
              <a:t> with H2?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66E6D-5680-44B6-AD32-CA95E1941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"/>
          <a:stretch/>
        </p:blipFill>
        <p:spPr>
          <a:xfrm>
            <a:off x="4669455" y="1005948"/>
            <a:ext cx="446109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3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6555A-84EE-4973-BE2F-DD7548D1E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80" y="559149"/>
            <a:ext cx="4539897" cy="4563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C0B274-C5A7-4A4A-A39C-1F6462C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Benign Termination Scenario (TCV)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A269-63D5-431B-AFC0-A324F988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659346"/>
            <a:ext cx="4610100" cy="4274604"/>
          </a:xfrm>
        </p:spPr>
        <p:txBody>
          <a:bodyPr>
            <a:normAutofit/>
          </a:bodyPr>
          <a:lstStyle/>
          <a:p>
            <a:r>
              <a:rPr lang="en-US" dirty="0"/>
              <a:t>Comparison of </a:t>
            </a:r>
            <a:r>
              <a:rPr lang="en-US" dirty="0">
                <a:solidFill>
                  <a:srgbClr val="FF0000"/>
                </a:solidFill>
              </a:rPr>
              <a:t>non-benign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benign</a:t>
            </a:r>
            <a:r>
              <a:rPr lang="en-US" dirty="0"/>
              <a:t> terminations</a:t>
            </a:r>
          </a:p>
          <a:p>
            <a:r>
              <a:rPr lang="en-US" dirty="0"/>
              <a:t>RE beam created with </a:t>
            </a:r>
            <a:r>
              <a:rPr lang="en-US" dirty="0">
                <a:solidFill>
                  <a:srgbClr val="00B0F0"/>
                </a:solidFill>
              </a:rPr>
              <a:t>Neon injection at 0.7s</a:t>
            </a:r>
          </a:p>
          <a:p>
            <a:pPr lvl="1"/>
            <a:r>
              <a:rPr lang="en-US" dirty="0"/>
              <a:t>Full I</a:t>
            </a:r>
            <a:r>
              <a:rPr lang="en-US" baseline="-25000" dirty="0"/>
              <a:t>p</a:t>
            </a:r>
            <a:r>
              <a:rPr lang="en-US" dirty="0"/>
              <a:t> conversion on TCV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9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EC0838-520A-49B6-BBA6-1725CF8C7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80" y="559149"/>
            <a:ext cx="4539897" cy="4563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C0B274-C5A7-4A4A-A39C-1F6462C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Benign Termination Scenario (TCV)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A269-63D5-431B-AFC0-A324F988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659346"/>
            <a:ext cx="4610100" cy="42746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Comparison of </a:t>
            </a:r>
            <a:r>
              <a:rPr lang="en-US" dirty="0">
                <a:solidFill>
                  <a:srgbClr val="FF0000"/>
                </a:solidFill>
              </a:rPr>
              <a:t>non-benign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benign</a:t>
            </a:r>
            <a:r>
              <a:rPr lang="en-US" dirty="0"/>
              <a:t> terminations</a:t>
            </a:r>
          </a:p>
          <a:p>
            <a:r>
              <a:rPr lang="en-US" dirty="0">
                <a:solidFill>
                  <a:srgbClr val="D711D5"/>
                </a:solidFill>
              </a:rPr>
              <a:t>D2 injection beings at 0.8s</a:t>
            </a:r>
          </a:p>
          <a:p>
            <a:pPr lvl="1"/>
            <a:r>
              <a:rPr lang="en-US" dirty="0"/>
              <a:t>Low injection rate case shown</a:t>
            </a:r>
          </a:p>
          <a:p>
            <a:pPr lvl="2"/>
            <a:r>
              <a:rPr lang="en-US" dirty="0"/>
              <a:t>Neutral pressure maintained through fueling </a:t>
            </a:r>
          </a:p>
          <a:p>
            <a:pPr lvl="1"/>
            <a:r>
              <a:rPr lang="en-US" dirty="0"/>
              <a:t>Density rise until plasma cools and recombines</a:t>
            </a:r>
          </a:p>
          <a:p>
            <a:pPr lvl="2"/>
            <a:r>
              <a:rPr lang="en-US" dirty="0"/>
              <a:t>Energy loss through radiation and conduction</a:t>
            </a:r>
          </a:p>
          <a:p>
            <a:pPr lvl="2"/>
            <a:r>
              <a:rPr lang="en-US" dirty="0"/>
              <a:t>I</a:t>
            </a:r>
            <a:r>
              <a:rPr lang="en-US" baseline="-25000" dirty="0"/>
              <a:t>p</a:t>
            </a:r>
            <a:r>
              <a:rPr lang="en-US" dirty="0"/>
              <a:t> carried by REs</a:t>
            </a:r>
          </a:p>
          <a:p>
            <a:pPr lvl="1"/>
            <a:r>
              <a:rPr lang="en-US" dirty="0"/>
              <a:t>Reduced V</a:t>
            </a:r>
            <a:r>
              <a:rPr lang="en-US" baseline="-25000" dirty="0"/>
              <a:t>loop</a:t>
            </a:r>
            <a:r>
              <a:rPr lang="en-US" dirty="0"/>
              <a:t> and </a:t>
            </a:r>
            <a:r>
              <a:rPr lang="en-US" b="1" dirty="0"/>
              <a:t>E</a:t>
            </a:r>
          </a:p>
          <a:p>
            <a:pPr lvl="2"/>
            <a:r>
              <a:rPr lang="en-US" dirty="0"/>
              <a:t>Enables long duration beams</a:t>
            </a:r>
          </a:p>
          <a:p>
            <a:pPr lvl="2"/>
            <a:r>
              <a:rPr lang="en-US" dirty="0"/>
              <a:t>Facilitates access to low </a:t>
            </a:r>
            <a:r>
              <a:rPr lang="en-US" dirty="0" err="1"/>
              <a:t>q</a:t>
            </a:r>
            <a:r>
              <a:rPr lang="en-US" baseline="-25000" dirty="0" err="1"/>
              <a:t>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BDBC93-8ABA-4459-BFFF-79D34CF50D22}"/>
              </a:ext>
            </a:extLst>
          </p:cNvPr>
          <p:cNvCxnSpPr>
            <a:cxnSpLocks/>
          </p:cNvCxnSpPr>
          <p:nvPr/>
        </p:nvCxnSpPr>
        <p:spPr>
          <a:xfrm flipV="1">
            <a:off x="4343400" y="2343150"/>
            <a:ext cx="274320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87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5A06B8-9FDB-4FF2-8A2C-C189A959E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80" y="559149"/>
            <a:ext cx="4539897" cy="4563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C0B274-C5A7-4A4A-A39C-1F6462C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Benign Termination (TCV)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A269-63D5-431B-AFC0-A324F988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659346"/>
            <a:ext cx="4610100" cy="4274604"/>
          </a:xfrm>
        </p:spPr>
        <p:txBody>
          <a:bodyPr>
            <a:normAutofit/>
          </a:bodyPr>
          <a:lstStyle/>
          <a:p>
            <a:r>
              <a:rPr lang="en-US" dirty="0"/>
              <a:t>Comparison of </a:t>
            </a:r>
            <a:r>
              <a:rPr lang="en-US" dirty="0">
                <a:solidFill>
                  <a:srgbClr val="FF0000"/>
                </a:solidFill>
              </a:rPr>
              <a:t>non-benign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benign</a:t>
            </a:r>
            <a:r>
              <a:rPr lang="en-US" dirty="0"/>
              <a:t> terminations</a:t>
            </a:r>
          </a:p>
          <a:p>
            <a:r>
              <a:rPr lang="en-US" dirty="0"/>
              <a:t>Low </a:t>
            </a:r>
            <a:r>
              <a:rPr lang="en-US" dirty="0" err="1"/>
              <a:t>q</a:t>
            </a:r>
            <a:r>
              <a:rPr lang="en-US" baseline="-25000" dirty="0" err="1"/>
              <a:t>e</a:t>
            </a:r>
            <a:r>
              <a:rPr lang="en-US" dirty="0"/>
              <a:t> achieved through compression on center post</a:t>
            </a:r>
          </a:p>
          <a:p>
            <a:r>
              <a:rPr lang="en-US" dirty="0"/>
              <a:t>MHD instability expels REs over large wetted area</a:t>
            </a:r>
          </a:p>
          <a:p>
            <a:pPr lvl="1"/>
            <a:r>
              <a:rPr lang="en-US" dirty="0"/>
              <a:t>I</a:t>
            </a:r>
            <a:r>
              <a:rPr lang="en-US" baseline="-25000" dirty="0"/>
              <a:t>p</a:t>
            </a:r>
            <a:r>
              <a:rPr lang="en-US" dirty="0"/>
              <a:t> spike with benign termination</a:t>
            </a:r>
          </a:p>
          <a:p>
            <a:pPr lvl="1"/>
            <a:r>
              <a:rPr lang="en-US" dirty="0"/>
              <a:t>No HXR emission during CQ</a:t>
            </a:r>
          </a:p>
          <a:p>
            <a:pPr lvl="2"/>
            <a:r>
              <a:rPr lang="en-US" dirty="0"/>
              <a:t>No regeneration of 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033CBF-D55E-4A84-A0E1-3F1883B15D04}"/>
              </a:ext>
            </a:extLst>
          </p:cNvPr>
          <p:cNvCxnSpPr>
            <a:cxnSpLocks/>
          </p:cNvCxnSpPr>
          <p:nvPr/>
        </p:nvCxnSpPr>
        <p:spPr>
          <a:xfrm>
            <a:off x="4419600" y="2571750"/>
            <a:ext cx="3505200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74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2490FD-EA89-4137-B016-292C670BA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03" y="568142"/>
            <a:ext cx="4548997" cy="45255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A269-63D5-431B-AFC0-A324F988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659346"/>
            <a:ext cx="4548996" cy="42746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Argon injection at 1.0s</a:t>
            </a:r>
          </a:p>
          <a:p>
            <a:r>
              <a:rPr lang="en-US" dirty="0"/>
              <a:t>D2 MGI at 1.02s</a:t>
            </a:r>
          </a:p>
          <a:p>
            <a:pPr lvl="1"/>
            <a:r>
              <a:rPr lang="en-US" dirty="0"/>
              <a:t>Plasma recombines immediately</a:t>
            </a:r>
          </a:p>
          <a:p>
            <a:pPr lvl="2"/>
            <a:r>
              <a:rPr lang="en-US" dirty="0"/>
              <a:t>I</a:t>
            </a:r>
            <a:r>
              <a:rPr lang="en-US" baseline="-25000" dirty="0"/>
              <a:t>p</a:t>
            </a:r>
            <a:r>
              <a:rPr lang="en-US" dirty="0"/>
              <a:t> carried by REs</a:t>
            </a:r>
          </a:p>
          <a:p>
            <a:pPr lvl="1"/>
            <a:r>
              <a:rPr lang="en-US" dirty="0"/>
              <a:t>Neutral pressure maintained with fueling valves</a:t>
            </a:r>
          </a:p>
          <a:p>
            <a:r>
              <a:rPr lang="en-US" dirty="0"/>
              <a:t>Compression on center post to achieve low </a:t>
            </a:r>
            <a:r>
              <a:rPr lang="en-US" dirty="0" err="1"/>
              <a:t>q</a:t>
            </a:r>
            <a:r>
              <a:rPr lang="en-US" baseline="-25000" dirty="0" err="1"/>
              <a:t>e</a:t>
            </a:r>
            <a:endParaRPr lang="en-US" dirty="0"/>
          </a:p>
          <a:p>
            <a:r>
              <a:rPr lang="en-US" dirty="0"/>
              <a:t>Benign termination achieved at 200, 500 and 600kA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0B274-C5A7-4A4A-A39C-1F6462C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Benign Termination (AUG)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0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B274-C5A7-4A4A-A39C-1F6462C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Benign Termination – Heat Flux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A269-63D5-431B-AFC0-A324F988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68405"/>
            <a:ext cx="8839200" cy="4274604"/>
          </a:xfrm>
        </p:spPr>
        <p:txBody>
          <a:bodyPr>
            <a:normAutofit/>
          </a:bodyPr>
          <a:lstStyle/>
          <a:p>
            <a:r>
              <a:rPr lang="en-US" dirty="0"/>
              <a:t>First frame after disruption shown</a:t>
            </a:r>
          </a:p>
          <a:p>
            <a:r>
              <a:rPr lang="en-US" dirty="0"/>
              <a:t>Orientation of images</a:t>
            </a:r>
          </a:p>
          <a:p>
            <a:pPr lvl="1"/>
            <a:r>
              <a:rPr lang="en-US" dirty="0"/>
              <a:t>TCV: Viewing central column perpendicularly </a:t>
            </a:r>
          </a:p>
          <a:p>
            <a:pPr lvl="1"/>
            <a:r>
              <a:rPr lang="en-US" dirty="0"/>
              <a:t>AUG: Tangential view with reflections on left, central column on right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5A445C-54EE-4067-925D-1FE8C3FB0E25}"/>
              </a:ext>
            </a:extLst>
          </p:cNvPr>
          <p:cNvGrpSpPr>
            <a:grpSpLocks noChangeAspect="1"/>
          </p:cNvGrpSpPr>
          <p:nvPr/>
        </p:nvGrpSpPr>
        <p:grpSpPr>
          <a:xfrm>
            <a:off x="4486304" y="2877750"/>
            <a:ext cx="2282065" cy="1980000"/>
            <a:chOff x="4637864" y="2742657"/>
            <a:chExt cx="2195203" cy="1904635"/>
          </a:xfrm>
        </p:grpSpPr>
        <p:pic>
          <p:nvPicPr>
            <p:cNvPr id="12" name="Content Placeholder 4">
              <a:extLst>
                <a:ext uri="{FF2B5EF4-FFF2-40B4-BE49-F238E27FC236}">
                  <a16:creationId xmlns:a16="http://schemas.microsoft.com/office/drawing/2014/main" id="{4B073A05-EBB0-430E-9130-5C8E3ED84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56"/>
            <a:stretch/>
          </p:blipFill>
          <p:spPr>
            <a:xfrm>
              <a:off x="4696468" y="2742657"/>
              <a:ext cx="2136599" cy="179960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039214-0113-48F1-830D-15B847F31560}"/>
                </a:ext>
              </a:extLst>
            </p:cNvPr>
            <p:cNvSpPr txBox="1"/>
            <p:nvPr/>
          </p:nvSpPr>
          <p:spPr>
            <a:xfrm>
              <a:off x="5454144" y="4401071"/>
              <a:ext cx="4283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Pixel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E60899-CEA1-4F07-BEB6-5C9D2213AE81}"/>
                </a:ext>
              </a:extLst>
            </p:cNvPr>
            <p:cNvSpPr txBox="1"/>
            <p:nvPr/>
          </p:nvSpPr>
          <p:spPr>
            <a:xfrm rot="16200000">
              <a:off x="4546814" y="3519348"/>
              <a:ext cx="4283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Pixel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75C9E68-8DB1-4AD2-A650-6CEE6AC6EAE3}"/>
              </a:ext>
            </a:extLst>
          </p:cNvPr>
          <p:cNvSpPr txBox="1"/>
          <p:nvPr/>
        </p:nvSpPr>
        <p:spPr>
          <a:xfrm>
            <a:off x="4989512" y="2686050"/>
            <a:ext cx="143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Benign Termination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40890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24166F-82F3-49E7-B6BB-5FFFD94AA5E6}"/>
              </a:ext>
            </a:extLst>
          </p:cNvPr>
          <p:cNvGrpSpPr>
            <a:grpSpLocks noChangeAspect="1"/>
          </p:cNvGrpSpPr>
          <p:nvPr/>
        </p:nvGrpSpPr>
        <p:grpSpPr>
          <a:xfrm>
            <a:off x="6851521" y="2877750"/>
            <a:ext cx="2221143" cy="1980000"/>
            <a:chOff x="6848307" y="2757436"/>
            <a:chExt cx="2136599" cy="19046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5E48F6-26E7-4CB5-81FB-A7418963BF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56"/>
            <a:stretch/>
          </p:blipFill>
          <p:spPr>
            <a:xfrm>
              <a:off x="6848307" y="2757436"/>
              <a:ext cx="2136599" cy="179960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36E468-3F35-4BE6-87FC-D1476472CF8E}"/>
                </a:ext>
              </a:extLst>
            </p:cNvPr>
            <p:cNvSpPr txBox="1"/>
            <p:nvPr/>
          </p:nvSpPr>
          <p:spPr>
            <a:xfrm>
              <a:off x="7809088" y="4415850"/>
              <a:ext cx="4283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Pixel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B254953-32D2-4B60-92DC-EC024D961407}"/>
              </a:ext>
            </a:extLst>
          </p:cNvPr>
          <p:cNvSpPr txBox="1"/>
          <p:nvPr/>
        </p:nvSpPr>
        <p:spPr>
          <a:xfrm>
            <a:off x="7543800" y="2686050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Non-Benign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41326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E28EEE-9B42-4D95-B585-D3C698E32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34004"/>
            <a:ext cx="2160000" cy="18237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696B02-592E-48CF-A8D9-A779AF97D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152" y="3022039"/>
            <a:ext cx="2160000" cy="18357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6F34608-9E26-4B00-9A63-0AD88FDB0148}"/>
              </a:ext>
            </a:extLst>
          </p:cNvPr>
          <p:cNvSpPr txBox="1"/>
          <p:nvPr/>
        </p:nvSpPr>
        <p:spPr>
          <a:xfrm>
            <a:off x="324637" y="2686050"/>
            <a:ext cx="143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Benign Termination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74638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0E950-F349-4FA8-806C-289827CC1CF2}"/>
              </a:ext>
            </a:extLst>
          </p:cNvPr>
          <p:cNvSpPr txBox="1"/>
          <p:nvPr/>
        </p:nvSpPr>
        <p:spPr>
          <a:xfrm>
            <a:off x="2743849" y="2686050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Non-Benign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74640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C8187E-665F-4896-B2AC-F645501BA173}"/>
              </a:ext>
            </a:extLst>
          </p:cNvPr>
          <p:cNvSpPr txBox="1"/>
          <p:nvPr/>
        </p:nvSpPr>
        <p:spPr>
          <a:xfrm>
            <a:off x="1862899" y="2348518"/>
            <a:ext cx="59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TCV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6F4102-020D-435F-81E1-62F9F6731B92}"/>
              </a:ext>
            </a:extLst>
          </p:cNvPr>
          <p:cNvSpPr/>
          <p:nvPr/>
        </p:nvSpPr>
        <p:spPr>
          <a:xfrm>
            <a:off x="22408" y="2353574"/>
            <a:ext cx="4486304" cy="250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82D0F4-5DDE-4C0D-A252-2AFC65C3B287}"/>
              </a:ext>
            </a:extLst>
          </p:cNvPr>
          <p:cNvSpPr/>
          <p:nvPr/>
        </p:nvSpPr>
        <p:spPr>
          <a:xfrm>
            <a:off x="4508712" y="2353574"/>
            <a:ext cx="4591877" cy="250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EC8DFF-2F8B-4A60-A596-759DF8E4EF28}"/>
              </a:ext>
            </a:extLst>
          </p:cNvPr>
          <p:cNvSpPr txBox="1"/>
          <p:nvPr/>
        </p:nvSpPr>
        <p:spPr>
          <a:xfrm>
            <a:off x="6617730" y="2348518"/>
            <a:ext cx="666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AUG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25B023-44F9-440E-B44C-697EE6228A32}"/>
              </a:ext>
            </a:extLst>
          </p:cNvPr>
          <p:cNvCxnSpPr>
            <a:cxnSpLocks/>
          </p:cNvCxnSpPr>
          <p:nvPr/>
        </p:nvCxnSpPr>
        <p:spPr>
          <a:xfrm>
            <a:off x="5257800" y="2348518"/>
            <a:ext cx="2100811" cy="13513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094C46-C6F3-4D17-B112-123ED9A771B3}"/>
              </a:ext>
            </a:extLst>
          </p:cNvPr>
          <p:cNvCxnSpPr>
            <a:cxnSpLocks/>
          </p:cNvCxnSpPr>
          <p:nvPr/>
        </p:nvCxnSpPr>
        <p:spPr>
          <a:xfrm>
            <a:off x="7281101" y="2348518"/>
            <a:ext cx="948499" cy="14424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442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B274-C5A7-4A4A-A39C-1F6462C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Benign Termination – Heat Flux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A269-63D5-431B-AFC0-A324F988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68405"/>
            <a:ext cx="8420100" cy="4274604"/>
          </a:xfrm>
        </p:spPr>
        <p:txBody>
          <a:bodyPr>
            <a:normAutofit/>
          </a:bodyPr>
          <a:lstStyle/>
          <a:p>
            <a:r>
              <a:rPr lang="en-US" dirty="0"/>
              <a:t>Heat flux significantly reduced through benign termination</a:t>
            </a:r>
          </a:p>
          <a:p>
            <a:pPr lvl="1"/>
            <a:r>
              <a:rPr lang="en-US" dirty="0"/>
              <a:t>Increase in wetted area evident on IR camera</a:t>
            </a:r>
          </a:p>
          <a:p>
            <a:r>
              <a:rPr lang="en-US" dirty="0"/>
              <a:t>AUG data uncalibrated for temperature</a:t>
            </a:r>
          </a:p>
          <a:p>
            <a:pPr lvl="1"/>
            <a:r>
              <a:rPr lang="en-US" dirty="0"/>
              <a:t>Varying color scale, normalized for exposure time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5A445C-54EE-4067-925D-1FE8C3FB0E25}"/>
              </a:ext>
            </a:extLst>
          </p:cNvPr>
          <p:cNvGrpSpPr>
            <a:grpSpLocks noChangeAspect="1"/>
          </p:cNvGrpSpPr>
          <p:nvPr/>
        </p:nvGrpSpPr>
        <p:grpSpPr>
          <a:xfrm>
            <a:off x="4486304" y="2877750"/>
            <a:ext cx="2282065" cy="1980000"/>
            <a:chOff x="4637864" y="2742657"/>
            <a:chExt cx="2195203" cy="1904635"/>
          </a:xfrm>
        </p:grpSpPr>
        <p:pic>
          <p:nvPicPr>
            <p:cNvPr id="12" name="Content Placeholder 4">
              <a:extLst>
                <a:ext uri="{FF2B5EF4-FFF2-40B4-BE49-F238E27FC236}">
                  <a16:creationId xmlns:a16="http://schemas.microsoft.com/office/drawing/2014/main" id="{4B073A05-EBB0-430E-9130-5C8E3ED84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56"/>
            <a:stretch/>
          </p:blipFill>
          <p:spPr>
            <a:xfrm>
              <a:off x="4696468" y="2742657"/>
              <a:ext cx="2136599" cy="179960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039214-0113-48F1-830D-15B847F31560}"/>
                </a:ext>
              </a:extLst>
            </p:cNvPr>
            <p:cNvSpPr txBox="1"/>
            <p:nvPr/>
          </p:nvSpPr>
          <p:spPr>
            <a:xfrm>
              <a:off x="5454144" y="4401071"/>
              <a:ext cx="4283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Pixel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E60899-CEA1-4F07-BEB6-5C9D2213AE81}"/>
                </a:ext>
              </a:extLst>
            </p:cNvPr>
            <p:cNvSpPr txBox="1"/>
            <p:nvPr/>
          </p:nvSpPr>
          <p:spPr>
            <a:xfrm rot="16200000">
              <a:off x="4546814" y="3519348"/>
              <a:ext cx="4283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Pixel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24166F-82F3-49E7-B6BB-5FFFD94AA5E6}"/>
              </a:ext>
            </a:extLst>
          </p:cNvPr>
          <p:cNvGrpSpPr>
            <a:grpSpLocks noChangeAspect="1"/>
          </p:cNvGrpSpPr>
          <p:nvPr/>
        </p:nvGrpSpPr>
        <p:grpSpPr>
          <a:xfrm>
            <a:off x="6851521" y="2877750"/>
            <a:ext cx="2221143" cy="1980000"/>
            <a:chOff x="6848307" y="2757436"/>
            <a:chExt cx="2136599" cy="19046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5E48F6-26E7-4CB5-81FB-A7418963BF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56"/>
            <a:stretch/>
          </p:blipFill>
          <p:spPr>
            <a:xfrm>
              <a:off x="6848307" y="2757436"/>
              <a:ext cx="2136599" cy="179960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36E468-3F35-4BE6-87FC-D1476472CF8E}"/>
                </a:ext>
              </a:extLst>
            </p:cNvPr>
            <p:cNvSpPr txBox="1"/>
            <p:nvPr/>
          </p:nvSpPr>
          <p:spPr>
            <a:xfrm>
              <a:off x="7809088" y="4415850"/>
              <a:ext cx="4283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Pixel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DE28EEE-9B42-4D95-B585-D3C698E32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34004"/>
            <a:ext cx="2160000" cy="18237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696B02-592E-48CF-A8D9-A779AF97D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152" y="3022039"/>
            <a:ext cx="2160000" cy="18357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BC8187E-665F-4896-B2AC-F645501BA173}"/>
              </a:ext>
            </a:extLst>
          </p:cNvPr>
          <p:cNvSpPr txBox="1"/>
          <p:nvPr/>
        </p:nvSpPr>
        <p:spPr>
          <a:xfrm>
            <a:off x="1862899" y="2348518"/>
            <a:ext cx="59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TCV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6F4102-020D-435F-81E1-62F9F6731B92}"/>
              </a:ext>
            </a:extLst>
          </p:cNvPr>
          <p:cNvSpPr/>
          <p:nvPr/>
        </p:nvSpPr>
        <p:spPr>
          <a:xfrm>
            <a:off x="22408" y="2353574"/>
            <a:ext cx="4486304" cy="250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82D0F4-5DDE-4C0D-A252-2AFC65C3B287}"/>
              </a:ext>
            </a:extLst>
          </p:cNvPr>
          <p:cNvSpPr/>
          <p:nvPr/>
        </p:nvSpPr>
        <p:spPr>
          <a:xfrm>
            <a:off x="4508712" y="2353574"/>
            <a:ext cx="4591877" cy="250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EC8DFF-2F8B-4A60-A596-759DF8E4EF28}"/>
              </a:ext>
            </a:extLst>
          </p:cNvPr>
          <p:cNvSpPr txBox="1"/>
          <p:nvPr/>
        </p:nvSpPr>
        <p:spPr>
          <a:xfrm>
            <a:off x="6617730" y="2348518"/>
            <a:ext cx="666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AUG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A38160-ADC5-4AB7-9FBB-32ECC5DD62A0}"/>
              </a:ext>
            </a:extLst>
          </p:cNvPr>
          <p:cNvSpPr txBox="1"/>
          <p:nvPr/>
        </p:nvSpPr>
        <p:spPr>
          <a:xfrm>
            <a:off x="4989512" y="2686050"/>
            <a:ext cx="143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Benign Termination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40890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A6242A-6DCE-48DF-9209-3B186DE4E2B5}"/>
              </a:ext>
            </a:extLst>
          </p:cNvPr>
          <p:cNvSpPr txBox="1"/>
          <p:nvPr/>
        </p:nvSpPr>
        <p:spPr>
          <a:xfrm>
            <a:off x="7543800" y="2686050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Non-Benign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41326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354066-3703-4AFB-8578-44B4C1FD4762}"/>
              </a:ext>
            </a:extLst>
          </p:cNvPr>
          <p:cNvSpPr txBox="1"/>
          <p:nvPr/>
        </p:nvSpPr>
        <p:spPr>
          <a:xfrm>
            <a:off x="324637" y="2686050"/>
            <a:ext cx="143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Benign Termination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74638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F853FB-DDA5-4E8B-A66A-5F127A3FE44F}"/>
              </a:ext>
            </a:extLst>
          </p:cNvPr>
          <p:cNvSpPr txBox="1"/>
          <p:nvPr/>
        </p:nvSpPr>
        <p:spPr>
          <a:xfrm>
            <a:off x="2743849" y="2686050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Non-Benign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74640</a:t>
            </a:r>
          </a:p>
        </p:txBody>
      </p:sp>
    </p:spTree>
    <p:extLst>
      <p:ext uri="{BB962C8B-B14F-4D97-AF65-F5344CB8AC3E}">
        <p14:creationId xmlns:p14="http://schemas.microsoft.com/office/powerpoint/2010/main" val="21392183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7464</TotalTime>
  <Words>1375</Words>
  <Application>Microsoft Office PowerPoint</Application>
  <PresentationFormat>On-screen Show (16:9)</PresentationFormat>
  <Paragraphs>235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Motiv Office</vt:lpstr>
      <vt:lpstr>Benign Termination of Runaway Electron Beams on ASDEX Upgrade and TCV</vt:lpstr>
      <vt:lpstr>Introduction and Outline</vt:lpstr>
      <vt:lpstr>Benign Termination Scenario</vt:lpstr>
      <vt:lpstr>Benign Termination Scenario (TCV)</vt:lpstr>
      <vt:lpstr>Benign Termination Scenario (TCV)</vt:lpstr>
      <vt:lpstr>Benign Termination (TCV)</vt:lpstr>
      <vt:lpstr>Benign Termination (AUG)</vt:lpstr>
      <vt:lpstr>Benign Termination – Heat Flux</vt:lpstr>
      <vt:lpstr>Benign Termination – Heat Flux</vt:lpstr>
      <vt:lpstr>Benign Termination – RE Energy</vt:lpstr>
      <vt:lpstr>Recombination Requirements</vt:lpstr>
      <vt:lpstr>Recombination Requirements (AUG)</vt:lpstr>
      <vt:lpstr>Recombination Requirements (TCV)</vt:lpstr>
      <vt:lpstr>Recombination Requirements (TCV)</vt:lpstr>
      <vt:lpstr>Recombination Requirements</vt:lpstr>
      <vt:lpstr>Recombination Requirements (TCV)</vt:lpstr>
      <vt:lpstr>Recombination Requirements Max (AUG)</vt:lpstr>
      <vt:lpstr>Recombination Requirements Summary</vt:lpstr>
      <vt:lpstr>Path to Low qe</vt:lpstr>
      <vt:lpstr>Compression Rate Scan (AUG)</vt:lpstr>
      <vt:lpstr>Ip and Bt Ramp to Low qe (TCV)</vt:lpstr>
      <vt:lpstr>Partially Re-Ionised Companion Plasmas</vt:lpstr>
      <vt:lpstr>Partially Re-Ionised Plasma</vt:lpstr>
      <vt:lpstr>Partially Re-Ionised Plasma (AUG)</vt:lpstr>
      <vt:lpstr>Partially Re-Ionised Plasma (AUG)</vt:lpstr>
      <vt:lpstr>Partially Re-Ionised Plasma (AUG)</vt:lpstr>
      <vt:lpstr>Partially Re-Ionised Plasma (AUG)</vt:lpstr>
      <vt:lpstr>Conclusions</vt:lpstr>
      <vt:lpstr>Conclusions</vt:lpstr>
      <vt:lpstr>Backups</vt:lpstr>
      <vt:lpstr>Path to Low qe on TCV</vt:lpstr>
      <vt:lpstr>Recombination Requirements (TCV)</vt:lpstr>
      <vt:lpstr>PowerPoint Presentation</vt:lpstr>
      <vt:lpstr>Damage Mitigation (TCV)</vt:lpstr>
      <vt:lpstr>Damage Mitigation (TCV)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WPTE RT5 experimental strategy</dc:title>
  <dc:creator>Ficker, Ondrej</dc:creator>
  <cp:lastModifiedBy>Umar Sheikh</cp:lastModifiedBy>
  <cp:revision>402</cp:revision>
  <cp:lastPrinted>2014-10-16T14:51:28Z</cp:lastPrinted>
  <dcterms:created xsi:type="dcterms:W3CDTF">2021-03-23T12:17:59Z</dcterms:created>
  <dcterms:modified xsi:type="dcterms:W3CDTF">2022-07-20T10:22:45Z</dcterms:modified>
</cp:coreProperties>
</file>