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7.xml" ContentType="application/vnd.openxmlformats-officedocument.presentationml.notesSlide+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2.xml.rels" ContentType="application/vnd.openxmlformats-package.relationships+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30.png" ContentType="image/png"/>
  <Override PartName="/ppt/media/image27.png" ContentType="image/png"/>
  <Override PartName="/ppt/media/image26.png" ContentType="image/png"/>
  <Override PartName="/ppt/media/image28.png" ContentType="image/png"/>
  <Override PartName="/ppt/media/image25.png" ContentType="image/png"/>
  <Override PartName="/ppt/media/image23.png" ContentType="image/png"/>
  <Override PartName="/ppt/media/image31.png" ContentType="image/png"/>
  <Override PartName="/ppt/media/image22.png" ContentType="image/png"/>
  <Override PartName="/ppt/media/image24.png" ContentType="image/png"/>
  <Override PartName="/ppt/media/image21.png" ContentType="image/png"/>
  <Override PartName="/ppt/media/image20.png" ContentType="image/png"/>
  <Override PartName="/ppt/media/image19.png" ContentType="image/png"/>
  <Override PartName="/ppt/media/image15.png" ContentType="image/png"/>
  <Override PartName="/ppt/media/image17.png" ContentType="image/png"/>
  <Override PartName="/ppt/media/image14.png" ContentType="image/png"/>
  <Override PartName="/ppt/media/image16.png" ContentType="image/png"/>
  <Override PartName="/ppt/media/image29.png" ContentType="image/png"/>
  <Override PartName="/ppt/media/image8.png" ContentType="image/png"/>
  <Override PartName="/ppt/media/image6.png" ContentType="image/png"/>
  <Override PartName="/ppt/media/image10.jpeg" ContentType="image/jpeg"/>
  <Override PartName="/ppt/media/image5.png" ContentType="image/png"/>
  <Override PartName="/ppt/media/image18.png" ContentType="image/png"/>
  <Override PartName="/ppt/media/image4.png" ContentType="image/png"/>
  <Override PartName="/ppt/media/image7.png" ContentType="image/png"/>
  <Override PartName="/ppt/media/image13.jpeg" ContentType="image/jpeg"/>
  <Override PartName="/ppt/media/image12.jpeg" ContentType="image/jpeg"/>
  <Override PartName="/ppt/media/image3.png" ContentType="image/png"/>
  <Override PartName="/ppt/media/image9.jpeg" ContentType="image/jpeg"/>
  <Override PartName="/ppt/media/image2.png" ContentType="image/png"/>
  <Override PartName="/ppt/media/image1.png" ContentType="image/png"/>
  <Override PartName="/ppt/media/image1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PlaceHolder 1"/>
          <p:cNvSpPr>
            <a:spLocks noGrp="1"/>
          </p:cNvSpPr>
          <p:nvPr>
            <p:ph type="body"/>
          </p:nvPr>
        </p:nvSpPr>
        <p:spPr>
          <a:xfrm>
            <a:off x="756000" y="5078520"/>
            <a:ext cx="6047640" cy="4811040"/>
          </a:xfrm>
          <a:prstGeom prst="rect">
            <a:avLst/>
          </a:prstGeom>
        </p:spPr>
        <p:txBody>
          <a:bodyPr lIns="0" rIns="0" tIns="0" bIns="0"/>
          <a:p>
            <a:r>
              <a:rPr lang="cs-CZ" sz="2000">
                <a:latin typeface="Arial"/>
              </a:rPr>
              <a:t>Click to edit the notes format</a:t>
            </a:r>
            <a:endParaRPr/>
          </a:p>
        </p:txBody>
      </p:sp>
      <p:sp>
        <p:nvSpPr>
          <p:cNvPr id="78" name="PlaceHolder 2"/>
          <p:cNvSpPr>
            <a:spLocks noGrp="1"/>
          </p:cNvSpPr>
          <p:nvPr>
            <p:ph type="hdr"/>
          </p:nvPr>
        </p:nvSpPr>
        <p:spPr>
          <a:xfrm>
            <a:off x="0" y="0"/>
            <a:ext cx="3280680" cy="534240"/>
          </a:xfrm>
          <a:prstGeom prst="rect">
            <a:avLst/>
          </a:prstGeom>
        </p:spPr>
        <p:txBody>
          <a:bodyPr lIns="0" rIns="0" tIns="0" bIns="0"/>
          <a:p>
            <a:r>
              <a:rPr lang="cs-CZ" sz="1400">
                <a:latin typeface="Times New Roman"/>
              </a:rPr>
              <a:t>&lt;header&gt;</a:t>
            </a:r>
            <a:endParaRPr/>
          </a:p>
        </p:txBody>
      </p:sp>
      <p:sp>
        <p:nvSpPr>
          <p:cNvPr id="79" name="PlaceHolder 3"/>
          <p:cNvSpPr>
            <a:spLocks noGrp="1"/>
          </p:cNvSpPr>
          <p:nvPr>
            <p:ph type="dt"/>
          </p:nvPr>
        </p:nvSpPr>
        <p:spPr>
          <a:xfrm>
            <a:off x="4278960" y="0"/>
            <a:ext cx="3280680" cy="534240"/>
          </a:xfrm>
          <a:prstGeom prst="rect">
            <a:avLst/>
          </a:prstGeom>
        </p:spPr>
        <p:txBody>
          <a:bodyPr lIns="0" rIns="0" tIns="0" bIns="0"/>
          <a:p>
            <a:pPr algn="r"/>
            <a:r>
              <a:rPr lang="cs-CZ" sz="1400">
                <a:latin typeface="Times New Roman"/>
              </a:rPr>
              <a:t>&lt;date/time&gt;</a:t>
            </a:r>
            <a:endParaRPr/>
          </a:p>
        </p:txBody>
      </p:sp>
      <p:sp>
        <p:nvSpPr>
          <p:cNvPr id="80" name="PlaceHolder 4"/>
          <p:cNvSpPr>
            <a:spLocks noGrp="1"/>
          </p:cNvSpPr>
          <p:nvPr>
            <p:ph type="ftr"/>
          </p:nvPr>
        </p:nvSpPr>
        <p:spPr>
          <a:xfrm>
            <a:off x="0" y="10157400"/>
            <a:ext cx="3280680" cy="534240"/>
          </a:xfrm>
          <a:prstGeom prst="rect">
            <a:avLst/>
          </a:prstGeom>
        </p:spPr>
        <p:txBody>
          <a:bodyPr lIns="0" rIns="0" tIns="0" bIns="0" anchor="b"/>
          <a:p>
            <a:r>
              <a:rPr lang="cs-CZ" sz="1400">
                <a:latin typeface="Times New Roman"/>
              </a:rPr>
              <a:t>&lt;footer&gt;</a:t>
            </a:r>
            <a:endParaRPr/>
          </a:p>
        </p:txBody>
      </p:sp>
      <p:sp>
        <p:nvSpPr>
          <p:cNvPr id="81" name="PlaceHolder 5"/>
          <p:cNvSpPr>
            <a:spLocks noGrp="1"/>
          </p:cNvSpPr>
          <p:nvPr>
            <p:ph type="sldNum"/>
          </p:nvPr>
        </p:nvSpPr>
        <p:spPr>
          <a:xfrm>
            <a:off x="4278960" y="10157400"/>
            <a:ext cx="3280680" cy="534240"/>
          </a:xfrm>
          <a:prstGeom prst="rect">
            <a:avLst/>
          </a:prstGeom>
        </p:spPr>
        <p:txBody>
          <a:bodyPr lIns="0" rIns="0" tIns="0" bIns="0" anchor="b"/>
          <a:p>
            <a:pPr algn="r"/>
            <a:fld id="{17BF0E44-A05C-47B9-86A7-37BC1B2CA58A}" type="slidenum">
              <a:rPr lang="cs-CZ"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685800" y="4343400"/>
            <a:ext cx="5486040" cy="4114440"/>
          </a:xfrm>
          <a:prstGeom prst="rect">
            <a:avLst/>
          </a:prstGeom>
        </p:spPr>
        <p:txBody>
          <a:bodyPr tIns="91440" bIns="91440"/>
          <a:p>
            <a:pPr>
              <a:lnSpc>
                <a:spcPct val="100000"/>
              </a:lnSpc>
            </a:pPr>
            <a:r>
              <a:rPr lang="cs-CZ" sz="2400" strike="noStrike">
                <a:solidFill>
                  <a:srgbClr val="000000"/>
                </a:solidFill>
                <a:latin typeface="Arial"/>
              </a:rPr>
              <a:t>Where k: Botzmann constant</a:t>
            </a:r>
            <a:endParaRPr/>
          </a:p>
          <a:p>
            <a:pPr>
              <a:lnSpc>
                <a:spcPct val="100000"/>
              </a:lnSpc>
            </a:pPr>
            <a:r>
              <a:rPr lang="cs-CZ" sz="2400" strike="noStrike">
                <a:solidFill>
                  <a:srgbClr val="000000"/>
                </a:solidFill>
                <a:latin typeface="Arial"/>
              </a:rPr>
              <a:t>Isn’t it here?</a:t>
            </a:r>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5800" y="4343400"/>
            <a:ext cx="5486040" cy="4114440"/>
          </a:xfrm>
          <a:prstGeom prst="rect">
            <a:avLst/>
          </a:prstGeom>
        </p:spPr>
        <p:txBody>
          <a:bodyPr tIns="91440" bIns="91440"/>
          <a:p>
            <a:pPr>
              <a:lnSpc>
                <a:spcPct val="100000"/>
              </a:lnSpc>
            </a:pPr>
            <a:r>
              <a:rPr lang="cs-CZ" sz="1100" strike="noStrike">
                <a:latin typeface="Arial"/>
              </a:rPr>
              <a:t>This is the first result from the first discharge (V_current drive=500V, P_H2=16mPa, V_magnetic field=600V), This is the raw result without any smoothing. Look at the flat (not too flat honestly) at about 12000 to 21000 us. In those region the plasma starts to circling the torus, so the plasma current start to increase until it drops to zero at the end. At the same time the loop voltage start to increase and drops exponentially. To get the great representation just do the power (ohm law) equation, with it, you can see the increment of the plasma power until at the end of the plasma current the power drops immediately. This 4 parameter were our basic parameter to do next calculation (tau_E and what follows it) </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tIns="91440" bIns="91440"/>
          <a:p>
            <a:pPr>
              <a:lnSpc>
                <a:spcPct val="100000"/>
              </a:lnSpc>
            </a:pPr>
            <a:r>
              <a:rPr lang="cs-CZ" sz="1100" strike="noStrike">
                <a:latin typeface="Arial"/>
              </a:rPr>
              <a:t>From the input we can calculate our main goals which is the tau_E, as you can see in the T_e, the plasma start to stabilize its temperature/energy in certain range inside the grey line. In this range too, the Tau_e start to decrease after pulsing in 15000us. From this range we could determine our time of interest. Since ionization energy of hydrogen is 13.6 eV, there is no plasma in the chamber before that temperature. Thus, we choose our time of interest to be 17000-20000 micro second interval. On the next slide, we will compare the parameters from each discharge in this interval.</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5800" y="4343400"/>
            <a:ext cx="5486040" cy="4114440"/>
          </a:xfrm>
          <a:prstGeom prst="rect">
            <a:avLst/>
          </a:prstGeom>
        </p:spPr>
        <p:txBody>
          <a:bodyPr tIns="91440" bIns="91440"/>
          <a:p>
            <a:pPr>
              <a:lnSpc>
                <a:spcPct val="100000"/>
              </a:lnSpc>
            </a:pPr>
            <a:r>
              <a:rPr lang="cs-CZ" sz="1100" strike="noStrike">
                <a:latin typeface="Arial"/>
              </a:rPr>
              <a:t>Well, any idea?</a:t>
            </a:r>
            <a:endParaRPr/>
          </a:p>
          <a:p>
            <a:pPr>
              <a:lnSpc>
                <a:spcPct val="100000"/>
              </a:lnSpc>
            </a:pPr>
            <a:r>
              <a:rPr lang="cs-CZ" sz="1100" strike="noStrike">
                <a:latin typeface="Arial"/>
              </a:rPr>
              <a:t>For me, apart from BT, everything seems to be invariant</a:t>
            </a:r>
            <a:endParaRPr/>
          </a:p>
          <a:p>
            <a:pPr>
              <a:lnSpc>
                <a:spcPct val="100000"/>
              </a:lnSpc>
            </a:pPr>
            <a:endParaRPr/>
          </a:p>
          <a:p>
            <a:pPr>
              <a:lnSpc>
                <a:spcPct val="100000"/>
              </a:lnSpc>
            </a:pPr>
            <a:r>
              <a:rPr lang="cs-CZ" sz="1100" strike="noStrike">
                <a:latin typeface="Arial"/>
              </a:rPr>
              <a:t>For each shot Should we mention these with Ub = xxxx ?</a:t>
            </a:r>
            <a:endParaRPr/>
          </a:p>
          <a:p>
            <a:pPr>
              <a:lnSpc>
                <a:spcPct val="100000"/>
              </a:lnSpc>
            </a:pPr>
            <a:r>
              <a:rPr lang="cs-CZ" sz="1100" strike="noStrike">
                <a:latin typeface="Arial"/>
              </a:rPr>
              <a:t>We can but is it necessary?</a:t>
            </a:r>
            <a:endParaRPr/>
          </a:p>
          <a:p>
            <a:pPr>
              <a:lnSpc>
                <a:spcPct val="100000"/>
              </a:lnSpc>
            </a:pPr>
            <a:r>
              <a:rPr lang="cs-CZ" sz="1100" strike="noStrike">
                <a:latin typeface="Arial"/>
              </a:rPr>
              <a:t>For audience that sit far from the Monitor</a:t>
            </a:r>
            <a:endParaRPr/>
          </a:p>
          <a:p>
            <a:pPr>
              <a:lnSpc>
                <a:spcPct val="100000"/>
              </a:lnSpc>
            </a:pPr>
            <a:r>
              <a:rPr lang="cs-CZ" sz="1100" strike="noStrike">
                <a:latin typeface="Arial"/>
              </a:rPr>
              <a:t>Bernard told that  </a:t>
            </a:r>
            <a:endParaRPr/>
          </a:p>
          <a:p>
            <a:pPr>
              <a:lnSpc>
                <a:spcPct val="100000"/>
              </a:lnSpc>
            </a:pPr>
            <a:r>
              <a:rPr lang="cs-CZ" sz="1100" strike="noStrike">
                <a:latin typeface="Arial"/>
              </a:rPr>
              <a:t>Can we change from the number of shot to Voltage that we vary because the audience can understand easily</a:t>
            </a:r>
            <a:endParaRPr/>
          </a:p>
          <a:p>
            <a:pPr>
              <a:lnSpc>
                <a:spcPct val="100000"/>
              </a:lnSpc>
            </a:pPr>
            <a:r>
              <a:rPr lang="cs-CZ" sz="1100" strike="noStrike">
                <a:latin typeface="Arial"/>
              </a:rPr>
              <a:t>I suggest that</a:t>
            </a:r>
            <a:endParaRPr/>
          </a:p>
          <a:p>
            <a:pPr>
              <a:lnSpc>
                <a:spcPct val="100000"/>
              </a:lnSpc>
            </a:pPr>
            <a:r>
              <a:rPr lang="cs-CZ" sz="1100" strike="noStrike">
                <a:latin typeface="Arial"/>
              </a:rPr>
              <a:t>Ok no problem</a:t>
            </a:r>
            <a:endParaRPr/>
          </a:p>
          <a:p>
            <a:pPr>
              <a:lnSpc>
                <a:spcPct val="100000"/>
              </a:lnSpc>
            </a:pPr>
            <a:r>
              <a:rPr lang="cs-CZ" sz="1100" strike="noStrike">
                <a:latin typeface="Arial"/>
              </a:rPr>
              <a:t>Done!</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PlaceHolder 1"/>
          <p:cNvSpPr>
            <a:spLocks noGrp="1"/>
          </p:cNvSpPr>
          <p:nvPr>
            <p:ph type="body"/>
          </p:nvPr>
        </p:nvSpPr>
        <p:spPr>
          <a:xfrm>
            <a:off x="685800" y="4343400"/>
            <a:ext cx="5486040" cy="4114440"/>
          </a:xfrm>
          <a:prstGeom prst="rect">
            <a:avLst/>
          </a:prstGeom>
        </p:spPr>
        <p:txBody>
          <a:bodyPr tIns="91440" bIns="91440"/>
          <a:p>
            <a:pPr>
              <a:lnSpc>
                <a:spcPct val="100000"/>
              </a:lnSpc>
            </a:pPr>
            <a:r>
              <a:rPr lang="cs-CZ" sz="1100" strike="noStrike">
                <a:latin typeface="Arial"/>
              </a:rPr>
              <a:t>From the experiment data, prof Jullien has fitted the data with an equation to see the relationship between confinement time and plasma current, toroidal magnetic field, voltage and density. Here A is constant. Base on his equation and our experiment data, we calculate the value of A for each shot  in time range [1700:2000]. As you can see in the figure, A is packed together for each shot between the range [17000:20000] ms, especially around 20000. This means our chosen time of interest is correct and agree with Jullien’s </a:t>
            </a:r>
            <a:r>
              <a:rPr lang="cs-CZ" sz="1100" strike="noStrike">
                <a:solidFill>
                  <a:srgbClr val="000000"/>
                </a:solidFill>
                <a:latin typeface="Arial"/>
              </a:rPr>
              <a:t>equation in some short time. Dispersion our our calculated A (0,1-1.0.7) is smaller than that on Julien law (about 2)</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27" name="PlaceHolder 2"/>
          <p:cNvSpPr>
            <a:spLocks noGrp="1"/>
          </p:cNvSpPr>
          <p:nvPr>
            <p:ph type="body"/>
          </p:nvPr>
        </p:nvSpPr>
        <p:spPr>
          <a:xfrm>
            <a:off x="311760" y="1225080"/>
            <a:ext cx="8520120" cy="1599480"/>
          </a:xfrm>
          <a:prstGeom prst="rect">
            <a:avLst/>
          </a:prstGeom>
        </p:spPr>
        <p:txBody>
          <a:bodyPr lIns="0" rIns="0" tIns="0" bIns="0"/>
          <a:p>
            <a:endParaRPr/>
          </a:p>
        </p:txBody>
      </p:sp>
      <p:sp>
        <p:nvSpPr>
          <p:cNvPr id="28" name="PlaceHolder 3"/>
          <p:cNvSpPr>
            <a:spLocks noGrp="1"/>
          </p:cNvSpPr>
          <p:nvPr>
            <p:ph type="body"/>
          </p:nvPr>
        </p:nvSpPr>
        <p:spPr>
          <a:xfrm>
            <a:off x="311760" y="2976840"/>
            <a:ext cx="8520120" cy="15994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30"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31"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32" name="PlaceHolder 4"/>
          <p:cNvSpPr>
            <a:spLocks noGrp="1"/>
          </p:cNvSpPr>
          <p:nvPr>
            <p:ph type="body"/>
          </p:nvPr>
        </p:nvSpPr>
        <p:spPr>
          <a:xfrm>
            <a:off x="4677840" y="2976840"/>
            <a:ext cx="4157640" cy="1599480"/>
          </a:xfrm>
          <a:prstGeom prst="rect">
            <a:avLst/>
          </a:prstGeom>
        </p:spPr>
        <p:txBody>
          <a:bodyPr lIns="0" rIns="0" tIns="0" bIns="0"/>
          <a:p>
            <a:endParaRPr/>
          </a:p>
        </p:txBody>
      </p:sp>
      <p:sp>
        <p:nvSpPr>
          <p:cNvPr id="33" name="PlaceHolder 5"/>
          <p:cNvSpPr>
            <a:spLocks noGrp="1"/>
          </p:cNvSpPr>
          <p:nvPr>
            <p:ph type="body"/>
          </p:nvPr>
        </p:nvSpPr>
        <p:spPr>
          <a:xfrm>
            <a:off x="311760" y="2976840"/>
            <a:ext cx="4157640" cy="15994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35" name="PlaceHolder 2"/>
          <p:cNvSpPr>
            <a:spLocks noGrp="1"/>
          </p:cNvSpPr>
          <p:nvPr>
            <p:ph type="body"/>
          </p:nvPr>
        </p:nvSpPr>
        <p:spPr>
          <a:xfrm>
            <a:off x="311760" y="1225080"/>
            <a:ext cx="8520120" cy="3353760"/>
          </a:xfrm>
          <a:prstGeom prst="rect">
            <a:avLst/>
          </a:prstGeom>
        </p:spPr>
        <p:txBody>
          <a:bodyPr lIns="0" rIns="0" tIns="0" bIns="0"/>
          <a:p>
            <a:endParaRPr/>
          </a:p>
        </p:txBody>
      </p:sp>
      <p:sp>
        <p:nvSpPr>
          <p:cNvPr id="36" name="PlaceHolder 3"/>
          <p:cNvSpPr>
            <a:spLocks noGrp="1"/>
          </p:cNvSpPr>
          <p:nvPr>
            <p:ph type="body"/>
          </p:nvPr>
        </p:nvSpPr>
        <p:spPr>
          <a:xfrm>
            <a:off x="311760" y="1225080"/>
            <a:ext cx="8520120" cy="3353760"/>
          </a:xfrm>
          <a:prstGeom prst="rect">
            <a:avLst/>
          </a:prstGeom>
        </p:spPr>
        <p:txBody>
          <a:bodyPr lIns="0" rIns="0" tIns="0" bIns="0"/>
          <a:p>
            <a:endParaRPr/>
          </a:p>
        </p:txBody>
      </p:sp>
      <p:pic>
        <p:nvPicPr>
          <p:cNvPr id="37" name="" descr=""/>
          <p:cNvPicPr/>
          <p:nvPr/>
        </p:nvPicPr>
        <p:blipFill>
          <a:blip r:embed="rId2"/>
          <a:stretch/>
        </p:blipFill>
        <p:spPr>
          <a:xfrm>
            <a:off x="2469960" y="1225080"/>
            <a:ext cx="4203360" cy="3353760"/>
          </a:xfrm>
          <a:prstGeom prst="rect">
            <a:avLst/>
          </a:prstGeom>
          <a:ln>
            <a:noFill/>
          </a:ln>
        </p:spPr>
      </p:pic>
      <p:pic>
        <p:nvPicPr>
          <p:cNvPr id="38" name="" descr=""/>
          <p:cNvPicPr/>
          <p:nvPr/>
        </p:nvPicPr>
        <p:blipFill>
          <a:blip r:embed="rId3"/>
          <a:stretch/>
        </p:blipFill>
        <p:spPr>
          <a:xfrm>
            <a:off x="2469960" y="1225080"/>
            <a:ext cx="4203360" cy="33537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44" name="PlaceHolder 2"/>
          <p:cNvSpPr>
            <a:spLocks noGrp="1"/>
          </p:cNvSpPr>
          <p:nvPr>
            <p:ph type="subTitle"/>
          </p:nvPr>
        </p:nvSpPr>
        <p:spPr>
          <a:xfrm>
            <a:off x="311760" y="1225080"/>
            <a:ext cx="8520120" cy="33537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46" name="PlaceHolder 2"/>
          <p:cNvSpPr>
            <a:spLocks noGrp="1"/>
          </p:cNvSpPr>
          <p:nvPr>
            <p:ph type="body"/>
          </p:nvPr>
        </p:nvSpPr>
        <p:spPr>
          <a:xfrm>
            <a:off x="311760" y="1225080"/>
            <a:ext cx="8520120" cy="33537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48" name="PlaceHolder 2"/>
          <p:cNvSpPr>
            <a:spLocks noGrp="1"/>
          </p:cNvSpPr>
          <p:nvPr>
            <p:ph type="body"/>
          </p:nvPr>
        </p:nvSpPr>
        <p:spPr>
          <a:xfrm>
            <a:off x="311760" y="1225080"/>
            <a:ext cx="4157640" cy="3353760"/>
          </a:xfrm>
          <a:prstGeom prst="rect">
            <a:avLst/>
          </a:prstGeom>
        </p:spPr>
        <p:txBody>
          <a:bodyPr lIns="0" rIns="0" tIns="0" bIns="0"/>
          <a:p>
            <a:endParaRPr/>
          </a:p>
        </p:txBody>
      </p:sp>
      <p:sp>
        <p:nvSpPr>
          <p:cNvPr id="49" name="PlaceHolder 3"/>
          <p:cNvSpPr>
            <a:spLocks noGrp="1"/>
          </p:cNvSpPr>
          <p:nvPr>
            <p:ph type="body"/>
          </p:nvPr>
        </p:nvSpPr>
        <p:spPr>
          <a:xfrm>
            <a:off x="4677840" y="1225080"/>
            <a:ext cx="4157640" cy="33537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311760" y="316080"/>
            <a:ext cx="8520120" cy="83088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311760" y="316080"/>
            <a:ext cx="8520120" cy="38527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53"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54" name="PlaceHolder 3"/>
          <p:cNvSpPr>
            <a:spLocks noGrp="1"/>
          </p:cNvSpPr>
          <p:nvPr>
            <p:ph type="body"/>
          </p:nvPr>
        </p:nvSpPr>
        <p:spPr>
          <a:xfrm>
            <a:off x="311760" y="2976840"/>
            <a:ext cx="4157640" cy="1599480"/>
          </a:xfrm>
          <a:prstGeom prst="rect">
            <a:avLst/>
          </a:prstGeom>
        </p:spPr>
        <p:txBody>
          <a:bodyPr lIns="0" rIns="0" tIns="0" bIns="0"/>
          <a:p>
            <a:endParaRPr/>
          </a:p>
        </p:txBody>
      </p:sp>
      <p:sp>
        <p:nvSpPr>
          <p:cNvPr id="55" name="PlaceHolder 4"/>
          <p:cNvSpPr>
            <a:spLocks noGrp="1"/>
          </p:cNvSpPr>
          <p:nvPr>
            <p:ph type="body"/>
          </p:nvPr>
        </p:nvSpPr>
        <p:spPr>
          <a:xfrm>
            <a:off x="4677840" y="1225080"/>
            <a:ext cx="4157640" cy="33537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6" name="PlaceHolder 2"/>
          <p:cNvSpPr>
            <a:spLocks noGrp="1"/>
          </p:cNvSpPr>
          <p:nvPr>
            <p:ph type="subTitle"/>
          </p:nvPr>
        </p:nvSpPr>
        <p:spPr>
          <a:xfrm>
            <a:off x="311760" y="1225080"/>
            <a:ext cx="8520120" cy="33537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57" name="PlaceHolder 2"/>
          <p:cNvSpPr>
            <a:spLocks noGrp="1"/>
          </p:cNvSpPr>
          <p:nvPr>
            <p:ph type="body"/>
          </p:nvPr>
        </p:nvSpPr>
        <p:spPr>
          <a:xfrm>
            <a:off x="311760" y="1225080"/>
            <a:ext cx="4157640" cy="3353760"/>
          </a:xfrm>
          <a:prstGeom prst="rect">
            <a:avLst/>
          </a:prstGeom>
        </p:spPr>
        <p:txBody>
          <a:bodyPr lIns="0" rIns="0" tIns="0" bIns="0"/>
          <a:p>
            <a:endParaRPr/>
          </a:p>
        </p:txBody>
      </p:sp>
      <p:sp>
        <p:nvSpPr>
          <p:cNvPr id="58"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59" name="PlaceHolder 4"/>
          <p:cNvSpPr>
            <a:spLocks noGrp="1"/>
          </p:cNvSpPr>
          <p:nvPr>
            <p:ph type="body"/>
          </p:nvPr>
        </p:nvSpPr>
        <p:spPr>
          <a:xfrm>
            <a:off x="4677840" y="2976840"/>
            <a:ext cx="4157640" cy="15994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61"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62"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63" name="PlaceHolder 4"/>
          <p:cNvSpPr>
            <a:spLocks noGrp="1"/>
          </p:cNvSpPr>
          <p:nvPr>
            <p:ph type="body"/>
          </p:nvPr>
        </p:nvSpPr>
        <p:spPr>
          <a:xfrm>
            <a:off x="311760" y="2976840"/>
            <a:ext cx="8520120" cy="15994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65" name="PlaceHolder 2"/>
          <p:cNvSpPr>
            <a:spLocks noGrp="1"/>
          </p:cNvSpPr>
          <p:nvPr>
            <p:ph type="body"/>
          </p:nvPr>
        </p:nvSpPr>
        <p:spPr>
          <a:xfrm>
            <a:off x="311760" y="1225080"/>
            <a:ext cx="8520120" cy="1599480"/>
          </a:xfrm>
          <a:prstGeom prst="rect">
            <a:avLst/>
          </a:prstGeom>
        </p:spPr>
        <p:txBody>
          <a:bodyPr lIns="0" rIns="0" tIns="0" bIns="0"/>
          <a:p>
            <a:endParaRPr/>
          </a:p>
        </p:txBody>
      </p:sp>
      <p:sp>
        <p:nvSpPr>
          <p:cNvPr id="66" name="PlaceHolder 3"/>
          <p:cNvSpPr>
            <a:spLocks noGrp="1"/>
          </p:cNvSpPr>
          <p:nvPr>
            <p:ph type="body"/>
          </p:nvPr>
        </p:nvSpPr>
        <p:spPr>
          <a:xfrm>
            <a:off x="311760" y="2976840"/>
            <a:ext cx="8520120" cy="15994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68"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69"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70" name="PlaceHolder 4"/>
          <p:cNvSpPr>
            <a:spLocks noGrp="1"/>
          </p:cNvSpPr>
          <p:nvPr>
            <p:ph type="body"/>
          </p:nvPr>
        </p:nvSpPr>
        <p:spPr>
          <a:xfrm>
            <a:off x="4677840" y="2976840"/>
            <a:ext cx="4157640" cy="1599480"/>
          </a:xfrm>
          <a:prstGeom prst="rect">
            <a:avLst/>
          </a:prstGeom>
        </p:spPr>
        <p:txBody>
          <a:bodyPr lIns="0" rIns="0" tIns="0" bIns="0"/>
          <a:p>
            <a:endParaRPr/>
          </a:p>
        </p:txBody>
      </p:sp>
      <p:sp>
        <p:nvSpPr>
          <p:cNvPr id="71" name="PlaceHolder 5"/>
          <p:cNvSpPr>
            <a:spLocks noGrp="1"/>
          </p:cNvSpPr>
          <p:nvPr>
            <p:ph type="body"/>
          </p:nvPr>
        </p:nvSpPr>
        <p:spPr>
          <a:xfrm>
            <a:off x="311760" y="2976840"/>
            <a:ext cx="4157640" cy="15994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73" name="PlaceHolder 2"/>
          <p:cNvSpPr>
            <a:spLocks noGrp="1"/>
          </p:cNvSpPr>
          <p:nvPr>
            <p:ph type="body"/>
          </p:nvPr>
        </p:nvSpPr>
        <p:spPr>
          <a:xfrm>
            <a:off x="311760" y="1225080"/>
            <a:ext cx="8520120" cy="3353760"/>
          </a:xfrm>
          <a:prstGeom prst="rect">
            <a:avLst/>
          </a:prstGeom>
        </p:spPr>
        <p:txBody>
          <a:bodyPr lIns="0" rIns="0" tIns="0" bIns="0"/>
          <a:p>
            <a:endParaRPr/>
          </a:p>
        </p:txBody>
      </p:sp>
      <p:sp>
        <p:nvSpPr>
          <p:cNvPr id="74" name="PlaceHolder 3"/>
          <p:cNvSpPr>
            <a:spLocks noGrp="1"/>
          </p:cNvSpPr>
          <p:nvPr>
            <p:ph type="body"/>
          </p:nvPr>
        </p:nvSpPr>
        <p:spPr>
          <a:xfrm>
            <a:off x="311760" y="1225080"/>
            <a:ext cx="8520120" cy="3353760"/>
          </a:xfrm>
          <a:prstGeom prst="rect">
            <a:avLst/>
          </a:prstGeom>
        </p:spPr>
        <p:txBody>
          <a:bodyPr lIns="0" rIns="0" tIns="0" bIns="0"/>
          <a:p>
            <a:endParaRPr/>
          </a:p>
        </p:txBody>
      </p:sp>
      <p:pic>
        <p:nvPicPr>
          <p:cNvPr id="75" name="" descr=""/>
          <p:cNvPicPr/>
          <p:nvPr/>
        </p:nvPicPr>
        <p:blipFill>
          <a:blip r:embed="rId2"/>
          <a:stretch/>
        </p:blipFill>
        <p:spPr>
          <a:xfrm>
            <a:off x="2469960" y="1225080"/>
            <a:ext cx="4203360" cy="3353760"/>
          </a:xfrm>
          <a:prstGeom prst="rect">
            <a:avLst/>
          </a:prstGeom>
          <a:ln>
            <a:noFill/>
          </a:ln>
        </p:spPr>
      </p:pic>
      <p:pic>
        <p:nvPicPr>
          <p:cNvPr id="76" name="" descr=""/>
          <p:cNvPicPr/>
          <p:nvPr/>
        </p:nvPicPr>
        <p:blipFill>
          <a:blip r:embed="rId3"/>
          <a:stretch/>
        </p:blipFill>
        <p:spPr>
          <a:xfrm>
            <a:off x="2469960" y="1225080"/>
            <a:ext cx="4203360" cy="33537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8" name="PlaceHolder 2"/>
          <p:cNvSpPr>
            <a:spLocks noGrp="1"/>
          </p:cNvSpPr>
          <p:nvPr>
            <p:ph type="body"/>
          </p:nvPr>
        </p:nvSpPr>
        <p:spPr>
          <a:xfrm>
            <a:off x="311760" y="1225080"/>
            <a:ext cx="8520120" cy="33537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10" name="PlaceHolder 2"/>
          <p:cNvSpPr>
            <a:spLocks noGrp="1"/>
          </p:cNvSpPr>
          <p:nvPr>
            <p:ph type="body"/>
          </p:nvPr>
        </p:nvSpPr>
        <p:spPr>
          <a:xfrm>
            <a:off x="311760" y="1225080"/>
            <a:ext cx="4157640" cy="3353760"/>
          </a:xfrm>
          <a:prstGeom prst="rect">
            <a:avLst/>
          </a:prstGeom>
        </p:spPr>
        <p:txBody>
          <a:bodyPr lIns="0" rIns="0" tIns="0" bIns="0"/>
          <a:p>
            <a:endParaRPr/>
          </a:p>
        </p:txBody>
      </p:sp>
      <p:sp>
        <p:nvSpPr>
          <p:cNvPr id="11" name="PlaceHolder 3"/>
          <p:cNvSpPr>
            <a:spLocks noGrp="1"/>
          </p:cNvSpPr>
          <p:nvPr>
            <p:ph type="body"/>
          </p:nvPr>
        </p:nvSpPr>
        <p:spPr>
          <a:xfrm>
            <a:off x="4677840" y="1225080"/>
            <a:ext cx="4157640" cy="33537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316080"/>
            <a:ext cx="8520120" cy="83088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11760" y="316080"/>
            <a:ext cx="8520120" cy="38527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15"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16" name="PlaceHolder 3"/>
          <p:cNvSpPr>
            <a:spLocks noGrp="1"/>
          </p:cNvSpPr>
          <p:nvPr>
            <p:ph type="body"/>
          </p:nvPr>
        </p:nvSpPr>
        <p:spPr>
          <a:xfrm>
            <a:off x="311760" y="2976840"/>
            <a:ext cx="4157640" cy="1599480"/>
          </a:xfrm>
          <a:prstGeom prst="rect">
            <a:avLst/>
          </a:prstGeom>
        </p:spPr>
        <p:txBody>
          <a:bodyPr lIns="0" rIns="0" tIns="0" bIns="0"/>
          <a:p>
            <a:endParaRPr/>
          </a:p>
        </p:txBody>
      </p:sp>
      <p:sp>
        <p:nvSpPr>
          <p:cNvPr id="17" name="PlaceHolder 4"/>
          <p:cNvSpPr>
            <a:spLocks noGrp="1"/>
          </p:cNvSpPr>
          <p:nvPr>
            <p:ph type="body"/>
          </p:nvPr>
        </p:nvSpPr>
        <p:spPr>
          <a:xfrm>
            <a:off x="4677840" y="1225080"/>
            <a:ext cx="4157640" cy="33537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19" name="PlaceHolder 2"/>
          <p:cNvSpPr>
            <a:spLocks noGrp="1"/>
          </p:cNvSpPr>
          <p:nvPr>
            <p:ph type="body"/>
          </p:nvPr>
        </p:nvSpPr>
        <p:spPr>
          <a:xfrm>
            <a:off x="311760" y="1225080"/>
            <a:ext cx="4157640" cy="3353760"/>
          </a:xfrm>
          <a:prstGeom prst="rect">
            <a:avLst/>
          </a:prstGeom>
        </p:spPr>
        <p:txBody>
          <a:bodyPr lIns="0" rIns="0" tIns="0" bIns="0"/>
          <a:p>
            <a:endParaRPr/>
          </a:p>
        </p:txBody>
      </p:sp>
      <p:sp>
        <p:nvSpPr>
          <p:cNvPr id="20"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21" name="PlaceHolder 4"/>
          <p:cNvSpPr>
            <a:spLocks noGrp="1"/>
          </p:cNvSpPr>
          <p:nvPr>
            <p:ph type="body"/>
          </p:nvPr>
        </p:nvSpPr>
        <p:spPr>
          <a:xfrm>
            <a:off x="4677840" y="2976840"/>
            <a:ext cx="4157640" cy="15994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316080"/>
            <a:ext cx="8520120" cy="830880"/>
          </a:xfrm>
          <a:prstGeom prst="rect">
            <a:avLst/>
          </a:prstGeom>
        </p:spPr>
        <p:txBody>
          <a:bodyPr lIns="0" rIns="0" tIns="0" bIns="0" anchor="ctr"/>
          <a:p>
            <a:endParaRPr/>
          </a:p>
        </p:txBody>
      </p:sp>
      <p:sp>
        <p:nvSpPr>
          <p:cNvPr id="23" name="PlaceHolder 2"/>
          <p:cNvSpPr>
            <a:spLocks noGrp="1"/>
          </p:cNvSpPr>
          <p:nvPr>
            <p:ph type="body"/>
          </p:nvPr>
        </p:nvSpPr>
        <p:spPr>
          <a:xfrm>
            <a:off x="311760" y="1225080"/>
            <a:ext cx="4157640" cy="1599480"/>
          </a:xfrm>
          <a:prstGeom prst="rect">
            <a:avLst/>
          </a:prstGeom>
        </p:spPr>
        <p:txBody>
          <a:bodyPr lIns="0" rIns="0" tIns="0" bIns="0"/>
          <a:p>
            <a:endParaRPr/>
          </a:p>
        </p:txBody>
      </p:sp>
      <p:sp>
        <p:nvSpPr>
          <p:cNvPr id="24" name="PlaceHolder 3"/>
          <p:cNvSpPr>
            <a:spLocks noGrp="1"/>
          </p:cNvSpPr>
          <p:nvPr>
            <p:ph type="body"/>
          </p:nvPr>
        </p:nvSpPr>
        <p:spPr>
          <a:xfrm>
            <a:off x="4677840" y="1225080"/>
            <a:ext cx="4157640" cy="1599480"/>
          </a:xfrm>
          <a:prstGeom prst="rect">
            <a:avLst/>
          </a:prstGeom>
        </p:spPr>
        <p:txBody>
          <a:bodyPr lIns="0" rIns="0" tIns="0" bIns="0"/>
          <a:p>
            <a:endParaRPr/>
          </a:p>
        </p:txBody>
      </p:sp>
      <p:sp>
        <p:nvSpPr>
          <p:cNvPr id="25" name="PlaceHolder 4"/>
          <p:cNvSpPr>
            <a:spLocks noGrp="1"/>
          </p:cNvSpPr>
          <p:nvPr>
            <p:ph type="body"/>
          </p:nvPr>
        </p:nvSpPr>
        <p:spPr>
          <a:xfrm>
            <a:off x="311760" y="2976840"/>
            <a:ext cx="8520120" cy="15994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flipH="1">
            <a:off x="7596000" y="460080"/>
            <a:ext cx="1081440" cy="1124640"/>
          </a:xfrm>
          <a:custGeom>
            <a:avLst/>
            <a:gdLst/>
            <a:ahLst/>
            <a:rect l="0" t="0" r="r" b="b"/>
            <a:pathLst>
              <a:path w="43266" h="44999">
                <a:moveTo>
                  <a:pt x="0" y="44998"/>
                </a:moveTo>
                <a:lnTo>
                  <a:pt x="0" y="0"/>
                </a:lnTo>
                <a:lnTo>
                  <a:pt x="43265" y="0"/>
                </a:lnTo>
              </a:path>
            </a:pathLst>
          </a:custGeom>
          <a:noFill/>
          <a:ln w="28440">
            <a:solidFill>
              <a:schemeClr val="lt2"/>
            </a:solidFill>
            <a:miter/>
          </a:ln>
        </p:spPr>
        <p:style>
          <a:lnRef idx="0"/>
          <a:fillRef idx="0"/>
          <a:effectRef idx="0"/>
          <a:fontRef idx="minor"/>
        </p:style>
      </p:sp>
      <p:sp>
        <p:nvSpPr>
          <p:cNvPr id="1" name="CustomShape 2"/>
          <p:cNvSpPr/>
          <p:nvPr/>
        </p:nvSpPr>
        <p:spPr>
          <a:xfrm flipH="1" rot="10800000">
            <a:off x="1548000" y="4683240"/>
            <a:ext cx="1081440" cy="1124640"/>
          </a:xfrm>
          <a:custGeom>
            <a:avLst/>
            <a:gdLst/>
            <a:ahLst/>
            <a:rect l="0" t="0" r="r" b="b"/>
            <a:pathLst>
              <a:path w="43266" h="44999">
                <a:moveTo>
                  <a:pt x="0" y="44998"/>
                </a:moveTo>
                <a:lnTo>
                  <a:pt x="0" y="0"/>
                </a:lnTo>
                <a:lnTo>
                  <a:pt x="43265" y="0"/>
                </a:lnTo>
              </a:path>
            </a:pathLst>
          </a:custGeom>
          <a:noFill/>
          <a:ln w="28440">
            <a:solidFill>
              <a:schemeClr val="lt2"/>
            </a:solidFill>
            <a:miter/>
          </a:ln>
        </p:spPr>
        <p:style>
          <a:lnRef idx="0"/>
          <a:fillRef idx="0"/>
          <a:effectRef idx="0"/>
          <a:fontRef idx="minor"/>
        </p:style>
      </p:sp>
      <p:sp>
        <p:nvSpPr>
          <p:cNvPr id="2" name="PlaceHolder 3"/>
          <p:cNvSpPr>
            <a:spLocks noGrp="1"/>
          </p:cNvSpPr>
          <p:nvPr>
            <p:ph type="title"/>
          </p:nvPr>
        </p:nvSpPr>
        <p:spPr>
          <a:xfrm>
            <a:off x="773640" y="1806480"/>
            <a:ext cx="7596360" cy="1530360"/>
          </a:xfrm>
          <a:prstGeom prst="rect">
            <a:avLst/>
          </a:prstGeom>
        </p:spPr>
        <p:txBody>
          <a:bodyPr tIns="91440" bIns="91440" anchor="ctr"/>
          <a:p>
            <a:endParaRPr/>
          </a:p>
        </p:txBody>
      </p:sp>
      <p:sp>
        <p:nvSpPr>
          <p:cNvPr id="3" name="PlaceHolder 4"/>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FB02A1B8-2D73-4A3F-98C1-5AA11F811205}" type="slidenum">
              <a:rPr lang="cs-CZ" sz="1000" strike="noStrike">
                <a:solidFill>
                  <a:srgbClr val="000000"/>
                </a:solidFill>
                <a:latin typeface="Economica"/>
                <a:ea typeface="Economica"/>
              </a:rPr>
              <a:t>&lt;number&gt;</a:t>
            </a:fld>
            <a:endParaRPr/>
          </a:p>
        </p:txBody>
      </p:sp>
      <p:sp>
        <p:nvSpPr>
          <p:cNvPr id="4" name="PlaceHolder 5"/>
          <p:cNvSpPr>
            <a:spLocks noGrp="1"/>
          </p:cNvSpPr>
          <p:nvPr>
            <p:ph type="body"/>
          </p:nvPr>
        </p:nvSpPr>
        <p:spPr>
          <a:xfrm>
            <a:off x="457200" y="1203480"/>
            <a:ext cx="8229240" cy="2982960"/>
          </a:xfrm>
          <a:prstGeom prst="rect">
            <a:avLst/>
          </a:prstGeom>
        </p:spPr>
        <p:txBody>
          <a:bodyPr lIns="0" rIns="0" tIns="0" bIns="0"/>
          <a:p>
            <a:pPr>
              <a:buSzPct val="45000"/>
              <a:buFont typeface="StarSymbol"/>
              <a:buChar char=""/>
            </a:pPr>
            <a:r>
              <a:rPr lang="cs-CZ" sz="1400">
                <a:latin typeface="Arial"/>
              </a:rPr>
              <a:t>Click to edit the outline text format</a:t>
            </a:r>
            <a:endParaRPr/>
          </a:p>
          <a:p>
            <a:pPr lvl="1">
              <a:buSzPct val="75000"/>
              <a:buFont typeface="StarSymbol"/>
              <a:buChar char=""/>
            </a:pPr>
            <a:r>
              <a:rPr lang="cs-CZ" sz="1400">
                <a:latin typeface="Arial"/>
              </a:rPr>
              <a:t>Second Outline Level</a:t>
            </a:r>
            <a:endParaRPr/>
          </a:p>
          <a:p>
            <a:pPr lvl="2">
              <a:buSzPct val="45000"/>
              <a:buFont typeface="StarSymbol"/>
              <a:buChar char=""/>
            </a:pPr>
            <a:r>
              <a:rPr lang="cs-CZ" sz="1400">
                <a:latin typeface="Arial"/>
              </a:rPr>
              <a:t>Third Outline Level</a:t>
            </a:r>
            <a:endParaRPr/>
          </a:p>
          <a:p>
            <a:pPr lvl="3">
              <a:buSzPct val="75000"/>
              <a:buFont typeface="StarSymbol"/>
              <a:buChar char=""/>
            </a:pPr>
            <a:r>
              <a:rPr lang="cs-CZ" sz="1400">
                <a:latin typeface="Arial"/>
              </a:rPr>
              <a:t>Fourth Outline Level</a:t>
            </a:r>
            <a:endParaRPr/>
          </a:p>
          <a:p>
            <a:pPr lvl="4">
              <a:buSzPct val="45000"/>
              <a:buFont typeface="StarSymbol"/>
              <a:buChar char=""/>
            </a:pPr>
            <a:r>
              <a:rPr lang="cs-CZ" sz="2000">
                <a:latin typeface="Arial"/>
              </a:rPr>
              <a:t>Fifth Outline Level</a:t>
            </a:r>
            <a:endParaRPr/>
          </a:p>
          <a:p>
            <a:pPr lvl="5">
              <a:buSzPct val="45000"/>
              <a:buFont typeface="StarSymbol"/>
              <a:buChar char=""/>
            </a:pPr>
            <a:r>
              <a:rPr lang="cs-CZ" sz="2000">
                <a:latin typeface="Arial"/>
              </a:rPr>
              <a:t>Sixth Outline Level</a:t>
            </a:r>
            <a:endParaRPr/>
          </a:p>
          <a:p>
            <a:pPr lvl="6">
              <a:buSzPct val="45000"/>
              <a:buFont typeface="StarSymbol"/>
              <a:buChar char=""/>
            </a:pPr>
            <a:r>
              <a:rPr lang="cs-CZ"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CustomShape 1"/>
          <p:cNvSpPr/>
          <p:nvPr/>
        </p:nvSpPr>
        <p:spPr>
          <a:xfrm>
            <a:off x="0" y="5045760"/>
            <a:ext cx="9143640" cy="97560"/>
          </a:xfrm>
          <a:prstGeom prst="rect">
            <a:avLst/>
          </a:prstGeom>
          <a:solidFill>
            <a:schemeClr val="lt2"/>
          </a:solidFill>
          <a:ln>
            <a:noFill/>
          </a:ln>
        </p:spPr>
        <p:style>
          <a:lnRef idx="0"/>
          <a:fillRef idx="0"/>
          <a:effectRef idx="0"/>
          <a:fontRef idx="minor"/>
        </p:style>
      </p:sp>
      <p:sp>
        <p:nvSpPr>
          <p:cNvPr id="40" name="PlaceHolder 2"/>
          <p:cNvSpPr>
            <a:spLocks noGrp="1"/>
          </p:cNvSpPr>
          <p:nvPr>
            <p:ph type="title"/>
          </p:nvPr>
        </p:nvSpPr>
        <p:spPr>
          <a:xfrm>
            <a:off x="311760" y="316080"/>
            <a:ext cx="8520120" cy="830880"/>
          </a:xfrm>
          <a:prstGeom prst="rect">
            <a:avLst/>
          </a:prstGeom>
        </p:spPr>
        <p:txBody>
          <a:bodyPr tIns="91440" bIns="91440" anchor="b"/>
          <a:p>
            <a:endParaRPr/>
          </a:p>
        </p:txBody>
      </p:sp>
      <p:sp>
        <p:nvSpPr>
          <p:cNvPr id="41" name="PlaceHolder 3"/>
          <p:cNvSpPr>
            <a:spLocks noGrp="1"/>
          </p:cNvSpPr>
          <p:nvPr>
            <p:ph type="body"/>
          </p:nvPr>
        </p:nvSpPr>
        <p:spPr>
          <a:xfrm>
            <a:off x="311760" y="1225080"/>
            <a:ext cx="8520120" cy="3353760"/>
          </a:xfrm>
          <a:prstGeom prst="rect">
            <a:avLst/>
          </a:prstGeom>
        </p:spPr>
        <p:txBody>
          <a:bodyPr tIns="91440" bIns="91440"/>
          <a:p>
            <a:pPr>
              <a:buSzPct val="45000"/>
              <a:buFont typeface="StarSymbol"/>
              <a:buChar char=""/>
            </a:pPr>
            <a:r>
              <a:rPr lang="cs-CZ">
                <a:latin typeface="Arial"/>
              </a:rPr>
              <a:t>Click to edit the outline text format</a:t>
            </a:r>
            <a:endParaRPr/>
          </a:p>
          <a:p>
            <a:pPr lvl="1">
              <a:buSzPct val="75000"/>
              <a:buFont typeface="StarSymbol"/>
              <a:buChar char=""/>
            </a:pPr>
            <a:r>
              <a:rPr lang="cs-CZ">
                <a:latin typeface="Arial"/>
              </a:rPr>
              <a:t>Second Outline Level</a:t>
            </a:r>
            <a:endParaRPr/>
          </a:p>
          <a:p>
            <a:pPr lvl="2">
              <a:buSzPct val="45000"/>
              <a:buFont typeface="StarSymbol"/>
              <a:buChar char=""/>
            </a:pPr>
            <a:r>
              <a:rPr lang="cs-CZ">
                <a:latin typeface="Arial"/>
              </a:rPr>
              <a:t>Third Outline Level</a:t>
            </a:r>
            <a:endParaRPr/>
          </a:p>
          <a:p>
            <a:pPr lvl="3">
              <a:buSzPct val="75000"/>
              <a:buFont typeface="StarSymbol"/>
              <a:buChar char=""/>
            </a:pPr>
            <a:r>
              <a:rPr lang="cs-CZ">
                <a:latin typeface="Arial"/>
              </a:rPr>
              <a:t>Fourth Outline Level</a:t>
            </a:r>
            <a:endParaRPr/>
          </a:p>
          <a:p>
            <a:pPr lvl="4">
              <a:buSzPct val="45000"/>
              <a:buFont typeface="StarSymbol"/>
              <a:buChar char=""/>
            </a:pPr>
            <a:r>
              <a:rPr lang="cs-CZ">
                <a:latin typeface="Arial"/>
              </a:rPr>
              <a:t>Fifth Outline Level</a:t>
            </a:r>
            <a:endParaRPr/>
          </a:p>
          <a:p>
            <a:pPr lvl="5">
              <a:buSzPct val="45000"/>
              <a:buFont typeface="StarSymbol"/>
              <a:buChar char=""/>
            </a:pPr>
            <a:r>
              <a:rPr lang="cs-CZ">
                <a:latin typeface="Arial"/>
              </a:rPr>
              <a:t>Sixth Outline Level</a:t>
            </a:r>
            <a:endParaRPr/>
          </a:p>
          <a:p>
            <a:pPr lvl="6">
              <a:buSzPct val="45000"/>
              <a:buFont typeface="StarSymbol"/>
              <a:buChar char=""/>
            </a:pPr>
            <a:r>
              <a:rPr lang="cs-CZ">
                <a:latin typeface="Arial"/>
              </a:rPr>
              <a:t>Seventh Outline Level</a:t>
            </a:r>
            <a:endParaRPr/>
          </a:p>
        </p:txBody>
      </p:sp>
      <p:sp>
        <p:nvSpPr>
          <p:cNvPr id="42" name="PlaceHolder 4"/>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6D4C8312-EBEA-4869-A87C-A0B5928DE927}" type="slidenum">
              <a:rPr lang="cs-CZ" sz="1000" strike="noStrike">
                <a:solidFill>
                  <a:srgbClr val="000000"/>
                </a:solidFill>
                <a:latin typeface="Economica"/>
                <a:ea typeface="Economica"/>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5.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slideLayout" Target="../slideLayouts/slideLayout15.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5.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5.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5.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522000" y="127800"/>
            <a:ext cx="8100000" cy="3085920"/>
          </a:xfrm>
          <a:prstGeom prst="rect">
            <a:avLst/>
          </a:prstGeom>
          <a:noFill/>
          <a:ln>
            <a:noFill/>
          </a:ln>
        </p:spPr>
        <p:txBody>
          <a:bodyPr tIns="91440" bIns="91440" anchor="ctr"/>
          <a:p>
            <a:pPr algn="ctr">
              <a:lnSpc>
                <a:spcPct val="100000"/>
              </a:lnSpc>
            </a:pPr>
            <a:r>
              <a:rPr b="1" lang="cs-CZ" sz="5000" strike="noStrike">
                <a:solidFill>
                  <a:srgbClr val="323232"/>
                </a:solidFill>
                <a:latin typeface="Economica"/>
                <a:ea typeface="Economica"/>
              </a:rPr>
              <a:t>The Dependence of </a:t>
            </a:r>
            <a:r>
              <a:rPr b="1" lang="cs-CZ" sz="5000" strike="noStrike">
                <a:solidFill>
                  <a:srgbClr val="323232"/>
                </a:solidFill>
                <a:latin typeface="Economica"/>
                <a:ea typeface="Economica"/>
              </a:rPr>
              <a:t>
</a:t>
            </a:r>
            <a:r>
              <a:rPr b="1" lang="cs-CZ" sz="5000" strike="noStrike">
                <a:solidFill>
                  <a:srgbClr val="323232"/>
                </a:solidFill>
                <a:latin typeface="Economica"/>
                <a:ea typeface="Economica"/>
              </a:rPr>
              <a:t>Energy Confinement Time </a:t>
            </a:r>
            <a:r>
              <a:rPr b="1" lang="cs-CZ" sz="5000" strike="noStrike">
                <a:solidFill>
                  <a:srgbClr val="323232"/>
                </a:solidFill>
                <a:latin typeface="Economica"/>
                <a:ea typeface="Economica"/>
              </a:rPr>
              <a:t>
</a:t>
            </a:r>
            <a:r>
              <a:rPr b="1" lang="cs-CZ" sz="5000" strike="noStrike">
                <a:solidFill>
                  <a:srgbClr val="323232"/>
                </a:solidFill>
                <a:latin typeface="Economica"/>
                <a:ea typeface="Economica"/>
              </a:rPr>
              <a:t>on Magnetic field</a:t>
            </a:r>
            <a:endParaRPr/>
          </a:p>
        </p:txBody>
      </p:sp>
      <p:sp>
        <p:nvSpPr>
          <p:cNvPr id="83" name="CustomShape 2"/>
          <p:cNvSpPr/>
          <p:nvPr/>
        </p:nvSpPr>
        <p:spPr>
          <a:xfrm>
            <a:off x="6865920" y="4350960"/>
            <a:ext cx="2154960" cy="705600"/>
          </a:xfrm>
          <a:prstGeom prst="rect">
            <a:avLst/>
          </a:prstGeom>
          <a:noFill/>
          <a:ln>
            <a:noFill/>
          </a:ln>
        </p:spPr>
        <p:style>
          <a:lnRef idx="0"/>
          <a:fillRef idx="0"/>
          <a:effectRef idx="0"/>
          <a:fontRef idx="minor"/>
        </p:style>
        <p:txBody>
          <a:bodyPr tIns="91440" bIns="91440"/>
          <a:p>
            <a:pPr algn="r">
              <a:lnSpc>
                <a:spcPct val="100000"/>
              </a:lnSpc>
            </a:pPr>
            <a:r>
              <a:rPr b="1" lang="cs-CZ" sz="4000" strike="noStrike">
                <a:solidFill>
                  <a:srgbClr val="ff0000"/>
                </a:solidFill>
                <a:latin typeface="Economica"/>
                <a:ea typeface="Economica"/>
              </a:rPr>
              <a:t>Group 1</a:t>
            </a:r>
            <a:endParaRPr/>
          </a:p>
        </p:txBody>
      </p:sp>
      <p:sp>
        <p:nvSpPr>
          <p:cNvPr id="84" name="CustomShape 3"/>
          <p:cNvSpPr/>
          <p:nvPr/>
        </p:nvSpPr>
        <p:spPr>
          <a:xfrm>
            <a:off x="585000" y="3247920"/>
            <a:ext cx="7974000" cy="1470960"/>
          </a:xfrm>
          <a:prstGeom prst="rect">
            <a:avLst/>
          </a:prstGeom>
          <a:noFill/>
          <a:ln>
            <a:noFill/>
          </a:ln>
        </p:spPr>
        <p:style>
          <a:lnRef idx="0"/>
          <a:fillRef idx="0"/>
          <a:effectRef idx="0"/>
          <a:fontRef idx="minor"/>
        </p:style>
        <p:txBody>
          <a:bodyPr tIns="91440" bIns="91440"/>
          <a:p>
            <a:pPr algn="ctr">
              <a:lnSpc>
                <a:spcPct val="100000"/>
              </a:lnSpc>
            </a:pPr>
            <a:r>
              <a:rPr b="1" lang="cs-CZ" sz="2200" strike="noStrike">
                <a:solidFill>
                  <a:srgbClr val="5d4037"/>
                </a:solidFill>
                <a:latin typeface="Economica"/>
                <a:ea typeface="Economica"/>
              </a:rPr>
              <a:t>The 5th ASEAN School on Plasma and Nuclear Fusion (ASPNF2019) </a:t>
            </a:r>
            <a:endParaRPr/>
          </a:p>
          <a:p>
            <a:pPr algn="ctr">
              <a:lnSpc>
                <a:spcPct val="100000"/>
              </a:lnSpc>
            </a:pPr>
            <a:r>
              <a:rPr b="1" lang="cs-CZ" sz="2200" strike="noStrike">
                <a:solidFill>
                  <a:srgbClr val="5d4037"/>
                </a:solidFill>
                <a:latin typeface="Economica"/>
                <a:ea typeface="Economica"/>
              </a:rPr>
              <a:t>and SOKENDAI Winter School 2019</a:t>
            </a:r>
            <a:endParaRPr/>
          </a:p>
          <a:p>
            <a:pPr algn="ctr">
              <a:lnSpc>
                <a:spcPct val="100000"/>
              </a:lnSpc>
            </a:pPr>
            <a:r>
              <a:rPr b="1" lang="cs-CZ" sz="2200" strike="noStrike">
                <a:solidFill>
                  <a:srgbClr val="5d4037"/>
                </a:solidFill>
                <a:latin typeface="Economica"/>
                <a:ea typeface="Economica"/>
              </a:rPr>
              <a:t>At Mahidol University</a:t>
            </a:r>
            <a:endParaRPr/>
          </a:p>
          <a:p>
            <a:pPr algn="ctr">
              <a:lnSpc>
                <a:spcPct val="100000"/>
              </a:lnSpc>
            </a:pPr>
            <a:r>
              <a:rPr b="1" lang="cs-CZ" sz="2200" strike="noStrike">
                <a:solidFill>
                  <a:srgbClr val="5d4037"/>
                </a:solidFill>
                <a:latin typeface="Economica"/>
                <a:ea typeface="Economica"/>
              </a:rPr>
              <a:t>Mentor: Bernard Pégourié and Peera Wongkitiwanichakul</a:t>
            </a:r>
            <a:endParaRPr/>
          </a:p>
        </p:txBody>
      </p:sp>
      <p:pic>
        <p:nvPicPr>
          <p:cNvPr id="85" name="Google Shape;65;p13" descr=""/>
          <p:cNvPicPr/>
          <p:nvPr/>
        </p:nvPicPr>
        <p:blipFill>
          <a:blip r:embed="rId1"/>
          <a:stretch/>
        </p:blipFill>
        <p:spPr>
          <a:xfrm>
            <a:off x="247680" y="178560"/>
            <a:ext cx="996480" cy="11793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311760" y="87480"/>
            <a:ext cx="8520120" cy="87372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Appendix</a:t>
            </a:r>
            <a:endParaRPr/>
          </a:p>
        </p:txBody>
      </p:sp>
      <p:sp>
        <p:nvSpPr>
          <p:cNvPr id="138" name="CustomShape 2"/>
          <p:cNvSpPr/>
          <p:nvPr/>
        </p:nvSpPr>
        <p:spPr>
          <a:xfrm>
            <a:off x="622080" y="1190160"/>
            <a:ext cx="3948480" cy="3472920"/>
          </a:xfrm>
          <a:prstGeom prst="rect">
            <a:avLst/>
          </a:prstGeom>
          <a:noFill/>
          <a:ln>
            <a:noFill/>
          </a:ln>
        </p:spPr>
        <p:style>
          <a:lnRef idx="0"/>
          <a:fillRef idx="0"/>
          <a:effectRef idx="0"/>
          <a:fontRef idx="minor"/>
        </p:style>
        <p:txBody>
          <a:bodyPr tIns="90000" bIns="91440"/>
          <a:p>
            <a:pPr>
              <a:lnSpc>
                <a:spcPct val="100000"/>
              </a:lnSpc>
            </a:pPr>
            <a:r>
              <a:rPr lang="cs-CZ" sz="3000" strike="noStrike">
                <a:solidFill>
                  <a:srgbClr val="000000"/>
                </a:solidFill>
                <a:latin typeface="Economica"/>
                <a:ea typeface="Economica"/>
              </a:rPr>
              <a:t>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9" name="CustomShape 3"/>
          <p:cNvSpPr/>
          <p:nvPr/>
        </p:nvSpPr>
        <p:spPr>
          <a:xfrm>
            <a:off x="4274640" y="1190160"/>
            <a:ext cx="4639680" cy="3210840"/>
          </a:xfrm>
          <a:prstGeom prst="rect">
            <a:avLst/>
          </a:prstGeom>
          <a:noFill/>
          <a:ln>
            <a:noFill/>
          </a:ln>
        </p:spPr>
        <p:style>
          <a:lnRef idx="0"/>
          <a:fillRef idx="0"/>
          <a:effectRef idx="0"/>
          <a:fontRef idx="minor"/>
        </p:style>
        <p:txBody>
          <a:bodyPr tIns="91440" bIns="91440"/>
          <a:p>
            <a:pPr>
              <a:lnSpc>
                <a:spcPct val="100000"/>
              </a:lnSpc>
            </a:pPr>
            <a:endParaRPr/>
          </a:p>
          <a:p>
            <a:pPr>
              <a:lnSpc>
                <a:spcPct val="100000"/>
              </a:lnSpc>
            </a:pPr>
            <a:endParaRPr/>
          </a:p>
        </p:txBody>
      </p:sp>
      <p:sp>
        <p:nvSpPr>
          <p:cNvPr id="140" name="CustomShape 4"/>
          <p:cNvSpPr/>
          <p:nvPr/>
        </p:nvSpPr>
        <p:spPr>
          <a:xfrm>
            <a:off x="4400640" y="897840"/>
            <a:ext cx="360" cy="3051000"/>
          </a:xfrm>
          <a:prstGeom prst="straightConnector1">
            <a:avLst/>
          </a:prstGeom>
          <a:noFill/>
          <a:ln w="9360">
            <a:solidFill>
              <a:schemeClr val="dk2"/>
            </a:solidFill>
            <a:round/>
          </a:ln>
        </p:spPr>
        <p:style>
          <a:lnRef idx="0"/>
          <a:fillRef idx="0"/>
          <a:effectRef idx="0"/>
          <a:fontRef idx="minor"/>
        </p:style>
      </p:sp>
      <p:sp>
        <p:nvSpPr>
          <p:cNvPr id="141" name="CustomShape 5"/>
          <p:cNvSpPr/>
          <p:nvPr/>
        </p:nvSpPr>
        <p:spPr>
          <a:xfrm>
            <a:off x="5148360" y="1190160"/>
            <a:ext cx="3678480" cy="2999520"/>
          </a:xfrm>
          <a:prstGeom prst="rect">
            <a:avLst/>
          </a:prstGeom>
          <a:noFill/>
          <a:ln>
            <a:noFill/>
          </a:ln>
        </p:spPr>
        <p:style>
          <a:lnRef idx="0"/>
          <a:fillRef idx="0"/>
          <a:effectRef idx="0"/>
          <a:fontRef idx="minor"/>
        </p:style>
        <p:txBody>
          <a:bodyPr tIns="91440" bIns="9144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42" name="CustomShape 6"/>
          <p:cNvSpPr/>
          <p:nvPr/>
        </p:nvSpPr>
        <p:spPr>
          <a:xfrm>
            <a:off x="2530800" y="4026240"/>
            <a:ext cx="4178520" cy="1057320"/>
          </a:xfrm>
          <a:prstGeom prst="rect">
            <a:avLst/>
          </a:prstGeom>
          <a:noFill/>
          <a:ln>
            <a:noFill/>
          </a:ln>
        </p:spPr>
        <p:style>
          <a:lnRef idx="0"/>
          <a:fillRef idx="0"/>
          <a:effectRef idx="0"/>
          <a:fontRef idx="minor"/>
        </p:style>
        <p:txBody>
          <a:bodyPr tIns="91440" bIns="91440"/>
          <a:p>
            <a:pPr>
              <a:lnSpc>
                <a:spcPct val="100000"/>
              </a:lnSpc>
            </a:pPr>
            <a:r>
              <a:rPr lang="cs-CZ" sz="3000" strike="noStrike">
                <a:solidFill>
                  <a:srgbClr val="000000"/>
                </a:solidFill>
                <a:latin typeface="Economica"/>
                <a:ea typeface="Economica"/>
              </a:rPr>
              <a:t>Assume: </a:t>
            </a:r>
            <a:endParaRPr/>
          </a:p>
          <a:p>
            <a:pPr>
              <a:lnSpc>
                <a:spcPct val="100000"/>
              </a:lnSpc>
            </a:pPr>
            <a:endParaRPr/>
          </a:p>
          <a:p>
            <a:pPr>
              <a:lnSpc>
                <a:spcPct val="100000"/>
              </a:lnSpc>
            </a:pPr>
            <a:endParaRPr/>
          </a:p>
        </p:txBody>
      </p:sp>
      <p:pic>
        <p:nvPicPr>
          <p:cNvPr id="143" name="Google Shape;159;p22" descr=""/>
          <p:cNvPicPr/>
          <p:nvPr/>
        </p:nvPicPr>
        <p:blipFill>
          <a:blip r:embed="rId1"/>
          <a:stretch/>
        </p:blipFill>
        <p:spPr>
          <a:xfrm>
            <a:off x="673560" y="1334160"/>
            <a:ext cx="1511640" cy="640440"/>
          </a:xfrm>
          <a:prstGeom prst="rect">
            <a:avLst/>
          </a:prstGeom>
          <a:ln>
            <a:noFill/>
          </a:ln>
        </p:spPr>
      </p:pic>
      <p:pic>
        <p:nvPicPr>
          <p:cNvPr id="144" name="Google Shape;160;p22" descr=""/>
          <p:cNvPicPr/>
          <p:nvPr/>
        </p:nvPicPr>
        <p:blipFill>
          <a:blip r:embed="rId2"/>
          <a:stretch/>
        </p:blipFill>
        <p:spPr>
          <a:xfrm>
            <a:off x="2474280" y="1411200"/>
            <a:ext cx="1511640" cy="486360"/>
          </a:xfrm>
          <a:prstGeom prst="rect">
            <a:avLst/>
          </a:prstGeom>
          <a:ln>
            <a:noFill/>
          </a:ln>
        </p:spPr>
      </p:pic>
      <p:pic>
        <p:nvPicPr>
          <p:cNvPr id="145" name="Google Shape;161;p22" descr=""/>
          <p:cNvPicPr/>
          <p:nvPr/>
        </p:nvPicPr>
        <p:blipFill>
          <a:blip r:embed="rId3"/>
          <a:stretch/>
        </p:blipFill>
        <p:spPr>
          <a:xfrm>
            <a:off x="673560" y="2201040"/>
            <a:ext cx="2118600" cy="741240"/>
          </a:xfrm>
          <a:prstGeom prst="rect">
            <a:avLst/>
          </a:prstGeom>
          <a:ln>
            <a:noFill/>
          </a:ln>
        </p:spPr>
      </p:pic>
      <p:pic>
        <p:nvPicPr>
          <p:cNvPr id="146" name="Google Shape;162;p22" descr=""/>
          <p:cNvPicPr/>
          <p:nvPr/>
        </p:nvPicPr>
        <p:blipFill>
          <a:blip r:embed="rId4"/>
          <a:stretch/>
        </p:blipFill>
        <p:spPr>
          <a:xfrm>
            <a:off x="5148360" y="1190160"/>
            <a:ext cx="2473920" cy="822240"/>
          </a:xfrm>
          <a:prstGeom prst="rect">
            <a:avLst/>
          </a:prstGeom>
          <a:ln>
            <a:noFill/>
          </a:ln>
        </p:spPr>
      </p:pic>
      <p:pic>
        <p:nvPicPr>
          <p:cNvPr id="147" name="Google Shape;163;p22" descr=""/>
          <p:cNvPicPr/>
          <p:nvPr/>
        </p:nvPicPr>
        <p:blipFill>
          <a:blip r:embed="rId5"/>
          <a:stretch/>
        </p:blipFill>
        <p:spPr>
          <a:xfrm>
            <a:off x="5123160" y="2338560"/>
            <a:ext cx="3607200" cy="486360"/>
          </a:xfrm>
          <a:prstGeom prst="rect">
            <a:avLst/>
          </a:prstGeom>
          <a:ln>
            <a:noFill/>
          </a:ln>
        </p:spPr>
      </p:pic>
      <p:pic>
        <p:nvPicPr>
          <p:cNvPr id="148" name="Google Shape;164;p22" descr=""/>
          <p:cNvPicPr/>
          <p:nvPr/>
        </p:nvPicPr>
        <p:blipFill>
          <a:blip r:embed="rId6"/>
          <a:stretch/>
        </p:blipFill>
        <p:spPr>
          <a:xfrm>
            <a:off x="5123160" y="3048840"/>
            <a:ext cx="2118600" cy="844560"/>
          </a:xfrm>
          <a:prstGeom prst="rect">
            <a:avLst/>
          </a:prstGeom>
          <a:ln>
            <a:noFill/>
          </a:ln>
        </p:spPr>
      </p:pic>
      <p:pic>
        <p:nvPicPr>
          <p:cNvPr id="149" name="Google Shape;165;p22" descr=""/>
          <p:cNvPicPr/>
          <p:nvPr/>
        </p:nvPicPr>
        <p:blipFill>
          <a:blip r:embed="rId7"/>
          <a:stretch/>
        </p:blipFill>
        <p:spPr>
          <a:xfrm>
            <a:off x="3678120" y="4266360"/>
            <a:ext cx="2979360" cy="334800"/>
          </a:xfrm>
          <a:prstGeom prst="rect">
            <a:avLst/>
          </a:prstGeom>
          <a:ln>
            <a:noFill/>
          </a:ln>
        </p:spPr>
      </p:pic>
      <p:pic>
        <p:nvPicPr>
          <p:cNvPr id="150" name="Google Shape;166;p22" descr=""/>
          <p:cNvPicPr/>
          <p:nvPr/>
        </p:nvPicPr>
        <p:blipFill>
          <a:blip r:embed="rId8"/>
          <a:stretch/>
        </p:blipFill>
        <p:spPr>
          <a:xfrm>
            <a:off x="622080" y="3048840"/>
            <a:ext cx="2759040" cy="7412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311760" y="163440"/>
            <a:ext cx="8520120" cy="8308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Energy Confinement Time</a:t>
            </a:r>
            <a:endParaRPr/>
          </a:p>
        </p:txBody>
      </p:sp>
      <p:sp>
        <p:nvSpPr>
          <p:cNvPr id="87" name="TextShape 2"/>
          <p:cNvSpPr txBox="1"/>
          <p:nvPr/>
        </p:nvSpPr>
        <p:spPr>
          <a:xfrm>
            <a:off x="311760" y="1072800"/>
            <a:ext cx="8641440" cy="2081520"/>
          </a:xfrm>
          <a:prstGeom prst="rect">
            <a:avLst/>
          </a:prstGeom>
          <a:noFill/>
          <a:ln>
            <a:noFill/>
          </a:ln>
        </p:spPr>
        <p:txBody>
          <a:bodyPr tIns="91440" bIns="91440"/>
          <a:p>
            <a:pPr algn="just">
              <a:lnSpc>
                <a:spcPct val="100000"/>
              </a:lnSpc>
            </a:pPr>
            <a:r>
              <a:rPr lang="cs-CZ" strike="noStrike">
                <a:solidFill>
                  <a:srgbClr val="000000"/>
                </a:solidFill>
                <a:latin typeface="Open Sans"/>
                <a:ea typeface="Open Sans"/>
              </a:rPr>
              <a:t>Definition: Average time taken for the energy to escape the plasma, usually define as the total amount of energy stored in the plasma divided by the rate at which energy is lost.</a:t>
            </a:r>
            <a:endParaRPr/>
          </a:p>
          <a:p>
            <a:pPr algn="ctr">
              <a:lnSpc>
                <a:spcPct val="100000"/>
              </a:lnSpc>
            </a:pPr>
            <a:endParaRPr/>
          </a:p>
          <a:p>
            <a:pPr>
              <a:lnSpc>
                <a:spcPct val="100000"/>
              </a:lnSpc>
            </a:pPr>
            <a:endParaRPr/>
          </a:p>
          <a:p>
            <a:pPr>
              <a:lnSpc>
                <a:spcPct val="100000"/>
              </a:lnSpc>
            </a:pPr>
            <a:r>
              <a:rPr lang="cs-CZ" sz="2400" strike="noStrike">
                <a:solidFill>
                  <a:srgbClr val="000000"/>
                </a:solidFill>
                <a:latin typeface="Economica"/>
                <a:ea typeface="Economica"/>
              </a:rPr>
              <a:t>  </a:t>
            </a:r>
            <a:endParaRPr/>
          </a:p>
          <a:p>
            <a:pPr algn="ctr">
              <a:lnSpc>
                <a:spcPct val="100000"/>
              </a:lnSpc>
            </a:pPr>
            <a:endParaRPr/>
          </a:p>
          <a:p>
            <a:pPr algn="ctr">
              <a:lnSpc>
                <a:spcPct val="100000"/>
              </a:lnSpc>
            </a:pPr>
            <a:endParaRPr/>
          </a:p>
          <a:p>
            <a:pPr algn="ctr">
              <a:lnSpc>
                <a:spcPct val="100000"/>
              </a:lnSpc>
            </a:pPr>
            <a:endParaRPr/>
          </a:p>
        </p:txBody>
      </p:sp>
      <p:pic>
        <p:nvPicPr>
          <p:cNvPr id="88" name="Google Shape;72;p14" descr=""/>
          <p:cNvPicPr/>
          <p:nvPr/>
        </p:nvPicPr>
        <p:blipFill>
          <a:blip r:embed="rId1"/>
          <a:stretch/>
        </p:blipFill>
        <p:spPr>
          <a:xfrm>
            <a:off x="3268800" y="2454120"/>
            <a:ext cx="2118600" cy="844560"/>
          </a:xfrm>
          <a:prstGeom prst="rect">
            <a:avLst/>
          </a:prstGeom>
          <a:ln>
            <a:noFill/>
          </a:ln>
        </p:spPr>
      </p:pic>
      <p:sp>
        <p:nvSpPr>
          <p:cNvPr id="89" name="CustomShape 3"/>
          <p:cNvSpPr/>
          <p:nvPr/>
        </p:nvSpPr>
        <p:spPr>
          <a:xfrm>
            <a:off x="818280" y="4275360"/>
            <a:ext cx="6619320" cy="477720"/>
          </a:xfrm>
          <a:prstGeom prst="rect">
            <a:avLst/>
          </a:prstGeom>
          <a:noFill/>
          <a:ln>
            <a:noFill/>
          </a:ln>
        </p:spPr>
        <p:style>
          <a:lnRef idx="0"/>
          <a:fillRef idx="0"/>
          <a:effectRef idx="0"/>
          <a:fontRef idx="minor"/>
        </p:style>
      </p:sp>
      <p:pic>
        <p:nvPicPr>
          <p:cNvPr id="90" name="Google Shape;74;p14" descr=""/>
          <p:cNvPicPr/>
          <p:nvPr/>
        </p:nvPicPr>
        <p:blipFill>
          <a:blip r:embed="rId2"/>
          <a:stretch/>
        </p:blipFill>
        <p:spPr>
          <a:xfrm>
            <a:off x="2842200" y="3768480"/>
            <a:ext cx="3277080" cy="6346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311760" y="87480"/>
            <a:ext cx="8520120" cy="8308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What we did</a:t>
            </a:r>
            <a:endParaRPr/>
          </a:p>
        </p:txBody>
      </p:sp>
      <p:pic>
        <p:nvPicPr>
          <p:cNvPr id="92" name="Google Shape;80;p15" descr=""/>
          <p:cNvPicPr/>
          <p:nvPr/>
        </p:nvPicPr>
        <p:blipFill>
          <a:blip r:embed="rId1"/>
          <a:srcRect l="21437" t="14591" r="16717" b="20039"/>
          <a:stretch/>
        </p:blipFill>
        <p:spPr>
          <a:xfrm>
            <a:off x="499320" y="1071000"/>
            <a:ext cx="4057560" cy="2410920"/>
          </a:xfrm>
          <a:prstGeom prst="rect">
            <a:avLst/>
          </a:prstGeom>
          <a:ln>
            <a:noFill/>
          </a:ln>
        </p:spPr>
      </p:pic>
      <p:graphicFrame>
        <p:nvGraphicFramePr>
          <p:cNvPr id="93" name="Table 2"/>
          <p:cNvGraphicFramePr/>
          <p:nvPr/>
        </p:nvGraphicFramePr>
        <p:xfrm>
          <a:off x="4758480" y="885960"/>
          <a:ext cx="3886920" cy="3662280"/>
        </p:xfrm>
        <a:graphic>
          <a:graphicData uri="http://schemas.openxmlformats.org/drawingml/2006/table">
            <a:tbl>
              <a:tblPr/>
              <a:tblGrid>
                <a:gridCol w="777240"/>
                <a:gridCol w="777240"/>
                <a:gridCol w="777240"/>
                <a:gridCol w="777240"/>
                <a:gridCol w="777960"/>
              </a:tblGrid>
              <a:tr h="808920">
                <a:tc>
                  <a:txBody>
                    <a:bodyPr lIns="91080" rIns="91080" tIns="91080" bIns="91080"/>
                    <a:p>
                      <a:pPr algn="ctr">
                        <a:lnSpc>
                          <a:spcPct val="100000"/>
                        </a:lnSpc>
                      </a:pPr>
                      <a:r>
                        <a:rPr lang="cs-CZ" sz="1400" strike="noStrike">
                          <a:solidFill>
                            <a:srgbClr val="000000"/>
                          </a:solidFill>
                          <a:latin typeface="Economica"/>
                          <a:ea typeface="Economica"/>
                        </a:rPr>
                        <a:t>Shot Number</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U</a:t>
                      </a:r>
                      <a:r>
                        <a:rPr lang="cs-CZ" sz="1400" strike="noStrike" baseline="-25000">
                          <a:solidFill>
                            <a:srgbClr val="000000"/>
                          </a:solidFill>
                          <a:latin typeface="Economica"/>
                          <a:ea typeface="Economica"/>
                        </a:rPr>
                        <a:t>CD</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P</a:t>
                      </a:r>
                      <a:r>
                        <a:rPr lang="cs-CZ" sz="1400" strike="noStrike" baseline="-25000">
                          <a:solidFill>
                            <a:srgbClr val="000000"/>
                          </a:solidFill>
                          <a:latin typeface="Economica"/>
                          <a:ea typeface="Economica"/>
                        </a:rPr>
                        <a:t>vv</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a:t>
                      </a:r>
                      <a:r>
                        <a:rPr lang="cs-CZ" sz="1400" strike="noStrike">
                          <a:solidFill>
                            <a:srgbClr val="000000"/>
                          </a:solidFill>
                          <a:latin typeface="Economica"/>
                          <a:ea typeface="Economica"/>
                        </a:rPr>
                        <a:t>t</a:t>
                      </a:r>
                      <a:endParaRPr/>
                    </a:p>
                  </a:txBody>
                  <a:tcPr/>
                </a:tc>
                <a:tc>
                  <a:txBody>
                    <a:bodyPr lIns="91080" rIns="91080" tIns="91080" bIns="91080" anchor="ctr"/>
                    <a:p>
                      <a:pPr algn="ctr">
                        <a:lnSpc>
                          <a:spcPct val="100000"/>
                        </a:lnSpc>
                      </a:pPr>
                      <a:r>
                        <a:rPr lang="cs-CZ" sz="1400" strike="noStrike">
                          <a:solidFill>
                            <a:srgbClr val="000000"/>
                          </a:solidFill>
                          <a:latin typeface="Economica"/>
                          <a:ea typeface="Economica"/>
                        </a:rPr>
                        <a:t>U</a:t>
                      </a:r>
                      <a:r>
                        <a:rPr lang="cs-CZ" sz="1400" strike="noStrike" baseline="-25000">
                          <a:solidFill>
                            <a:srgbClr val="000000"/>
                          </a:solidFill>
                          <a:latin typeface="Economica"/>
                          <a:ea typeface="Economica"/>
                        </a:rPr>
                        <a:t>B</a:t>
                      </a:r>
                      <a:endParaRPr/>
                    </a:p>
                  </a:txBody>
                  <a:tcPr/>
                </a:tc>
              </a:tr>
              <a:tr h="391320">
                <a:tc>
                  <a:txBody>
                    <a:bodyPr lIns="91080" rIns="91080" tIns="91080" bIns="91080"/>
                    <a:p>
                      <a:pPr algn="ctr">
                        <a:lnSpc>
                          <a:spcPct val="100000"/>
                        </a:lnSpc>
                      </a:pPr>
                      <a:r>
                        <a:rPr lang="cs-CZ" sz="1400" strike="noStrike">
                          <a:solidFill>
                            <a:srgbClr val="000000"/>
                          </a:solidFill>
                          <a:latin typeface="Economica"/>
                          <a:ea typeface="Economica"/>
                        </a:rPr>
                        <a:t>29216</a:t>
                      </a:r>
                      <a:endParaRPr/>
                    </a:p>
                  </a:txBody>
                  <a:tcPr/>
                </a:tc>
                <a:tc>
                  <a:txBody>
                    <a:bodyPr lIns="91080" rIns="91080" tIns="91080" bIns="91080" anchor="ctr"/>
                    <a:p>
                      <a:pPr algn="ctr">
                        <a:lnSpc>
                          <a:spcPct val="100000"/>
                        </a:lnSpc>
                      </a:pPr>
                      <a:r>
                        <a:rPr lang="cs-CZ" sz="1400" strike="noStrike">
                          <a:solidFill>
                            <a:srgbClr val="000000"/>
                          </a:solidFill>
                          <a:latin typeface="Economica"/>
                          <a:ea typeface="Economica"/>
                        </a:rPr>
                        <a:t>500 V</a:t>
                      </a:r>
                      <a:endParaRPr/>
                    </a:p>
                  </a:txBody>
                  <a:tcPr/>
                </a:tc>
                <a:tc>
                  <a:txBody>
                    <a:bodyPr lIns="91080" rIns="91080" tIns="91080" bIns="91080" anchor="ctr"/>
                    <a:p>
                      <a:pPr algn="ctr">
                        <a:lnSpc>
                          <a:spcPct val="100000"/>
                        </a:lnSpc>
                      </a:pPr>
                      <a:r>
                        <a:rPr lang="cs-CZ" sz="1400" strike="noStrike">
                          <a:solidFill>
                            <a:srgbClr val="000000"/>
                          </a:solidFill>
                          <a:latin typeface="Economica"/>
                          <a:ea typeface="Economica"/>
                        </a:rPr>
                        <a:t>16 mPa</a:t>
                      </a:r>
                      <a:endParaRPr/>
                    </a:p>
                  </a:txBody>
                  <a:tcPr/>
                </a:tc>
                <a:tc>
                  <a:txBody>
                    <a:bodyPr lIns="91080" rIns="91080" tIns="91080" bIns="91080" anchor="ctr"/>
                    <a:p>
                      <a:pPr algn="ctr">
                        <a:lnSpc>
                          <a:spcPct val="100000"/>
                        </a:lnSpc>
                      </a:pPr>
                      <a:r>
                        <a:rPr lang="cs-CZ" sz="1400" strike="noStrike">
                          <a:solidFill>
                            <a:srgbClr val="000000"/>
                          </a:solidFill>
                          <a:latin typeface="Economica"/>
                          <a:ea typeface="Economica"/>
                        </a:rPr>
                        <a:t>5.5 ms</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600 V</a:t>
                      </a:r>
                      <a:endParaRPr/>
                    </a:p>
                  </a:txBody>
                  <a:tcPr/>
                </a:tc>
              </a:tr>
              <a:tr h="391320">
                <a:tc>
                  <a:txBody>
                    <a:bodyPr lIns="91080" rIns="91080" tIns="91080" bIns="91080"/>
                    <a:p>
                      <a:pPr algn="ctr">
                        <a:lnSpc>
                          <a:spcPct val="100000"/>
                        </a:lnSpc>
                      </a:pPr>
                      <a:r>
                        <a:rPr lang="cs-CZ" sz="1400" strike="noStrike">
                          <a:solidFill>
                            <a:srgbClr val="000000"/>
                          </a:solidFill>
                          <a:latin typeface="Economica"/>
                          <a:ea typeface="Economica"/>
                        </a:rPr>
                        <a:t>29228</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700 V</a:t>
                      </a:r>
                      <a:endParaRPr/>
                    </a:p>
                  </a:txBody>
                  <a:tcPr/>
                </a:tc>
              </a:tr>
              <a:tr h="391320">
                <a:tc>
                  <a:txBody>
                    <a:bodyPr lIns="91080" rIns="91080" tIns="91080" bIns="91080"/>
                    <a:p>
                      <a:pPr algn="ctr">
                        <a:lnSpc>
                          <a:spcPct val="100000"/>
                        </a:lnSpc>
                      </a:pPr>
                      <a:r>
                        <a:rPr lang="cs-CZ" sz="1400" strike="noStrike">
                          <a:solidFill>
                            <a:srgbClr val="000000"/>
                          </a:solidFill>
                          <a:latin typeface="Economica"/>
                          <a:ea typeface="Economica"/>
                        </a:rPr>
                        <a:t>29236</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800 V</a:t>
                      </a:r>
                      <a:endParaRPr/>
                    </a:p>
                  </a:txBody>
                  <a:tcPr/>
                </a:tc>
              </a:tr>
              <a:tr h="391320">
                <a:tc>
                  <a:txBody>
                    <a:bodyPr lIns="91080" rIns="91080" tIns="91080" bIns="91080"/>
                    <a:p>
                      <a:pPr algn="ctr">
                        <a:lnSpc>
                          <a:spcPct val="100000"/>
                        </a:lnSpc>
                      </a:pPr>
                      <a:r>
                        <a:rPr lang="cs-CZ" sz="1400" strike="noStrike">
                          <a:solidFill>
                            <a:srgbClr val="000000"/>
                          </a:solidFill>
                          <a:latin typeface="Economica"/>
                          <a:ea typeface="Economica"/>
                        </a:rPr>
                        <a:t>29231</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900 V</a:t>
                      </a:r>
                      <a:endParaRPr/>
                    </a:p>
                  </a:txBody>
                  <a:tcPr/>
                </a:tc>
              </a:tr>
              <a:tr h="600120">
                <a:tc>
                  <a:txBody>
                    <a:bodyPr lIns="91080" rIns="91080" tIns="91080" bIns="91080"/>
                    <a:p>
                      <a:pPr algn="ctr">
                        <a:lnSpc>
                          <a:spcPct val="100000"/>
                        </a:lnSpc>
                      </a:pPr>
                      <a:r>
                        <a:rPr lang="cs-CZ" sz="1400" strike="noStrike">
                          <a:solidFill>
                            <a:srgbClr val="000000"/>
                          </a:solidFill>
                          <a:latin typeface="Economica"/>
                          <a:ea typeface="Economica"/>
                        </a:rPr>
                        <a:t>29232</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1000 V</a:t>
                      </a:r>
                      <a:endParaRPr/>
                    </a:p>
                  </a:txBody>
                  <a:tcPr/>
                </a:tc>
              </a:tr>
              <a:tr h="600120">
                <a:tc>
                  <a:txBody>
                    <a:bodyPr lIns="91080" rIns="91080" tIns="91080" bIns="91080"/>
                    <a:p>
                      <a:pPr algn="ctr">
                        <a:lnSpc>
                          <a:spcPct val="100000"/>
                        </a:lnSpc>
                      </a:pPr>
                      <a:r>
                        <a:rPr lang="cs-CZ" sz="1400" strike="noStrike">
                          <a:solidFill>
                            <a:srgbClr val="000000"/>
                          </a:solidFill>
                          <a:latin typeface="Economica"/>
                          <a:ea typeface="Economica"/>
                        </a:rPr>
                        <a:t>29233</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1100 V</a:t>
                      </a:r>
                      <a:endParaRPr/>
                    </a:p>
                  </a:txBody>
                  <a:tcPr/>
                </a:tc>
              </a:tr>
              <a:tr h="600120">
                <a:tc>
                  <a:txBody>
                    <a:bodyPr lIns="91080" rIns="91080" tIns="91080" bIns="91080"/>
                    <a:p>
                      <a:pPr algn="ctr">
                        <a:lnSpc>
                          <a:spcPct val="100000"/>
                        </a:lnSpc>
                      </a:pPr>
                      <a:r>
                        <a:rPr lang="cs-CZ" sz="1400" strike="noStrike">
                          <a:solidFill>
                            <a:srgbClr val="000000"/>
                          </a:solidFill>
                          <a:latin typeface="Economica"/>
                          <a:ea typeface="Economica"/>
                        </a:rPr>
                        <a:t>29234</a:t>
                      </a:r>
                      <a:endParaRPr/>
                    </a:p>
                  </a:txBody>
                  <a:tcPr/>
                </a:tc>
                <a:tc>
                  <a:txBody>
                    <a:bodyPr lIns="91080" rIns="91080" tIns="91080" bIns="91080"/>
                    <a:p>
                      <a:pPr algn="ctr">
                        <a:lnSpc>
                          <a:spcPct val="100000"/>
                        </a:lnSpc>
                      </a:pPr>
                      <a:r>
                        <a:rPr lang="cs-CZ" sz="1400" strike="noStrike">
                          <a:solidFill>
                            <a:srgbClr val="000000"/>
                          </a:solidFill>
                          <a:latin typeface="Economica"/>
                          <a:ea typeface="Economica"/>
                        </a:rPr>
                        <a:t>1200 V</a:t>
                      </a:r>
                      <a:endParaRPr/>
                    </a:p>
                  </a:txBody>
                  <a:tcPr/>
                </a:tc>
              </a:tr>
            </a:tbl>
          </a:graphicData>
        </a:graphic>
      </p:graphicFrame>
      <p:sp>
        <p:nvSpPr>
          <p:cNvPr id="94" name="CustomShape 3"/>
          <p:cNvSpPr/>
          <p:nvPr/>
        </p:nvSpPr>
        <p:spPr>
          <a:xfrm>
            <a:off x="483840" y="3771360"/>
            <a:ext cx="108360" cy="19440"/>
          </a:xfrm>
          <a:prstGeom prst="rect">
            <a:avLst/>
          </a:prstGeom>
          <a:noFill/>
          <a:ln>
            <a:noFill/>
          </a:ln>
        </p:spPr>
        <p:style>
          <a:lnRef idx="0"/>
          <a:fillRef idx="0"/>
          <a:effectRef idx="0"/>
          <a:fontRef idx="minor"/>
        </p:style>
      </p:sp>
      <p:sp>
        <p:nvSpPr>
          <p:cNvPr id="95" name="CustomShape 4"/>
          <p:cNvSpPr/>
          <p:nvPr/>
        </p:nvSpPr>
        <p:spPr>
          <a:xfrm>
            <a:off x="385200" y="3850200"/>
            <a:ext cx="3800520" cy="917640"/>
          </a:xfrm>
          <a:prstGeom prst="rect">
            <a:avLst/>
          </a:prstGeom>
          <a:noFill/>
          <a:ln>
            <a:noFill/>
          </a:ln>
        </p:spPr>
        <p:style>
          <a:lnRef idx="0"/>
          <a:fillRef idx="0"/>
          <a:effectRef idx="0"/>
          <a:fontRef idx="minor"/>
        </p:style>
      </p:sp>
      <p:sp>
        <p:nvSpPr>
          <p:cNvPr id="96" name="CustomShape 5"/>
          <p:cNvSpPr/>
          <p:nvPr/>
        </p:nvSpPr>
        <p:spPr>
          <a:xfrm>
            <a:off x="461160" y="3530160"/>
            <a:ext cx="4057920" cy="1237680"/>
          </a:xfrm>
          <a:prstGeom prst="rect">
            <a:avLst/>
          </a:prstGeom>
          <a:noFill/>
          <a:ln>
            <a:noFill/>
          </a:ln>
        </p:spPr>
        <p:style>
          <a:lnRef idx="0"/>
          <a:fillRef idx="0"/>
          <a:effectRef idx="0"/>
          <a:fontRef idx="minor"/>
        </p:style>
        <p:txBody>
          <a:bodyPr tIns="91440" bIns="91440"/>
          <a:p>
            <a:pPr>
              <a:lnSpc>
                <a:spcPct val="100000"/>
              </a:lnSpc>
            </a:pPr>
            <a:r>
              <a:rPr lang="cs-CZ" strike="noStrike">
                <a:solidFill>
                  <a:srgbClr val="000000"/>
                </a:solidFill>
                <a:latin typeface="Economica"/>
                <a:ea typeface="Economica"/>
              </a:rPr>
              <a:t>U</a:t>
            </a:r>
            <a:r>
              <a:rPr lang="cs-CZ" strike="noStrike" baseline="-25000">
                <a:solidFill>
                  <a:srgbClr val="000000"/>
                </a:solidFill>
                <a:latin typeface="Economica"/>
                <a:ea typeface="Economica"/>
              </a:rPr>
              <a:t>CD   </a:t>
            </a:r>
            <a:r>
              <a:rPr lang="cs-CZ" strike="noStrike">
                <a:solidFill>
                  <a:srgbClr val="000000"/>
                </a:solidFill>
                <a:latin typeface="Economica"/>
                <a:ea typeface="Economica"/>
              </a:rPr>
              <a:t>-  Voltage of current drive </a:t>
            </a:r>
            <a:endParaRPr/>
          </a:p>
          <a:p>
            <a:pPr>
              <a:lnSpc>
                <a:spcPct val="100000"/>
              </a:lnSpc>
            </a:pPr>
            <a:r>
              <a:rPr lang="cs-CZ" strike="noStrike">
                <a:solidFill>
                  <a:srgbClr val="000000"/>
                </a:solidFill>
                <a:latin typeface="Economica"/>
                <a:ea typeface="Economica"/>
              </a:rPr>
              <a:t>P</a:t>
            </a:r>
            <a:r>
              <a:rPr lang="cs-CZ" strike="noStrike" baseline="-25000">
                <a:solidFill>
                  <a:srgbClr val="000000"/>
                </a:solidFill>
                <a:latin typeface="Economica"/>
                <a:ea typeface="Economica"/>
              </a:rPr>
              <a:t>W    </a:t>
            </a:r>
            <a:r>
              <a:rPr lang="cs-CZ" strike="noStrike">
                <a:solidFill>
                  <a:srgbClr val="000000"/>
                </a:solidFill>
                <a:latin typeface="Economica"/>
                <a:ea typeface="Economica"/>
              </a:rPr>
              <a:t>-  Pressure </a:t>
            </a:r>
            <a:endParaRPr/>
          </a:p>
          <a:p>
            <a:pPr>
              <a:lnSpc>
                <a:spcPct val="100000"/>
              </a:lnSpc>
            </a:pPr>
            <a:r>
              <a:rPr lang="cs-CZ" strike="noStrike">
                <a:solidFill>
                  <a:srgbClr val="000000"/>
                </a:solidFill>
                <a:latin typeface="Economica"/>
                <a:ea typeface="Economica"/>
              </a:rPr>
              <a:t>?</a:t>
            </a:r>
            <a:r>
              <a:rPr lang="cs-CZ" strike="noStrike">
                <a:solidFill>
                  <a:srgbClr val="000000"/>
                </a:solidFill>
                <a:latin typeface="Economica"/>
                <a:ea typeface="Economica"/>
              </a:rPr>
              <a:t>t   -  Delay time</a:t>
            </a:r>
            <a:endParaRPr/>
          </a:p>
          <a:p>
            <a:pPr>
              <a:lnSpc>
                <a:spcPct val="100000"/>
              </a:lnSpc>
            </a:pPr>
            <a:r>
              <a:rPr lang="cs-CZ" strike="noStrike">
                <a:solidFill>
                  <a:srgbClr val="000000"/>
                </a:solidFill>
                <a:latin typeface="Economica"/>
                <a:ea typeface="Economica"/>
              </a:rPr>
              <a:t>U</a:t>
            </a:r>
            <a:r>
              <a:rPr lang="cs-CZ" strike="noStrike" baseline="-25000">
                <a:solidFill>
                  <a:srgbClr val="000000"/>
                </a:solidFill>
                <a:latin typeface="Economica"/>
                <a:ea typeface="Economica"/>
              </a:rPr>
              <a:t>B     </a:t>
            </a:r>
            <a:r>
              <a:rPr lang="cs-CZ" strike="noStrike">
                <a:solidFill>
                  <a:srgbClr val="000000"/>
                </a:solidFill>
                <a:latin typeface="Economica"/>
                <a:ea typeface="Economica"/>
              </a:rPr>
              <a:t>-  Voltage of the Toroidal magnetic coil</a:t>
            </a:r>
            <a:endParaRPr/>
          </a:p>
          <a:p>
            <a:pPr>
              <a:lnSpc>
                <a:spcPct val="100000"/>
              </a:lnSpc>
            </a:pPr>
            <a:endParaRPr/>
          </a:p>
        </p:txBody>
      </p:sp>
      <p:sp>
        <p:nvSpPr>
          <p:cNvPr id="97" name="CustomShape 6"/>
          <p:cNvSpPr/>
          <p:nvPr/>
        </p:nvSpPr>
        <p:spPr>
          <a:xfrm>
            <a:off x="3574440" y="664920"/>
            <a:ext cx="331920" cy="830880"/>
          </a:xfrm>
          <a:prstGeom prst="downArrow">
            <a:avLst>
              <a:gd name="adj1" fmla="val 50000"/>
              <a:gd name="adj2" fmla="val 50000"/>
            </a:avLst>
          </a:prstGeom>
          <a:solidFill>
            <a:srgbClr val="ff0000"/>
          </a:solidFill>
          <a:ln w="9360">
            <a:solidFill>
              <a:schemeClr val="dk2"/>
            </a:solidFill>
            <a:round/>
          </a:ln>
        </p:spPr>
        <p:style>
          <a:lnRef idx="0"/>
          <a:fillRef idx="0"/>
          <a:effectRef idx="0"/>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1520280" y="337680"/>
            <a:ext cx="3106440" cy="297360"/>
          </a:xfrm>
          <a:prstGeom prst="rect">
            <a:avLst/>
          </a:prstGeom>
          <a:noFill/>
          <a:ln>
            <a:noFill/>
          </a:ln>
        </p:spPr>
        <p:txBody>
          <a:bodyPr tIns="91440" bIns="91440"/>
          <a:p>
            <a:pPr>
              <a:lnSpc>
                <a:spcPct val="100000"/>
              </a:lnSpc>
            </a:pPr>
            <a:r>
              <a:rPr lang="cs-CZ" strike="noStrike">
                <a:solidFill>
                  <a:srgbClr val="000000"/>
                </a:solidFill>
                <a:latin typeface="Economica"/>
                <a:ea typeface="Economica"/>
              </a:rPr>
              <a:t>Discharge shots #29216 (600V)</a:t>
            </a:r>
            <a:endParaRPr/>
          </a:p>
        </p:txBody>
      </p:sp>
      <p:sp>
        <p:nvSpPr>
          <p:cNvPr id="99" name="TextShape 2"/>
          <p:cNvSpPr txBox="1"/>
          <p:nvPr/>
        </p:nvSpPr>
        <p:spPr>
          <a:xfrm>
            <a:off x="215640" y="271440"/>
            <a:ext cx="2530800" cy="56664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Input</a:t>
            </a:r>
            <a:endParaRPr/>
          </a:p>
        </p:txBody>
      </p:sp>
      <p:pic>
        <p:nvPicPr>
          <p:cNvPr id="100" name="Google Shape;92;p16" descr=""/>
          <p:cNvPicPr/>
          <p:nvPr/>
        </p:nvPicPr>
        <p:blipFill>
          <a:blip r:embed="rId1"/>
          <a:srcRect l="-33965" t="50657" r="8822" b="7212"/>
          <a:stretch/>
        </p:blipFill>
        <p:spPr>
          <a:xfrm>
            <a:off x="4194360" y="37800"/>
            <a:ext cx="4937040" cy="2561400"/>
          </a:xfrm>
          <a:prstGeom prst="rect">
            <a:avLst/>
          </a:prstGeom>
          <a:ln>
            <a:noFill/>
          </a:ln>
        </p:spPr>
      </p:pic>
      <p:pic>
        <p:nvPicPr>
          <p:cNvPr id="101" name="Google Shape;93;p16" descr=""/>
          <p:cNvPicPr/>
          <p:nvPr/>
        </p:nvPicPr>
        <p:blipFill>
          <a:blip r:embed="rId2"/>
          <a:srcRect l="-33326" t="9295" r="8826" b="49362"/>
          <a:stretch/>
        </p:blipFill>
        <p:spPr>
          <a:xfrm>
            <a:off x="46800" y="2441880"/>
            <a:ext cx="4766400" cy="2466000"/>
          </a:xfrm>
          <a:prstGeom prst="rect">
            <a:avLst/>
          </a:prstGeom>
          <a:ln>
            <a:noFill/>
          </a:ln>
        </p:spPr>
      </p:pic>
      <p:sp>
        <p:nvSpPr>
          <p:cNvPr id="102" name="CustomShape 3"/>
          <p:cNvSpPr/>
          <p:nvPr/>
        </p:nvSpPr>
        <p:spPr>
          <a:xfrm>
            <a:off x="6130080" y="3385440"/>
            <a:ext cx="2311920" cy="412200"/>
          </a:xfrm>
          <a:prstGeom prst="rect">
            <a:avLst/>
          </a:prstGeom>
          <a:noFill/>
          <a:ln>
            <a:noFill/>
          </a:ln>
        </p:spPr>
        <p:style>
          <a:lnRef idx="0"/>
          <a:fillRef idx="0"/>
          <a:effectRef idx="0"/>
          <a:fontRef idx="minor"/>
        </p:style>
        <p:txBody>
          <a:bodyPr tIns="91440" bIns="91440"/>
          <a:p>
            <a:pPr>
              <a:lnSpc>
                <a:spcPct val="100000"/>
              </a:lnSpc>
            </a:pPr>
            <a:r>
              <a:rPr lang="cs-CZ" sz="2400" strike="noStrike">
                <a:solidFill>
                  <a:srgbClr val="000000"/>
                </a:solidFill>
                <a:latin typeface="Economica"/>
                <a:ea typeface="Economica"/>
              </a:rPr>
              <a:t>Plasma current</a:t>
            </a:r>
            <a:endParaRPr/>
          </a:p>
        </p:txBody>
      </p:sp>
      <p:sp>
        <p:nvSpPr>
          <p:cNvPr id="103" name="CustomShape 4"/>
          <p:cNvSpPr/>
          <p:nvPr/>
        </p:nvSpPr>
        <p:spPr>
          <a:xfrm>
            <a:off x="283320" y="1035000"/>
            <a:ext cx="2741760" cy="566640"/>
          </a:xfrm>
          <a:prstGeom prst="rect">
            <a:avLst/>
          </a:prstGeom>
          <a:noFill/>
          <a:ln>
            <a:noFill/>
          </a:ln>
        </p:spPr>
        <p:style>
          <a:lnRef idx="0"/>
          <a:fillRef idx="0"/>
          <a:effectRef idx="0"/>
          <a:fontRef idx="minor"/>
        </p:style>
        <p:txBody>
          <a:bodyPr tIns="91440" bIns="91440"/>
          <a:p>
            <a:pPr>
              <a:lnSpc>
                <a:spcPct val="100000"/>
              </a:lnSpc>
            </a:pPr>
            <a:r>
              <a:rPr lang="cs-CZ" sz="2400" strike="noStrike">
                <a:solidFill>
                  <a:srgbClr val="000000"/>
                </a:solidFill>
                <a:latin typeface="Economica"/>
                <a:ea typeface="Economica"/>
              </a:rPr>
              <a:t>Power (                             )</a:t>
            </a:r>
            <a:endParaRPr/>
          </a:p>
        </p:txBody>
      </p:sp>
      <p:sp>
        <p:nvSpPr>
          <p:cNvPr id="104" name="CustomShape 5"/>
          <p:cNvSpPr/>
          <p:nvPr/>
        </p:nvSpPr>
        <p:spPr>
          <a:xfrm>
            <a:off x="3102120" y="1263600"/>
            <a:ext cx="916560" cy="121320"/>
          </a:xfrm>
          <a:prstGeom prst="rightArrow">
            <a:avLst>
              <a:gd name="adj1" fmla="val 50000"/>
              <a:gd name="adj2" fmla="val 50000"/>
            </a:avLst>
          </a:prstGeom>
          <a:solidFill>
            <a:srgbClr val="ff0000"/>
          </a:solidFill>
          <a:ln w="9360">
            <a:solidFill>
              <a:srgbClr val="ff0000"/>
            </a:solidFill>
            <a:round/>
          </a:ln>
        </p:spPr>
        <p:style>
          <a:lnRef idx="0"/>
          <a:fillRef idx="0"/>
          <a:effectRef idx="0"/>
          <a:fontRef idx="minor"/>
        </p:style>
      </p:sp>
      <p:sp>
        <p:nvSpPr>
          <p:cNvPr id="105" name="CustomShape 6"/>
          <p:cNvSpPr/>
          <p:nvPr/>
        </p:nvSpPr>
        <p:spPr>
          <a:xfrm rot="10800000">
            <a:off x="5888160" y="3728880"/>
            <a:ext cx="916560" cy="121320"/>
          </a:xfrm>
          <a:prstGeom prst="rightArrow">
            <a:avLst>
              <a:gd name="adj1" fmla="val 50000"/>
              <a:gd name="adj2" fmla="val 50000"/>
            </a:avLst>
          </a:prstGeom>
          <a:solidFill>
            <a:srgbClr val="ff0000"/>
          </a:solidFill>
          <a:ln w="9360">
            <a:solidFill>
              <a:srgbClr val="ff0000"/>
            </a:solidFill>
            <a:round/>
          </a:ln>
        </p:spPr>
        <p:style>
          <a:lnRef idx="0"/>
          <a:fillRef idx="0"/>
          <a:effectRef idx="0"/>
          <a:fontRef idx="minor"/>
        </p:style>
      </p:sp>
      <p:pic>
        <p:nvPicPr>
          <p:cNvPr id="106" name="Google Shape;98;p16" descr=""/>
          <p:cNvPicPr/>
          <p:nvPr/>
        </p:nvPicPr>
        <p:blipFill>
          <a:blip r:embed="rId3"/>
          <a:stretch/>
        </p:blipFill>
        <p:spPr>
          <a:xfrm>
            <a:off x="1069920" y="1192680"/>
            <a:ext cx="1709280" cy="3351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7" name="Google Shape;103;p17" descr=""/>
          <p:cNvPicPr/>
          <p:nvPr/>
        </p:nvPicPr>
        <p:blipFill>
          <a:blip r:embed="rId1"/>
          <a:srcRect l="9135" t="50748" r="-34278" b="7208"/>
          <a:stretch/>
        </p:blipFill>
        <p:spPr>
          <a:xfrm>
            <a:off x="4295160" y="137880"/>
            <a:ext cx="4684320" cy="2425320"/>
          </a:xfrm>
          <a:prstGeom prst="rect">
            <a:avLst/>
          </a:prstGeom>
          <a:ln>
            <a:noFill/>
          </a:ln>
        </p:spPr>
      </p:pic>
      <p:pic>
        <p:nvPicPr>
          <p:cNvPr id="108" name="Google Shape;104;p17" descr=""/>
          <p:cNvPicPr/>
          <p:nvPr/>
        </p:nvPicPr>
        <p:blipFill>
          <a:blip r:embed="rId2"/>
          <a:srcRect l="9133" t="8763" r="-33145" b="49192"/>
          <a:stretch/>
        </p:blipFill>
        <p:spPr>
          <a:xfrm>
            <a:off x="-17640" y="2336400"/>
            <a:ext cx="4856400" cy="2586600"/>
          </a:xfrm>
          <a:prstGeom prst="rect">
            <a:avLst/>
          </a:prstGeom>
          <a:ln>
            <a:noFill/>
          </a:ln>
        </p:spPr>
      </p:pic>
      <p:sp>
        <p:nvSpPr>
          <p:cNvPr id="109" name="TextShape 1"/>
          <p:cNvSpPr txBox="1"/>
          <p:nvPr/>
        </p:nvSpPr>
        <p:spPr>
          <a:xfrm>
            <a:off x="245520" y="137880"/>
            <a:ext cx="1497240" cy="6994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Input</a:t>
            </a:r>
            <a:endParaRPr/>
          </a:p>
        </p:txBody>
      </p:sp>
      <p:sp>
        <p:nvSpPr>
          <p:cNvPr id="110" name="CustomShape 2"/>
          <p:cNvSpPr/>
          <p:nvPr/>
        </p:nvSpPr>
        <p:spPr>
          <a:xfrm>
            <a:off x="1398240" y="1001880"/>
            <a:ext cx="1687320" cy="544680"/>
          </a:xfrm>
          <a:prstGeom prst="rect">
            <a:avLst/>
          </a:prstGeom>
          <a:noFill/>
          <a:ln>
            <a:noFill/>
          </a:ln>
        </p:spPr>
        <p:style>
          <a:lnRef idx="0"/>
          <a:fillRef idx="0"/>
          <a:effectRef idx="0"/>
          <a:fontRef idx="minor"/>
        </p:style>
        <p:txBody>
          <a:bodyPr tIns="91440" bIns="91440"/>
          <a:p>
            <a:pPr>
              <a:lnSpc>
                <a:spcPct val="100000"/>
              </a:lnSpc>
            </a:pPr>
            <a:r>
              <a:rPr lang="cs-CZ" sz="2400" strike="noStrike">
                <a:solidFill>
                  <a:srgbClr val="000000"/>
                </a:solidFill>
                <a:latin typeface="Economica"/>
                <a:ea typeface="Economica"/>
              </a:rPr>
              <a:t>Toroidal field</a:t>
            </a:r>
            <a:endParaRPr/>
          </a:p>
        </p:txBody>
      </p:sp>
      <p:sp>
        <p:nvSpPr>
          <p:cNvPr id="111" name="CustomShape 3"/>
          <p:cNvSpPr/>
          <p:nvPr/>
        </p:nvSpPr>
        <p:spPr>
          <a:xfrm>
            <a:off x="6459840" y="3357360"/>
            <a:ext cx="1565280" cy="544680"/>
          </a:xfrm>
          <a:prstGeom prst="rect">
            <a:avLst/>
          </a:prstGeom>
          <a:noFill/>
          <a:ln>
            <a:noFill/>
          </a:ln>
        </p:spPr>
        <p:style>
          <a:lnRef idx="0"/>
          <a:fillRef idx="0"/>
          <a:effectRef idx="0"/>
          <a:fontRef idx="minor"/>
        </p:style>
        <p:txBody>
          <a:bodyPr tIns="91440" bIns="91440"/>
          <a:p>
            <a:pPr>
              <a:lnSpc>
                <a:spcPct val="100000"/>
              </a:lnSpc>
            </a:pPr>
            <a:r>
              <a:rPr lang="cs-CZ" sz="2400" strike="noStrike">
                <a:solidFill>
                  <a:srgbClr val="000000"/>
                </a:solidFill>
                <a:latin typeface="Economica"/>
                <a:ea typeface="Economica"/>
              </a:rPr>
              <a:t>Loop Voltage</a:t>
            </a:r>
            <a:endParaRPr/>
          </a:p>
        </p:txBody>
      </p:sp>
      <p:sp>
        <p:nvSpPr>
          <p:cNvPr id="112" name="CustomShape 4"/>
          <p:cNvSpPr/>
          <p:nvPr/>
        </p:nvSpPr>
        <p:spPr>
          <a:xfrm>
            <a:off x="3009960" y="1213560"/>
            <a:ext cx="916560" cy="121320"/>
          </a:xfrm>
          <a:prstGeom prst="rightArrow">
            <a:avLst>
              <a:gd name="adj1" fmla="val 50000"/>
              <a:gd name="adj2" fmla="val 50000"/>
            </a:avLst>
          </a:prstGeom>
          <a:solidFill>
            <a:srgbClr val="ff0000"/>
          </a:solidFill>
          <a:ln w="9360">
            <a:solidFill>
              <a:srgbClr val="ff0000"/>
            </a:solidFill>
            <a:round/>
          </a:ln>
        </p:spPr>
        <p:style>
          <a:lnRef idx="0"/>
          <a:fillRef idx="0"/>
          <a:effectRef idx="0"/>
          <a:fontRef idx="minor"/>
        </p:style>
      </p:sp>
      <p:sp>
        <p:nvSpPr>
          <p:cNvPr id="113" name="CustomShape 5"/>
          <p:cNvSpPr/>
          <p:nvPr/>
        </p:nvSpPr>
        <p:spPr>
          <a:xfrm rot="10800000">
            <a:off x="6184080" y="3691080"/>
            <a:ext cx="916560" cy="121320"/>
          </a:xfrm>
          <a:prstGeom prst="rightArrow">
            <a:avLst>
              <a:gd name="adj1" fmla="val 50000"/>
              <a:gd name="adj2" fmla="val 50000"/>
            </a:avLst>
          </a:prstGeom>
          <a:solidFill>
            <a:srgbClr val="ff0000"/>
          </a:solidFill>
          <a:ln w="9360">
            <a:solidFill>
              <a:srgbClr val="ff0000"/>
            </a:solidFill>
            <a:round/>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235440" y="157680"/>
            <a:ext cx="8520120" cy="8308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Discharge Characteristics</a:t>
            </a:r>
            <a:endParaRPr/>
          </a:p>
        </p:txBody>
      </p:sp>
      <p:pic>
        <p:nvPicPr>
          <p:cNvPr id="115" name="Google Shape;115;p18" descr=""/>
          <p:cNvPicPr/>
          <p:nvPr/>
        </p:nvPicPr>
        <p:blipFill>
          <a:blip r:embed="rId1"/>
          <a:stretch/>
        </p:blipFill>
        <p:spPr>
          <a:xfrm>
            <a:off x="4559760" y="834840"/>
            <a:ext cx="4537080" cy="3024720"/>
          </a:xfrm>
          <a:prstGeom prst="rect">
            <a:avLst/>
          </a:prstGeom>
          <a:ln>
            <a:noFill/>
          </a:ln>
        </p:spPr>
      </p:pic>
      <p:sp>
        <p:nvSpPr>
          <p:cNvPr id="116" name="CustomShape 2"/>
          <p:cNvSpPr/>
          <p:nvPr/>
        </p:nvSpPr>
        <p:spPr>
          <a:xfrm flipH="1" rot="10800000">
            <a:off x="6890760" y="3487680"/>
            <a:ext cx="7920" cy="2284920"/>
          </a:xfrm>
          <a:prstGeom prst="straightConnector1">
            <a:avLst/>
          </a:prstGeom>
          <a:noFill/>
          <a:ln w="9360">
            <a:solidFill>
              <a:srgbClr val="ff0000"/>
            </a:solidFill>
            <a:round/>
          </a:ln>
        </p:spPr>
        <p:style>
          <a:lnRef idx="0"/>
          <a:fillRef idx="0"/>
          <a:effectRef idx="0"/>
          <a:fontRef idx="minor"/>
        </p:style>
      </p:sp>
      <p:sp>
        <p:nvSpPr>
          <p:cNvPr id="117" name="CustomShape 3"/>
          <p:cNvSpPr/>
          <p:nvPr/>
        </p:nvSpPr>
        <p:spPr>
          <a:xfrm flipH="1" rot="10800000">
            <a:off x="6591240" y="3487680"/>
            <a:ext cx="7920" cy="2284920"/>
          </a:xfrm>
          <a:prstGeom prst="straightConnector1">
            <a:avLst/>
          </a:prstGeom>
          <a:noFill/>
          <a:ln w="9360">
            <a:solidFill>
              <a:srgbClr val="ff0000"/>
            </a:solidFill>
            <a:round/>
          </a:ln>
        </p:spPr>
        <p:style>
          <a:lnRef idx="0"/>
          <a:fillRef idx="0"/>
          <a:effectRef idx="0"/>
          <a:fontRef idx="minor"/>
        </p:style>
      </p:sp>
      <p:pic>
        <p:nvPicPr>
          <p:cNvPr id="118" name="Google Shape;118;p18" descr=""/>
          <p:cNvPicPr/>
          <p:nvPr/>
        </p:nvPicPr>
        <p:blipFill>
          <a:blip r:embed="rId2"/>
          <a:stretch/>
        </p:blipFill>
        <p:spPr>
          <a:xfrm>
            <a:off x="545040" y="2343240"/>
            <a:ext cx="3911760" cy="2660040"/>
          </a:xfrm>
          <a:prstGeom prst="rect">
            <a:avLst/>
          </a:prstGeom>
          <a:ln>
            <a:noFill/>
          </a:ln>
        </p:spPr>
      </p:pic>
      <p:pic>
        <p:nvPicPr>
          <p:cNvPr id="119" name="Google Shape;119;p18" descr=""/>
          <p:cNvPicPr/>
          <p:nvPr/>
        </p:nvPicPr>
        <p:blipFill>
          <a:blip r:embed="rId3"/>
          <a:stretch/>
        </p:blipFill>
        <p:spPr>
          <a:xfrm>
            <a:off x="1040040" y="1534680"/>
            <a:ext cx="3212640" cy="393120"/>
          </a:xfrm>
          <a:prstGeom prst="rect">
            <a:avLst/>
          </a:prstGeom>
          <a:ln>
            <a:noFill/>
          </a:ln>
        </p:spPr>
      </p:pic>
      <p:sp>
        <p:nvSpPr>
          <p:cNvPr id="120" name="CustomShape 4"/>
          <p:cNvSpPr/>
          <p:nvPr/>
        </p:nvSpPr>
        <p:spPr>
          <a:xfrm flipH="1" rot="10800000">
            <a:off x="2480400" y="4692960"/>
            <a:ext cx="7920" cy="2284920"/>
          </a:xfrm>
          <a:prstGeom prst="straightConnector1">
            <a:avLst/>
          </a:prstGeom>
          <a:noFill/>
          <a:ln w="9360">
            <a:solidFill>
              <a:srgbClr val="ff0000"/>
            </a:solidFill>
            <a:round/>
          </a:ln>
        </p:spPr>
        <p:style>
          <a:lnRef idx="0"/>
          <a:fillRef idx="0"/>
          <a:effectRef idx="0"/>
          <a:fontRef idx="minor"/>
        </p:style>
      </p:sp>
      <p:sp>
        <p:nvSpPr>
          <p:cNvPr id="121" name="CustomShape 5"/>
          <p:cNvSpPr/>
          <p:nvPr/>
        </p:nvSpPr>
        <p:spPr>
          <a:xfrm flipH="1" rot="10800000">
            <a:off x="2180880" y="4692960"/>
            <a:ext cx="7920" cy="2284920"/>
          </a:xfrm>
          <a:prstGeom prst="straightConnector1">
            <a:avLst/>
          </a:prstGeom>
          <a:noFill/>
          <a:ln w="9360">
            <a:solidFill>
              <a:srgbClr val="ff0000"/>
            </a:solidFill>
            <a:round/>
          </a:ln>
        </p:spPr>
        <p:style>
          <a:lnRef idx="0"/>
          <a:fillRef idx="0"/>
          <a:effectRef idx="0"/>
          <a:fontRef idx="minor"/>
        </p:style>
      </p:sp>
      <p:sp>
        <p:nvSpPr>
          <p:cNvPr id="122" name="CustomShape 6"/>
          <p:cNvSpPr/>
          <p:nvPr/>
        </p:nvSpPr>
        <p:spPr>
          <a:xfrm rot="10800000">
            <a:off x="6903000" y="1794240"/>
            <a:ext cx="316800" cy="360"/>
          </a:xfrm>
          <a:prstGeom prst="straightConnector1">
            <a:avLst/>
          </a:prstGeom>
          <a:noFill/>
          <a:ln w="19080">
            <a:solidFill>
              <a:srgbClr val="ff0000"/>
            </a:solidFill>
            <a:round/>
            <a:tailEnd len="med" type="triangle" w="med"/>
          </a:ln>
        </p:spPr>
        <p:style>
          <a:lnRef idx="0"/>
          <a:fillRef idx="0"/>
          <a:effectRef idx="0"/>
          <a:fontRef idx="minor"/>
        </p:style>
      </p:sp>
      <p:sp>
        <p:nvSpPr>
          <p:cNvPr id="123" name="CustomShape 7"/>
          <p:cNvSpPr/>
          <p:nvPr/>
        </p:nvSpPr>
        <p:spPr>
          <a:xfrm rot="10800000">
            <a:off x="2483280" y="2784960"/>
            <a:ext cx="316800" cy="360"/>
          </a:xfrm>
          <a:prstGeom prst="straightConnector1">
            <a:avLst/>
          </a:prstGeom>
          <a:noFill/>
          <a:ln w="19080">
            <a:solidFill>
              <a:srgbClr val="ff0000"/>
            </a:solidFill>
            <a:round/>
            <a:tailEnd len="med" type="triangle" w="med"/>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76320" y="-152280"/>
            <a:ext cx="4705200" cy="793080"/>
          </a:xfrm>
          <a:prstGeom prst="rect">
            <a:avLst/>
          </a:prstGeom>
          <a:noFill/>
          <a:ln>
            <a:noFill/>
          </a:ln>
        </p:spPr>
        <p:txBody>
          <a:bodyPr tIns="91440" bIns="91440" anchor="b"/>
          <a:p>
            <a:pPr>
              <a:lnSpc>
                <a:spcPct val="100000"/>
              </a:lnSpc>
            </a:pPr>
            <a:r>
              <a:rPr b="1" lang="cs-CZ" sz="3000" strike="noStrike">
                <a:solidFill>
                  <a:srgbClr val="000000"/>
                </a:solidFill>
                <a:latin typeface="Economica"/>
                <a:ea typeface="Economica"/>
              </a:rPr>
              <a:t>Global Results</a:t>
            </a:r>
            <a:endParaRPr/>
          </a:p>
        </p:txBody>
      </p:sp>
      <p:pic>
        <p:nvPicPr>
          <p:cNvPr id="125" name="Google Shape;129;p19" descr=""/>
          <p:cNvPicPr/>
          <p:nvPr/>
        </p:nvPicPr>
        <p:blipFill>
          <a:blip r:embed="rId1"/>
          <a:stretch/>
        </p:blipFill>
        <p:spPr>
          <a:xfrm>
            <a:off x="2032920" y="71640"/>
            <a:ext cx="3134520" cy="2350800"/>
          </a:xfrm>
          <a:prstGeom prst="rect">
            <a:avLst/>
          </a:prstGeom>
          <a:ln>
            <a:noFill/>
          </a:ln>
        </p:spPr>
      </p:pic>
      <p:pic>
        <p:nvPicPr>
          <p:cNvPr id="126" name="Google Shape;130;p19" descr=""/>
          <p:cNvPicPr/>
          <p:nvPr/>
        </p:nvPicPr>
        <p:blipFill>
          <a:blip r:embed="rId2"/>
          <a:stretch/>
        </p:blipFill>
        <p:spPr>
          <a:xfrm>
            <a:off x="136440" y="2520360"/>
            <a:ext cx="3292920" cy="2469600"/>
          </a:xfrm>
          <a:prstGeom prst="rect">
            <a:avLst/>
          </a:prstGeom>
          <a:ln>
            <a:noFill/>
          </a:ln>
        </p:spPr>
      </p:pic>
      <p:pic>
        <p:nvPicPr>
          <p:cNvPr id="127" name="Google Shape;131;p19" descr=""/>
          <p:cNvPicPr/>
          <p:nvPr/>
        </p:nvPicPr>
        <p:blipFill>
          <a:blip r:embed="rId3"/>
          <a:stretch/>
        </p:blipFill>
        <p:spPr>
          <a:xfrm>
            <a:off x="5581080" y="79920"/>
            <a:ext cx="3518640" cy="2638800"/>
          </a:xfrm>
          <a:prstGeom prst="rect">
            <a:avLst/>
          </a:prstGeom>
          <a:ln>
            <a:noFill/>
          </a:ln>
        </p:spPr>
      </p:pic>
      <p:pic>
        <p:nvPicPr>
          <p:cNvPr id="128" name="Google Shape;132;p19" descr=""/>
          <p:cNvPicPr/>
          <p:nvPr/>
        </p:nvPicPr>
        <p:blipFill>
          <a:blip r:embed="rId4"/>
          <a:stretch/>
        </p:blipFill>
        <p:spPr>
          <a:xfrm>
            <a:off x="3890160" y="2520360"/>
            <a:ext cx="3292920" cy="24696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TextShape 1"/>
          <p:cNvSpPr txBox="1"/>
          <p:nvPr/>
        </p:nvSpPr>
        <p:spPr>
          <a:xfrm>
            <a:off x="311760" y="163440"/>
            <a:ext cx="8520120" cy="8308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Benchmarking</a:t>
            </a:r>
            <a:endParaRPr/>
          </a:p>
        </p:txBody>
      </p:sp>
      <p:sp>
        <p:nvSpPr>
          <p:cNvPr id="130" name="CustomShape 2"/>
          <p:cNvSpPr/>
          <p:nvPr/>
        </p:nvSpPr>
        <p:spPr>
          <a:xfrm>
            <a:off x="804600" y="3347640"/>
            <a:ext cx="1968120" cy="588960"/>
          </a:xfrm>
          <a:prstGeom prst="rect">
            <a:avLst/>
          </a:prstGeom>
          <a:noFill/>
          <a:ln>
            <a:noFill/>
          </a:ln>
        </p:spPr>
        <p:style>
          <a:lnRef idx="0"/>
          <a:fillRef idx="0"/>
          <a:effectRef idx="0"/>
          <a:fontRef idx="minor"/>
        </p:style>
      </p:sp>
      <p:pic>
        <p:nvPicPr>
          <p:cNvPr id="131" name="Google Shape;139;p20" descr=""/>
          <p:cNvPicPr/>
          <p:nvPr/>
        </p:nvPicPr>
        <p:blipFill>
          <a:blip r:embed="rId1"/>
          <a:stretch/>
        </p:blipFill>
        <p:spPr>
          <a:xfrm>
            <a:off x="50040" y="1142280"/>
            <a:ext cx="3811680" cy="2858760"/>
          </a:xfrm>
          <a:prstGeom prst="rect">
            <a:avLst/>
          </a:prstGeom>
          <a:ln>
            <a:noFill/>
          </a:ln>
        </p:spPr>
      </p:pic>
      <p:sp>
        <p:nvSpPr>
          <p:cNvPr id="132" name="CustomShape 3"/>
          <p:cNvSpPr/>
          <p:nvPr/>
        </p:nvSpPr>
        <p:spPr>
          <a:xfrm>
            <a:off x="423720" y="3936600"/>
            <a:ext cx="2226600" cy="588960"/>
          </a:xfrm>
          <a:prstGeom prst="rect">
            <a:avLst/>
          </a:prstGeom>
          <a:noFill/>
          <a:ln>
            <a:noFill/>
          </a:ln>
        </p:spPr>
        <p:style>
          <a:lnRef idx="0"/>
          <a:fillRef idx="0"/>
          <a:effectRef idx="0"/>
          <a:fontRef idx="minor"/>
        </p:style>
        <p:txBody>
          <a:bodyPr tIns="91440" bIns="91440"/>
          <a:p>
            <a:pPr>
              <a:lnSpc>
                <a:spcPct val="100000"/>
              </a:lnSpc>
            </a:pPr>
            <a:r>
              <a:rPr lang="cs-CZ" sz="1400" strike="noStrike">
                <a:solidFill>
                  <a:srgbClr val="000000"/>
                </a:solidFill>
                <a:latin typeface="Arial"/>
                <a:ea typeface="Arial"/>
              </a:rPr>
              <a:t>Courtesy Jullien Hillairet</a:t>
            </a:r>
            <a:endParaRPr/>
          </a:p>
        </p:txBody>
      </p:sp>
      <p:pic>
        <p:nvPicPr>
          <p:cNvPr id="133" name="Google Shape;141;p20" descr=""/>
          <p:cNvPicPr/>
          <p:nvPr/>
        </p:nvPicPr>
        <p:blipFill>
          <a:blip r:embed="rId2"/>
          <a:stretch/>
        </p:blipFill>
        <p:spPr>
          <a:xfrm>
            <a:off x="2502000" y="4340880"/>
            <a:ext cx="4139280" cy="439560"/>
          </a:xfrm>
          <a:prstGeom prst="rect">
            <a:avLst/>
          </a:prstGeom>
          <a:ln>
            <a:noFill/>
          </a:ln>
        </p:spPr>
      </p:pic>
      <p:pic>
        <p:nvPicPr>
          <p:cNvPr id="134" name="Google Shape;142;p20" descr=""/>
          <p:cNvPicPr/>
          <p:nvPr/>
        </p:nvPicPr>
        <p:blipFill>
          <a:blip r:embed="rId3"/>
          <a:stretch/>
        </p:blipFill>
        <p:spPr>
          <a:xfrm>
            <a:off x="4226400" y="687240"/>
            <a:ext cx="4605480" cy="33138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311760" y="163440"/>
            <a:ext cx="8520120" cy="830880"/>
          </a:xfrm>
          <a:prstGeom prst="rect">
            <a:avLst/>
          </a:prstGeom>
          <a:noFill/>
          <a:ln>
            <a:noFill/>
          </a:ln>
        </p:spPr>
        <p:txBody>
          <a:bodyPr tIns="91440" bIns="91440" anchor="b"/>
          <a:p>
            <a:pPr>
              <a:lnSpc>
                <a:spcPct val="100000"/>
              </a:lnSpc>
            </a:pPr>
            <a:r>
              <a:rPr b="1" lang="cs-CZ" sz="4200" strike="noStrike">
                <a:solidFill>
                  <a:srgbClr val="000000"/>
                </a:solidFill>
                <a:latin typeface="Economica"/>
                <a:ea typeface="Economica"/>
              </a:rPr>
              <a:t>Summary</a:t>
            </a:r>
            <a:endParaRPr/>
          </a:p>
        </p:txBody>
      </p:sp>
      <p:sp>
        <p:nvSpPr>
          <p:cNvPr id="136" name="TextShape 2"/>
          <p:cNvSpPr txBox="1"/>
          <p:nvPr/>
        </p:nvSpPr>
        <p:spPr>
          <a:xfrm>
            <a:off x="228600" y="1181880"/>
            <a:ext cx="8831880" cy="3244680"/>
          </a:xfrm>
          <a:prstGeom prst="rect">
            <a:avLst/>
          </a:prstGeom>
          <a:noFill/>
          <a:ln>
            <a:noFill/>
          </a:ln>
        </p:spPr>
        <p:txBody>
          <a:bodyPr tIns="91440" bIns="91440"/>
          <a:p>
            <a:pPr>
              <a:lnSpc>
                <a:spcPct val="100000"/>
              </a:lnSpc>
              <a:buFont typeface="Economica"/>
              <a:buChar char="-"/>
            </a:pPr>
            <a:r>
              <a:rPr lang="cs-CZ" sz="2400" strike="noStrike">
                <a:solidFill>
                  <a:srgbClr val="000000"/>
                </a:solidFill>
                <a:latin typeface="Economica"/>
                <a:ea typeface="Economica"/>
              </a:rPr>
              <a:t>Changing only the voltage of toroidal magnetic field while keeping others quantities including loop voltage, pressure and time delay the same, the value of other quantities will also change. </a:t>
            </a:r>
            <a:endParaRPr/>
          </a:p>
          <a:p>
            <a:pPr>
              <a:lnSpc>
                <a:spcPct val="100000"/>
              </a:lnSpc>
            </a:pPr>
            <a:r>
              <a:rPr lang="cs-CZ" sz="2400" strike="noStrike">
                <a:solidFill>
                  <a:srgbClr val="000000"/>
                </a:solidFill>
                <a:latin typeface="Economica"/>
                <a:ea typeface="Economica"/>
              </a:rPr>
              <a:t> → </a:t>
            </a:r>
            <a:r>
              <a:rPr lang="cs-CZ" sz="2400" strike="noStrike">
                <a:solidFill>
                  <a:srgbClr val="000000"/>
                </a:solidFill>
                <a:latin typeface="Economica"/>
                <a:ea typeface="Economica"/>
              </a:rPr>
              <a:t>all of the quantities inside tokamak are related to each others. Once one quantity changes, it affects to all of the others. </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LibreOffice/4.4.3.2$Linux_X86_64 LibreOffice_project/40m0$Build-2</Application>
  <Paragraphs>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language>cs-CZ</dc:language>
  <cp:lastModifiedBy>root</cp:lastModifiedBy>
  <dcterms:modified xsi:type="dcterms:W3CDTF">2019-03-12T05:23:47Z</dcterms:modified>
  <cp:revision>1</cp:revision>
  <dc:title>The Dependence of  Energy Confinement Time  on Magnetic field</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