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sldIdLst>
    <p:sldId id="398" r:id="rId2"/>
    <p:sldId id="399" r:id="rId3"/>
    <p:sldId id="258" r:id="rId4"/>
    <p:sldId id="405" r:id="rId5"/>
    <p:sldId id="411" r:id="rId6"/>
    <p:sldId id="412" r:id="rId7"/>
    <p:sldId id="402" r:id="rId8"/>
    <p:sldId id="406" r:id="rId9"/>
    <p:sldId id="407" r:id="rId10"/>
    <p:sldId id="408" r:id="rId11"/>
    <p:sldId id="409" r:id="rId12"/>
    <p:sldId id="410" r:id="rId13"/>
    <p:sldId id="403" r:id="rId14"/>
    <p:sldId id="260" r:id="rId15"/>
    <p:sldId id="41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C6C"/>
    <a:srgbClr val="F4AC2A"/>
    <a:srgbClr val="F791F0"/>
    <a:srgbClr val="FF66FF"/>
    <a:srgbClr val="EC66BF"/>
    <a:srgbClr val="FC6522"/>
    <a:srgbClr val="F2F63E"/>
    <a:srgbClr val="C65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80519" autoAdjust="0"/>
  </p:normalViewPr>
  <p:slideViewPr>
    <p:cSldViewPr snapToGrid="0">
      <p:cViewPr varScale="1">
        <p:scale>
          <a:sx n="58" d="100"/>
          <a:sy n="58" d="100"/>
        </p:scale>
        <p:origin x="1224" y="66"/>
      </p:cViewPr>
      <p:guideLst/>
    </p:cSldViewPr>
  </p:slideViewPr>
  <p:notesTextViewPr>
    <p:cViewPr>
      <p:scale>
        <a:sx n="1" d="1"/>
        <a:sy n="1" d="1"/>
      </p:scale>
      <p:origin x="0" y="-192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F64C6-502A-46C2-97DA-BB139FA28EED}" type="datetimeFigureOut">
              <a:rPr lang="th-TH" smtClean="0"/>
              <a:t>05/12/62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96A87-26B7-488B-AB64-1A5301C827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001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ut.cz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1E0AC-B707-4626-9BC0-9C36BDD4880F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5840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 loop voltage falls, the electron temperature drops quickly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96A87-26B7-488B-AB64-1A5301C827A7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3285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electrons temperature is obtained from ohmic heating.</a:t>
            </a:r>
          </a:p>
          <a:p>
            <a:endParaRPr lang="en-US" dirty="0"/>
          </a:p>
          <a:p>
            <a:r>
              <a:rPr lang="en-US" dirty="0"/>
              <a:t>But the temperature rises, the ohmic power decreases, so the plasma supply energy is not enough to allow the plasma to support itself</a:t>
            </a:r>
          </a:p>
          <a:p>
            <a:endParaRPr lang="en-US" dirty="0"/>
          </a:p>
          <a:p>
            <a:r>
              <a:rPr lang="en-US" dirty="0"/>
              <a:t>The biggest  difficulty arises from the fact that the resistivity decreases with temperature</a:t>
            </a:r>
          </a:p>
          <a:p>
            <a:endParaRPr lang="th-TH" dirty="0"/>
          </a:p>
          <a:p>
            <a:r>
              <a:rPr lang="en-US" dirty="0"/>
              <a:t>So, you can look on this graph at the same time plasma resistivity decreases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96A87-26B7-488B-AB64-1A5301C827A7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5333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graph is right hand side. I will show that relationship between plasma resistivity with electron temperature </a:t>
            </a:r>
          </a:p>
          <a:p>
            <a:endParaRPr lang="en-US" dirty="0"/>
          </a:p>
          <a:p>
            <a:r>
              <a:rPr lang="en-US" dirty="0"/>
              <a:t>The decrease in plasma resistance versus time is similar to a decrease in temperature.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96A87-26B7-488B-AB64-1A5301C827A7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806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96A87-26B7-488B-AB64-1A5301C827A7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4456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1E0AC-B707-4626-9BC0-9C36BDD4880F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7976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Tokamak GOLEM is a device serving primarily education purposes on the </a:t>
            </a:r>
            <a:r>
              <a:rPr lang="en-US" sz="18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Czech Technical University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was manufactured in the Soviet Union as TM-1 (“small tokamak no 1”)</a:t>
            </a:r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96A87-26B7-488B-AB64-1A5301C827A7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361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96A87-26B7-488B-AB64-1A5301C827A7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267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96A87-26B7-488B-AB64-1A5301C827A7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465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96A87-26B7-488B-AB64-1A5301C827A7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8729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400 , in increments of 250 to 1100</a:t>
            </a:r>
          </a:p>
          <a:p>
            <a:endParaRPr lang="en-US" dirty="0"/>
          </a:p>
          <a:p>
            <a:r>
              <a:rPr lang="en-US" dirty="0"/>
              <a:t>This graph show loop voltage dependent on time.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96A87-26B7-488B-AB64-1A5301C827A7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3204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changing PS of transformer from 400, increments 150 to 700</a:t>
            </a:r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96A87-26B7-488B-AB64-1A5301C827A7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8470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graphs are shown relationship loop voltage with the time that there is a profile similarly.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96A87-26B7-488B-AB64-1A5301C827A7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820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4888-1612-48A1-8446-B134E77C6581}" type="datetime1">
              <a:rPr lang="th-TH" smtClean="0"/>
              <a:t>05/12/62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R.Boonchoo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3D9A-7844-401B-B7FB-37397A02C1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947499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4888-1612-48A1-8446-B134E77C6581}" type="datetime1">
              <a:rPr lang="th-TH" smtClean="0"/>
              <a:t>05/12/62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R.Boonchoo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3D9A-7844-401B-B7FB-37397A02C1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529915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4888-1612-48A1-8446-B134E77C6581}" type="datetime1">
              <a:rPr lang="th-TH" smtClean="0"/>
              <a:t>05/12/62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R.Boonchoo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3D9A-7844-401B-B7FB-37397A02C1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162879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40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4888-1612-48A1-8446-B134E77C6581}" type="datetime1">
              <a:rPr lang="th-TH" smtClean="0"/>
              <a:t>05/12/62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R.Boonchoo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3D9A-7844-401B-B7FB-37397A02C1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27319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4888-1612-48A1-8446-B134E77C6581}" type="datetime1">
              <a:rPr lang="th-TH" smtClean="0"/>
              <a:t>05/12/62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R.Boonchoo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3D9A-7844-401B-B7FB-37397A02C1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8142069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4888-1612-48A1-8446-B134E77C6581}" type="datetime1">
              <a:rPr lang="th-TH" smtClean="0"/>
              <a:t>05/12/62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R.Boonchoo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3D9A-7844-401B-B7FB-37397A02C1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844943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4888-1612-48A1-8446-B134E77C6581}" type="datetime1">
              <a:rPr lang="th-TH" smtClean="0"/>
              <a:t>05/12/62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R.Boonchoo</a:t>
            </a: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3D9A-7844-401B-B7FB-37397A02C1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1240688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4888-1612-48A1-8446-B134E77C6581}" type="datetime1">
              <a:rPr lang="th-TH" smtClean="0"/>
              <a:t>05/12/62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R.Boonchoo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3D9A-7844-401B-B7FB-37397A02C1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32941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4888-1612-48A1-8446-B134E77C6581}" type="datetime1">
              <a:rPr lang="th-TH" smtClean="0"/>
              <a:t>05/12/62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R.Boonchoo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3D9A-7844-401B-B7FB-37397A02C1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698500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4888-1612-48A1-8446-B134E77C6581}" type="datetime1">
              <a:rPr lang="th-TH" smtClean="0"/>
              <a:t>05/12/62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R.Boonchoo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3D9A-7844-401B-B7FB-37397A02C1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5767042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4888-1612-48A1-8446-B134E77C6581}" type="datetime1">
              <a:rPr lang="th-TH" smtClean="0"/>
              <a:t>05/12/62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R.Boonchoo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3D9A-7844-401B-B7FB-37397A02C1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490996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34888-1612-48A1-8446-B134E77C6581}" type="datetime1">
              <a:rPr lang="th-TH" smtClean="0"/>
              <a:t>05/12/62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R.Boonchoo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D3D9A-7844-401B-B7FB-37397A02C1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016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68D9E06-35BB-44D6-AA4E-4A122F5CCE2D}"/>
              </a:ext>
            </a:extLst>
          </p:cNvPr>
          <p:cNvSpPr/>
          <p:nvPr/>
        </p:nvSpPr>
        <p:spPr>
          <a:xfrm>
            <a:off x="-3073637" y="2528718"/>
            <a:ext cx="5866910" cy="4329282"/>
          </a:xfrm>
          <a:prstGeom prst="triangle">
            <a:avLst/>
          </a:prstGeom>
          <a:solidFill>
            <a:srgbClr val="143C6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err="1">
              <a:solidFill>
                <a:schemeClr val="accent4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3C93CB1-E54B-4CBB-B908-61F0DBCB68DC}"/>
              </a:ext>
            </a:extLst>
          </p:cNvPr>
          <p:cNvSpPr/>
          <p:nvPr/>
        </p:nvSpPr>
        <p:spPr>
          <a:xfrm>
            <a:off x="9364557" y="3620190"/>
            <a:ext cx="4387781" cy="3237810"/>
          </a:xfrm>
          <a:prstGeom prst="triangle">
            <a:avLst/>
          </a:prstGeom>
          <a:solidFill>
            <a:srgbClr val="143C6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err="1">
              <a:solidFill>
                <a:schemeClr val="accent4"/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272DCCE5-82ED-40AB-B635-3F2CEBDDE18D}"/>
              </a:ext>
            </a:extLst>
          </p:cNvPr>
          <p:cNvSpPr/>
          <p:nvPr/>
        </p:nvSpPr>
        <p:spPr>
          <a:xfrm rot="10800000">
            <a:off x="9078918" y="-4405"/>
            <a:ext cx="6217025" cy="4587637"/>
          </a:xfrm>
          <a:prstGeom prst="triangle">
            <a:avLst/>
          </a:prstGeom>
          <a:solidFill>
            <a:srgbClr val="143C6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err="1">
              <a:solidFill>
                <a:schemeClr val="accent4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6E121B4-983D-45E9-B113-36ACF06F55B0}"/>
              </a:ext>
            </a:extLst>
          </p:cNvPr>
          <p:cNvSpPr/>
          <p:nvPr/>
        </p:nvSpPr>
        <p:spPr>
          <a:xfrm rot="10800000">
            <a:off x="8339203" y="0"/>
            <a:ext cx="9429195" cy="10520696"/>
          </a:xfrm>
          <a:custGeom>
            <a:avLst/>
            <a:gdLst>
              <a:gd name="connsiteX0" fmla="*/ 897 w 9429195"/>
              <a:gd name="connsiteY0" fmla="*/ 6896100 h 10520696"/>
              <a:gd name="connsiteX1" fmla="*/ 0 w 9429195"/>
              <a:gd name="connsiteY1" fmla="*/ 6896100 h 10520696"/>
              <a:gd name="connsiteX2" fmla="*/ 2452986 w 9429195"/>
              <a:gd name="connsiteY2" fmla="*/ 3275910 h 10520696"/>
              <a:gd name="connsiteX3" fmla="*/ 2453883 w 9429195"/>
              <a:gd name="connsiteY3" fmla="*/ 3275910 h 10520696"/>
              <a:gd name="connsiteX4" fmla="*/ 2465031 w 9429195"/>
              <a:gd name="connsiteY4" fmla="*/ 10520696 h 10520696"/>
              <a:gd name="connsiteX5" fmla="*/ 2464134 w 9429195"/>
              <a:gd name="connsiteY5" fmla="*/ 10520696 h 10520696"/>
              <a:gd name="connsiteX6" fmla="*/ 4917120 w 9429195"/>
              <a:gd name="connsiteY6" fmla="*/ 6900506 h 10520696"/>
              <a:gd name="connsiteX7" fmla="*/ 4918017 w 9429195"/>
              <a:gd name="connsiteY7" fmla="*/ 6900506 h 10520696"/>
              <a:gd name="connsiteX8" fmla="*/ 9429195 w 9429195"/>
              <a:gd name="connsiteY8" fmla="*/ 10520696 h 10520696"/>
              <a:gd name="connsiteX9" fmla="*/ 8682056 w 9429195"/>
              <a:gd name="connsiteY9" fmla="*/ 10520696 h 10520696"/>
              <a:gd name="connsiteX10" fmla="*/ 6226085 w 9429195"/>
              <a:gd name="connsiteY10" fmla="*/ 6896100 h 10520696"/>
              <a:gd name="connsiteX11" fmla="*/ 6217922 w 9429195"/>
              <a:gd name="connsiteY11" fmla="*/ 6896100 h 10520696"/>
              <a:gd name="connsiteX12" fmla="*/ 3109410 w 9429195"/>
              <a:gd name="connsiteY12" fmla="*/ 2308463 h 10520696"/>
              <a:gd name="connsiteX13" fmla="*/ 3108185 w 9429195"/>
              <a:gd name="connsiteY13" fmla="*/ 2310271 h 10520696"/>
              <a:gd name="connsiteX14" fmla="*/ 1542781 w 9429195"/>
              <a:gd name="connsiteY14" fmla="*/ 0 h 10520696"/>
              <a:gd name="connsiteX15" fmla="*/ 2281046 w 9429195"/>
              <a:gd name="connsiteY15" fmla="*/ 0 h 10520696"/>
              <a:gd name="connsiteX16" fmla="*/ 3476869 w 9429195"/>
              <a:gd name="connsiteY16" fmla="*/ 1764832 h 10520696"/>
              <a:gd name="connsiteX17" fmla="*/ 3482531 w 9429195"/>
              <a:gd name="connsiteY17" fmla="*/ 1756476 h 10520696"/>
              <a:gd name="connsiteX18" fmla="*/ 5942583 w 9429195"/>
              <a:gd name="connsiteY18" fmla="*/ 5387096 h 10520696"/>
              <a:gd name="connsiteX19" fmla="*/ 5946665 w 9429195"/>
              <a:gd name="connsiteY19" fmla="*/ 5381072 h 1052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29195" h="10520696">
                <a:moveTo>
                  <a:pt x="897" y="6896100"/>
                </a:moveTo>
                <a:lnTo>
                  <a:pt x="0" y="6896100"/>
                </a:lnTo>
                <a:lnTo>
                  <a:pt x="2452986" y="3275910"/>
                </a:lnTo>
                <a:lnTo>
                  <a:pt x="2453883" y="3275910"/>
                </a:lnTo>
                <a:close/>
                <a:moveTo>
                  <a:pt x="2465031" y="10520696"/>
                </a:moveTo>
                <a:lnTo>
                  <a:pt x="2464134" y="10520696"/>
                </a:lnTo>
                <a:lnTo>
                  <a:pt x="4917120" y="6900506"/>
                </a:lnTo>
                <a:lnTo>
                  <a:pt x="4918017" y="6900506"/>
                </a:lnTo>
                <a:close/>
                <a:moveTo>
                  <a:pt x="9429195" y="10520696"/>
                </a:moveTo>
                <a:lnTo>
                  <a:pt x="8682056" y="10520696"/>
                </a:lnTo>
                <a:lnTo>
                  <a:pt x="6226085" y="6896100"/>
                </a:lnTo>
                <a:lnTo>
                  <a:pt x="6217922" y="6896100"/>
                </a:lnTo>
                <a:lnTo>
                  <a:pt x="3109410" y="2308463"/>
                </a:lnTo>
                <a:lnTo>
                  <a:pt x="3108185" y="2310271"/>
                </a:lnTo>
                <a:lnTo>
                  <a:pt x="1542781" y="0"/>
                </a:lnTo>
                <a:lnTo>
                  <a:pt x="2281046" y="0"/>
                </a:lnTo>
                <a:lnTo>
                  <a:pt x="3476869" y="1764832"/>
                </a:lnTo>
                <a:lnTo>
                  <a:pt x="3482531" y="1756476"/>
                </a:lnTo>
                <a:lnTo>
                  <a:pt x="5942583" y="5387096"/>
                </a:lnTo>
                <a:lnTo>
                  <a:pt x="5946665" y="53810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58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err="1">
              <a:solidFill>
                <a:schemeClr val="accent4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95E493-B7ED-4BFE-8027-20091CA63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29" y="5042541"/>
            <a:ext cx="2833142" cy="200312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5B98503-FE0F-4623-B8B3-096DCC01B7F3}"/>
              </a:ext>
            </a:extLst>
          </p:cNvPr>
          <p:cNvSpPr txBox="1">
            <a:spLocks/>
          </p:cNvSpPr>
          <p:nvPr/>
        </p:nvSpPr>
        <p:spPr>
          <a:xfrm>
            <a:off x="2827585" y="2954704"/>
            <a:ext cx="6536837" cy="474299"/>
          </a:xfrm>
          <a:prstGeom prst="rect">
            <a:avLst/>
          </a:prstGeom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IN" sz="24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Mr.</a:t>
            </a:r>
            <a:r>
              <a:rPr lang="th-TH" sz="24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2400" kern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Rattacha</a:t>
            </a:r>
            <a:r>
              <a:rPr lang="en-IN" sz="24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Boonchoo</a:t>
            </a:r>
          </a:p>
          <a:p>
            <a:pPr algn="ctr"/>
            <a:r>
              <a:rPr lang="en-IN" sz="24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219CC76-FDC5-46FF-A70C-5A3A05DC2C0B}"/>
              </a:ext>
            </a:extLst>
          </p:cNvPr>
          <p:cNvSpPr txBox="1">
            <a:spLocks/>
          </p:cNvSpPr>
          <p:nvPr/>
        </p:nvSpPr>
        <p:spPr>
          <a:xfrm>
            <a:off x="2827585" y="4177034"/>
            <a:ext cx="6536837" cy="474299"/>
          </a:xfrm>
          <a:prstGeom prst="rect">
            <a:avLst/>
          </a:prstGeom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4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Physics, Faculty of Science, Prince of </a:t>
            </a:r>
            <a:r>
              <a:rPr lang="en-US" sz="2400" kern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Songkla</a:t>
            </a:r>
            <a:r>
              <a:rPr lang="en-US" sz="24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University</a:t>
            </a:r>
          </a:p>
          <a:p>
            <a:pPr algn="ctr"/>
            <a:r>
              <a:rPr lang="en-IN" sz="24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7" name="Title 6">
            <a:extLst>
              <a:ext uri="{FF2B5EF4-FFF2-40B4-BE49-F238E27FC236}">
                <a16:creationId xmlns:a16="http://schemas.microsoft.com/office/drawing/2014/main" id="{DB9474EF-93C5-41CF-8F2D-5ACD22CFBB92}"/>
              </a:ext>
            </a:extLst>
          </p:cNvPr>
          <p:cNvSpPr txBox="1">
            <a:spLocks/>
          </p:cNvSpPr>
          <p:nvPr/>
        </p:nvSpPr>
        <p:spPr>
          <a:xfrm>
            <a:off x="2333137" y="1380629"/>
            <a:ext cx="7031282" cy="707886"/>
          </a:xfrm>
          <a:prstGeom prst="rect">
            <a:avLst/>
          </a:prstGeom>
        </p:spPr>
        <p:txBody>
          <a:bodyPr anchor="b"/>
          <a:lstStyle>
            <a:lvl1pPr algn="l" defTabSz="91380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436" algn="l"/>
              </a:tabLst>
              <a:defRPr lang="en-US" sz="3200" b="1" kern="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2pPr>
            <a:lvl3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3pPr>
            <a:lvl4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4pPr>
            <a:lvl5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5pPr>
            <a:lvl6pPr marL="466621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6pPr>
            <a:lvl7pPr marL="933242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7pPr>
            <a:lvl8pPr marL="1399863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8pPr>
            <a:lvl9pPr marL="1866485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 the relationship between resistance and temperature on Tokamak Golem.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45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9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ตัวแทนวันที่ 18">
            <a:extLst>
              <a:ext uri="{FF2B5EF4-FFF2-40B4-BE49-F238E27FC236}">
                <a16:creationId xmlns:a16="http://schemas.microsoft.com/office/drawing/2014/main" id="{33FB2FBE-A16D-48F6-ABEF-1195DBB2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EE9-7F70-4064-BCC3-6698DC6F61C7}" type="datetime1">
              <a:rPr lang="th-TH" smtClean="0"/>
              <a:t>05/12/62</a:t>
            </a:fld>
            <a:endParaRPr lang="th-TH"/>
          </a:p>
        </p:txBody>
      </p:sp>
      <p:sp>
        <p:nvSpPr>
          <p:cNvPr id="20" name="ตัวแทนท้ายกระดาษ 19">
            <a:extLst>
              <a:ext uri="{FF2B5EF4-FFF2-40B4-BE49-F238E27FC236}">
                <a16:creationId xmlns:a16="http://schemas.microsoft.com/office/drawing/2014/main" id="{A60C34EA-66BB-4A1C-B5D3-807B61F7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R.Boonchoo</a:t>
            </a:r>
            <a:endParaRPr lang="th-TH" dirty="0"/>
          </a:p>
        </p:txBody>
      </p:sp>
      <p:sp>
        <p:nvSpPr>
          <p:cNvPr id="21" name="ตัวแทนหมายเลขสไลด์ 20">
            <a:extLst>
              <a:ext uri="{FF2B5EF4-FFF2-40B4-BE49-F238E27FC236}">
                <a16:creationId xmlns:a16="http://schemas.microsoft.com/office/drawing/2014/main" id="{D684FC7A-B11A-406C-B5E6-DE4576A8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3D9A-7844-401B-B7FB-37397A02C113}" type="slidenum">
              <a:rPr lang="th-TH" smtClean="0"/>
              <a:t>10</a:t>
            </a:fld>
            <a:endParaRPr lang="th-TH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583CF5-925A-4A90-A568-CC62AEFBE91D}"/>
              </a:ext>
            </a:extLst>
          </p:cNvPr>
          <p:cNvGrpSpPr/>
          <p:nvPr/>
        </p:nvGrpSpPr>
        <p:grpSpPr>
          <a:xfrm>
            <a:off x="1684533" y="128576"/>
            <a:ext cx="7363563" cy="726877"/>
            <a:chOff x="4841823" y="53497"/>
            <a:chExt cx="6220917" cy="969167"/>
          </a:xfrm>
        </p:grpSpPr>
        <p:sp>
          <p:nvSpPr>
            <p:cNvPr id="15" name="Text Placeholder 10">
              <a:extLst>
                <a:ext uri="{FF2B5EF4-FFF2-40B4-BE49-F238E27FC236}">
                  <a16:creationId xmlns:a16="http://schemas.microsoft.com/office/drawing/2014/main" id="{6B3998A0-80FB-41FE-A451-94BEBF202E21}"/>
                </a:ext>
              </a:extLst>
            </p:cNvPr>
            <p:cNvSpPr txBox="1">
              <a:spLocks/>
            </p:cNvSpPr>
            <p:nvPr/>
          </p:nvSpPr>
          <p:spPr>
            <a:xfrm>
              <a:off x="5596657" y="228523"/>
              <a:ext cx="3931058" cy="794129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0" indent="0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defRPr sz="16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2082" indent="-196046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</a:defRPr>
              </a:lvl2pPr>
              <a:lvl3pPr marL="457337" indent="-267335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</a:defRPr>
              </a:lvl3pPr>
              <a:lvl4pPr marL="612832" indent="-158781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</a:defRPr>
              </a:lvl4pPr>
              <a:lvl5pPr marL="750033" indent="-128054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5pPr>
              <a:lvl6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6pPr>
              <a:lvl7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7pPr>
              <a:lvl8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8pPr>
              <a:lvl9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3600" dirty="0"/>
                <a:t>Result</a:t>
              </a:r>
            </a:p>
            <a:p>
              <a:endParaRPr lang="en-IN" sz="3600" kern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0CBEE0-37AD-4FB0-BB2B-3AD8336C8C25}"/>
                </a:ext>
              </a:extLst>
            </p:cNvPr>
            <p:cNvSpPr/>
            <p:nvPr/>
          </p:nvSpPr>
          <p:spPr>
            <a:xfrm>
              <a:off x="4841823" y="53497"/>
              <a:ext cx="554636" cy="969167"/>
            </a:xfrm>
            <a:prstGeom prst="rect">
              <a:avLst/>
            </a:prstGeom>
            <a:solidFill>
              <a:srgbClr val="143C6C"/>
            </a:solidFill>
            <a:ln>
              <a:solidFill>
                <a:srgbClr val="143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lfphabet" panose="020B0707010101030C03" pitchFamily="34" charset="0"/>
                  <a:cs typeface="+mj-cs"/>
                </a:rPr>
                <a:t>03</a:t>
              </a:r>
              <a:endParaRPr lang="th-TH" sz="4000" b="1" dirty="0">
                <a:latin typeface="Alfphabet" panose="020B0707010101030C03" pitchFamily="34" charset="0"/>
                <a:cs typeface="+mj-cs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4AE2EA-BEFE-4214-ABE4-54592FA95337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19" y="1022664"/>
              <a:ext cx="5606321" cy="0"/>
            </a:xfrm>
            <a:prstGeom prst="line">
              <a:avLst/>
            </a:prstGeom>
            <a:ln w="19050">
              <a:solidFill>
                <a:srgbClr val="143C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680373D-A4D7-4A2F-B296-F8BD15484670}"/>
              </a:ext>
            </a:extLst>
          </p:cNvPr>
          <p:cNvSpPr/>
          <p:nvPr/>
        </p:nvSpPr>
        <p:spPr>
          <a:xfrm>
            <a:off x="6834554" y="2614249"/>
            <a:ext cx="1289538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0E4FAD-5227-48B0-9BD7-B79A3818183C}"/>
              </a:ext>
            </a:extLst>
          </p:cNvPr>
          <p:cNvGrpSpPr/>
          <p:nvPr/>
        </p:nvGrpSpPr>
        <p:grpSpPr>
          <a:xfrm>
            <a:off x="596711" y="1390171"/>
            <a:ext cx="5334000" cy="4000500"/>
            <a:chOff x="596711" y="1390171"/>
            <a:chExt cx="5334000" cy="40005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F3375F4-97F4-4A74-BBC6-61D76CF23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6711" y="1390171"/>
              <a:ext cx="5334000" cy="40005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744316-E8B3-45B0-94B4-508C784D6FF1}"/>
                </a:ext>
              </a:extLst>
            </p:cNvPr>
            <p:cNvSpPr/>
            <p:nvPr/>
          </p:nvSpPr>
          <p:spPr>
            <a:xfrm>
              <a:off x="2051539" y="1746737"/>
              <a:ext cx="1928446" cy="8088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24EDB3D-0139-43C0-9FE9-5EC3F48D9004}"/>
                </a:ext>
              </a:extLst>
            </p:cNvPr>
            <p:cNvSpPr/>
            <p:nvPr/>
          </p:nvSpPr>
          <p:spPr>
            <a:xfrm>
              <a:off x="2051538" y="2930771"/>
              <a:ext cx="2520461" cy="8088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AACB3B9-9EAB-437A-B1A5-49469B17C586}"/>
                </a:ext>
              </a:extLst>
            </p:cNvPr>
            <p:cNvSpPr/>
            <p:nvPr/>
          </p:nvSpPr>
          <p:spPr>
            <a:xfrm>
              <a:off x="2051538" y="4160721"/>
              <a:ext cx="2977662" cy="8088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59F213E7-8CB1-4A2F-AC0B-16394CB4FEC6}"/>
              </a:ext>
            </a:extLst>
          </p:cNvPr>
          <p:cNvSpPr txBox="1">
            <a:spLocks/>
          </p:cNvSpPr>
          <p:nvPr/>
        </p:nvSpPr>
        <p:spPr>
          <a:xfrm>
            <a:off x="380310" y="952728"/>
            <a:ext cx="11431380" cy="555156"/>
          </a:xfrm>
          <a:prstGeom prst="rect">
            <a:avLst/>
          </a:prstGeom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400" b="1" kern="0" dirty="0"/>
              <a:t>Within the </a:t>
            </a:r>
            <a:r>
              <a:rPr lang="en-US" sz="2400" b="1" kern="0" dirty="0">
                <a:solidFill>
                  <a:srgbClr val="FF0000"/>
                </a:solidFill>
              </a:rPr>
              <a:t>red frame </a:t>
            </a:r>
            <a:r>
              <a:rPr lang="en-US" sz="2400" b="1" kern="0" dirty="0"/>
              <a:t>shows duration of the </a:t>
            </a:r>
            <a:r>
              <a:rPr lang="en-US" sz="2400" b="1" kern="0" dirty="0">
                <a:solidFill>
                  <a:srgbClr val="FF0000"/>
                </a:solidFill>
              </a:rPr>
              <a:t>plasma lifetime </a:t>
            </a:r>
            <a:r>
              <a:rPr lang="en-US" sz="2400" b="1" kern="0" dirty="0"/>
              <a:t>and </a:t>
            </a:r>
            <a:r>
              <a:rPr lang="en-US" sz="2400" b="1" kern="0" dirty="0">
                <a:solidFill>
                  <a:srgbClr val="FF0000"/>
                </a:solidFill>
              </a:rPr>
              <a:t>electron temperature</a:t>
            </a:r>
            <a:r>
              <a:rPr lang="en-US" sz="2400" b="1" kern="0" dirty="0"/>
              <a:t> </a:t>
            </a:r>
            <a:endParaRPr lang="en-IN" sz="2400" b="1" kern="0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9F5191FC-B2CE-47CA-944D-4D669FF80862}"/>
              </a:ext>
            </a:extLst>
          </p:cNvPr>
          <p:cNvSpPr txBox="1">
            <a:spLocks/>
          </p:cNvSpPr>
          <p:nvPr/>
        </p:nvSpPr>
        <p:spPr>
          <a:xfrm>
            <a:off x="6611577" y="2910713"/>
            <a:ext cx="4519246" cy="959416"/>
          </a:xfrm>
          <a:prstGeom prst="rect">
            <a:avLst/>
          </a:prstGeom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IN" sz="2400" b="1" kern="0" dirty="0"/>
              <a:t>“</a:t>
            </a:r>
            <a:r>
              <a:rPr lang="en-US" sz="2400" b="1" kern="0" dirty="0"/>
              <a:t>The period in which the </a:t>
            </a:r>
            <a:r>
              <a:rPr lang="en-US" sz="2400" b="1" kern="0" dirty="0">
                <a:solidFill>
                  <a:srgbClr val="FF0000"/>
                </a:solidFill>
              </a:rPr>
              <a:t>loop voltage</a:t>
            </a:r>
            <a:r>
              <a:rPr lang="en-US" sz="2400" b="1" kern="0" dirty="0"/>
              <a:t> increases is when the </a:t>
            </a:r>
            <a:r>
              <a:rPr lang="en-US" sz="2400" b="1" kern="0" dirty="0">
                <a:solidFill>
                  <a:srgbClr val="FF0000"/>
                </a:solidFill>
              </a:rPr>
              <a:t>plasma</a:t>
            </a:r>
            <a:r>
              <a:rPr lang="en-US" sz="2400" b="1" kern="0" dirty="0"/>
              <a:t> is created and induced.</a:t>
            </a:r>
            <a:r>
              <a:rPr lang="en-IN" sz="2400" b="1" i="1" kern="0" dirty="0"/>
              <a:t>”</a:t>
            </a:r>
            <a:endParaRPr lang="en-IN" sz="2400" b="1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399B42-2E93-48B1-940E-49A232D64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2606" y="1428750"/>
            <a:ext cx="5334000" cy="4000500"/>
          </a:xfrm>
          <a:prstGeom prst="rect">
            <a:avLst/>
          </a:prstGeom>
        </p:spPr>
      </p:pic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0FA6A15B-10CB-469C-AC8D-D5B2067C987D}"/>
              </a:ext>
            </a:extLst>
          </p:cNvPr>
          <p:cNvSpPr txBox="1">
            <a:spLocks/>
          </p:cNvSpPr>
          <p:nvPr/>
        </p:nvSpPr>
        <p:spPr>
          <a:xfrm>
            <a:off x="5885167" y="5438245"/>
            <a:ext cx="5972065" cy="959416"/>
          </a:xfrm>
          <a:prstGeom prst="rect">
            <a:avLst/>
          </a:prstGeom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IN" sz="2400" b="1" kern="0" dirty="0"/>
              <a:t>“</a:t>
            </a:r>
            <a:r>
              <a:rPr lang="en-US" sz="2400" b="1" kern="0" dirty="0"/>
              <a:t>the induction of plasma increases </a:t>
            </a:r>
            <a:r>
              <a:rPr lang="en-US" sz="2400" b="1" kern="0" dirty="0">
                <a:solidFill>
                  <a:srgbClr val="FF0000"/>
                </a:solidFill>
              </a:rPr>
              <a:t>the electron temperature</a:t>
            </a:r>
            <a:r>
              <a:rPr lang="en-US" sz="2400" b="1" kern="0" dirty="0"/>
              <a:t>.</a:t>
            </a:r>
            <a:r>
              <a:rPr lang="en-IN" sz="2400" b="1" i="1" kern="0" dirty="0"/>
              <a:t>”</a:t>
            </a:r>
            <a:endParaRPr lang="en-IN" sz="2400" b="1" kern="0" dirty="0"/>
          </a:p>
        </p:txBody>
      </p:sp>
    </p:spTree>
    <p:extLst>
      <p:ext uri="{BB962C8B-B14F-4D97-AF65-F5344CB8AC3E}">
        <p14:creationId xmlns:p14="http://schemas.microsoft.com/office/powerpoint/2010/main" val="186610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ตัวแทนวันที่ 18">
            <a:extLst>
              <a:ext uri="{FF2B5EF4-FFF2-40B4-BE49-F238E27FC236}">
                <a16:creationId xmlns:a16="http://schemas.microsoft.com/office/drawing/2014/main" id="{33FB2FBE-A16D-48F6-ABEF-1195DBB2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EE9-7F70-4064-BCC3-6698DC6F61C7}" type="datetime1">
              <a:rPr lang="th-TH" smtClean="0"/>
              <a:t>05/12/62</a:t>
            </a:fld>
            <a:endParaRPr lang="th-TH"/>
          </a:p>
        </p:txBody>
      </p:sp>
      <p:sp>
        <p:nvSpPr>
          <p:cNvPr id="20" name="ตัวแทนท้ายกระดาษ 19">
            <a:extLst>
              <a:ext uri="{FF2B5EF4-FFF2-40B4-BE49-F238E27FC236}">
                <a16:creationId xmlns:a16="http://schemas.microsoft.com/office/drawing/2014/main" id="{A60C34EA-66BB-4A1C-B5D3-807B61F7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R.Boonchoo</a:t>
            </a:r>
            <a:endParaRPr lang="th-TH" dirty="0"/>
          </a:p>
        </p:txBody>
      </p:sp>
      <p:sp>
        <p:nvSpPr>
          <p:cNvPr id="21" name="ตัวแทนหมายเลขสไลด์ 20">
            <a:extLst>
              <a:ext uri="{FF2B5EF4-FFF2-40B4-BE49-F238E27FC236}">
                <a16:creationId xmlns:a16="http://schemas.microsoft.com/office/drawing/2014/main" id="{D684FC7A-B11A-406C-B5E6-DE4576A8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3D9A-7844-401B-B7FB-37397A02C113}" type="slidenum">
              <a:rPr lang="th-TH" smtClean="0"/>
              <a:t>11</a:t>
            </a:fld>
            <a:endParaRPr lang="th-TH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583CF5-925A-4A90-A568-CC62AEFBE91D}"/>
              </a:ext>
            </a:extLst>
          </p:cNvPr>
          <p:cNvGrpSpPr/>
          <p:nvPr/>
        </p:nvGrpSpPr>
        <p:grpSpPr>
          <a:xfrm>
            <a:off x="1684533" y="128576"/>
            <a:ext cx="7363563" cy="726877"/>
            <a:chOff x="4841823" y="53497"/>
            <a:chExt cx="6220917" cy="969167"/>
          </a:xfrm>
        </p:grpSpPr>
        <p:sp>
          <p:nvSpPr>
            <p:cNvPr id="15" name="Text Placeholder 10">
              <a:extLst>
                <a:ext uri="{FF2B5EF4-FFF2-40B4-BE49-F238E27FC236}">
                  <a16:creationId xmlns:a16="http://schemas.microsoft.com/office/drawing/2014/main" id="{6B3998A0-80FB-41FE-A451-94BEBF202E21}"/>
                </a:ext>
              </a:extLst>
            </p:cNvPr>
            <p:cNvSpPr txBox="1">
              <a:spLocks/>
            </p:cNvSpPr>
            <p:nvPr/>
          </p:nvSpPr>
          <p:spPr>
            <a:xfrm>
              <a:off x="5596657" y="228523"/>
              <a:ext cx="3931058" cy="794129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0" indent="0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defRPr sz="16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2082" indent="-196046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</a:defRPr>
              </a:lvl2pPr>
              <a:lvl3pPr marL="457337" indent="-267335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</a:defRPr>
              </a:lvl3pPr>
              <a:lvl4pPr marL="612832" indent="-158781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</a:defRPr>
              </a:lvl4pPr>
              <a:lvl5pPr marL="750033" indent="-128054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5pPr>
              <a:lvl6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6pPr>
              <a:lvl7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7pPr>
              <a:lvl8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8pPr>
              <a:lvl9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3600" dirty="0"/>
                <a:t>Result</a:t>
              </a:r>
            </a:p>
            <a:p>
              <a:endParaRPr lang="en-IN" sz="3600" kern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0CBEE0-37AD-4FB0-BB2B-3AD8336C8C25}"/>
                </a:ext>
              </a:extLst>
            </p:cNvPr>
            <p:cNvSpPr/>
            <p:nvPr/>
          </p:nvSpPr>
          <p:spPr>
            <a:xfrm>
              <a:off x="4841823" y="53497"/>
              <a:ext cx="554636" cy="969167"/>
            </a:xfrm>
            <a:prstGeom prst="rect">
              <a:avLst/>
            </a:prstGeom>
            <a:solidFill>
              <a:srgbClr val="143C6C"/>
            </a:solidFill>
            <a:ln>
              <a:solidFill>
                <a:srgbClr val="143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lfphabet" panose="020B0707010101030C03" pitchFamily="34" charset="0"/>
                  <a:cs typeface="+mj-cs"/>
                </a:rPr>
                <a:t>03</a:t>
              </a:r>
              <a:endParaRPr lang="th-TH" sz="4000" b="1" dirty="0">
                <a:latin typeface="Alfphabet" panose="020B0707010101030C03" pitchFamily="34" charset="0"/>
                <a:cs typeface="+mj-cs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4AE2EA-BEFE-4214-ABE4-54592FA95337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19" y="1022664"/>
              <a:ext cx="5606321" cy="0"/>
            </a:xfrm>
            <a:prstGeom prst="line">
              <a:avLst/>
            </a:prstGeom>
            <a:ln w="19050">
              <a:solidFill>
                <a:srgbClr val="143C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680373D-A4D7-4A2F-B296-F8BD15484670}"/>
              </a:ext>
            </a:extLst>
          </p:cNvPr>
          <p:cNvSpPr/>
          <p:nvPr/>
        </p:nvSpPr>
        <p:spPr>
          <a:xfrm>
            <a:off x="6834554" y="2614249"/>
            <a:ext cx="1289538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D82295-2ACE-4DB3-9B21-CCAAFFC8B2D3}"/>
              </a:ext>
            </a:extLst>
          </p:cNvPr>
          <p:cNvGrpSpPr/>
          <p:nvPr/>
        </p:nvGrpSpPr>
        <p:grpSpPr>
          <a:xfrm>
            <a:off x="596711" y="1390171"/>
            <a:ext cx="5334000" cy="4000500"/>
            <a:chOff x="596711" y="1390171"/>
            <a:chExt cx="5334000" cy="40005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F3375F4-97F4-4A74-BBC6-61D76CF23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6711" y="1390171"/>
              <a:ext cx="5334000" cy="40005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744316-E8B3-45B0-94B4-508C784D6FF1}"/>
                </a:ext>
              </a:extLst>
            </p:cNvPr>
            <p:cNvSpPr/>
            <p:nvPr/>
          </p:nvSpPr>
          <p:spPr>
            <a:xfrm>
              <a:off x="2051539" y="1746737"/>
              <a:ext cx="1333687" cy="8088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24EDB3D-0139-43C0-9FE9-5EC3F48D9004}"/>
                </a:ext>
              </a:extLst>
            </p:cNvPr>
            <p:cNvSpPr/>
            <p:nvPr/>
          </p:nvSpPr>
          <p:spPr>
            <a:xfrm>
              <a:off x="2051538" y="2930771"/>
              <a:ext cx="1907619" cy="8088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AACB3B9-9EAB-437A-B1A5-49469B17C586}"/>
                </a:ext>
              </a:extLst>
            </p:cNvPr>
            <p:cNvSpPr/>
            <p:nvPr/>
          </p:nvSpPr>
          <p:spPr>
            <a:xfrm>
              <a:off x="2051538" y="4160721"/>
              <a:ext cx="2296726" cy="8088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59F213E7-8CB1-4A2F-AC0B-16394CB4FEC6}"/>
              </a:ext>
            </a:extLst>
          </p:cNvPr>
          <p:cNvSpPr txBox="1">
            <a:spLocks/>
          </p:cNvSpPr>
          <p:nvPr/>
        </p:nvSpPr>
        <p:spPr>
          <a:xfrm>
            <a:off x="380310" y="952728"/>
            <a:ext cx="11431380" cy="555156"/>
          </a:xfrm>
          <a:prstGeom prst="rect">
            <a:avLst/>
          </a:prstGeom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400" b="1" kern="0" dirty="0"/>
              <a:t>Within the </a:t>
            </a:r>
            <a:r>
              <a:rPr lang="en-US" sz="2400" b="1" kern="0" dirty="0">
                <a:solidFill>
                  <a:srgbClr val="FF0000"/>
                </a:solidFill>
              </a:rPr>
              <a:t>red frame </a:t>
            </a:r>
            <a:r>
              <a:rPr lang="en-US" sz="2400" b="1" kern="0" dirty="0"/>
              <a:t>shows duration of the </a:t>
            </a:r>
            <a:r>
              <a:rPr lang="en-US" sz="2400" b="1" kern="0" dirty="0">
                <a:solidFill>
                  <a:srgbClr val="FF0000"/>
                </a:solidFill>
              </a:rPr>
              <a:t>plasma resistivity </a:t>
            </a:r>
            <a:r>
              <a:rPr lang="en-US" sz="2400" b="1" kern="0" dirty="0"/>
              <a:t> </a:t>
            </a:r>
            <a:endParaRPr lang="en-IN" sz="2400" b="1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399B42-2E93-48B1-940E-49A232D64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4199" y="1334967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93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ตัวแทนวันที่ 18">
            <a:extLst>
              <a:ext uri="{FF2B5EF4-FFF2-40B4-BE49-F238E27FC236}">
                <a16:creationId xmlns:a16="http://schemas.microsoft.com/office/drawing/2014/main" id="{33FB2FBE-A16D-48F6-ABEF-1195DBB2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EE9-7F70-4064-BCC3-6698DC6F61C7}" type="datetime1">
              <a:rPr lang="th-TH" smtClean="0"/>
              <a:t>05/12/62</a:t>
            </a:fld>
            <a:endParaRPr lang="th-TH"/>
          </a:p>
        </p:txBody>
      </p:sp>
      <p:sp>
        <p:nvSpPr>
          <p:cNvPr id="20" name="ตัวแทนท้ายกระดาษ 19">
            <a:extLst>
              <a:ext uri="{FF2B5EF4-FFF2-40B4-BE49-F238E27FC236}">
                <a16:creationId xmlns:a16="http://schemas.microsoft.com/office/drawing/2014/main" id="{A60C34EA-66BB-4A1C-B5D3-807B61F7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R.Boonchoo</a:t>
            </a:r>
            <a:endParaRPr lang="th-TH" dirty="0"/>
          </a:p>
        </p:txBody>
      </p:sp>
      <p:sp>
        <p:nvSpPr>
          <p:cNvPr id="21" name="ตัวแทนหมายเลขสไลด์ 20">
            <a:extLst>
              <a:ext uri="{FF2B5EF4-FFF2-40B4-BE49-F238E27FC236}">
                <a16:creationId xmlns:a16="http://schemas.microsoft.com/office/drawing/2014/main" id="{D684FC7A-B11A-406C-B5E6-DE4576A8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3D9A-7844-401B-B7FB-37397A02C113}" type="slidenum">
              <a:rPr lang="th-TH" smtClean="0"/>
              <a:t>12</a:t>
            </a:fld>
            <a:endParaRPr lang="th-TH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583CF5-925A-4A90-A568-CC62AEFBE91D}"/>
              </a:ext>
            </a:extLst>
          </p:cNvPr>
          <p:cNvGrpSpPr/>
          <p:nvPr/>
        </p:nvGrpSpPr>
        <p:grpSpPr>
          <a:xfrm>
            <a:off x="1684533" y="128576"/>
            <a:ext cx="7363563" cy="726877"/>
            <a:chOff x="4841823" y="53497"/>
            <a:chExt cx="6220917" cy="969167"/>
          </a:xfrm>
        </p:grpSpPr>
        <p:sp>
          <p:nvSpPr>
            <p:cNvPr id="15" name="Text Placeholder 10">
              <a:extLst>
                <a:ext uri="{FF2B5EF4-FFF2-40B4-BE49-F238E27FC236}">
                  <a16:creationId xmlns:a16="http://schemas.microsoft.com/office/drawing/2014/main" id="{6B3998A0-80FB-41FE-A451-94BEBF202E21}"/>
                </a:ext>
              </a:extLst>
            </p:cNvPr>
            <p:cNvSpPr txBox="1">
              <a:spLocks/>
            </p:cNvSpPr>
            <p:nvPr/>
          </p:nvSpPr>
          <p:spPr>
            <a:xfrm>
              <a:off x="5596657" y="228523"/>
              <a:ext cx="3931058" cy="794129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0" indent="0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defRPr sz="16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2082" indent="-196046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</a:defRPr>
              </a:lvl2pPr>
              <a:lvl3pPr marL="457337" indent="-267335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</a:defRPr>
              </a:lvl3pPr>
              <a:lvl4pPr marL="612832" indent="-158781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</a:defRPr>
              </a:lvl4pPr>
              <a:lvl5pPr marL="750033" indent="-128054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5pPr>
              <a:lvl6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6pPr>
              <a:lvl7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7pPr>
              <a:lvl8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8pPr>
              <a:lvl9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3600" dirty="0"/>
                <a:t>Result</a:t>
              </a:r>
            </a:p>
            <a:p>
              <a:endParaRPr lang="en-IN" sz="3600" kern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0CBEE0-37AD-4FB0-BB2B-3AD8336C8C25}"/>
                </a:ext>
              </a:extLst>
            </p:cNvPr>
            <p:cNvSpPr/>
            <p:nvPr/>
          </p:nvSpPr>
          <p:spPr>
            <a:xfrm>
              <a:off x="4841823" y="53497"/>
              <a:ext cx="554636" cy="969167"/>
            </a:xfrm>
            <a:prstGeom prst="rect">
              <a:avLst/>
            </a:prstGeom>
            <a:solidFill>
              <a:srgbClr val="143C6C"/>
            </a:solidFill>
            <a:ln>
              <a:solidFill>
                <a:srgbClr val="143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lfphabet" panose="020B0707010101030C03" pitchFamily="34" charset="0"/>
                  <a:cs typeface="+mj-cs"/>
                </a:rPr>
                <a:t>03</a:t>
              </a:r>
              <a:endParaRPr lang="th-TH" sz="4000" b="1" dirty="0">
                <a:latin typeface="Alfphabet" panose="020B0707010101030C03" pitchFamily="34" charset="0"/>
                <a:cs typeface="+mj-cs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4AE2EA-BEFE-4214-ABE4-54592FA95337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19" y="1022664"/>
              <a:ext cx="5606321" cy="0"/>
            </a:xfrm>
            <a:prstGeom prst="line">
              <a:avLst/>
            </a:prstGeom>
            <a:ln w="19050">
              <a:solidFill>
                <a:srgbClr val="143C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680373D-A4D7-4A2F-B296-F8BD15484670}"/>
              </a:ext>
            </a:extLst>
          </p:cNvPr>
          <p:cNvSpPr/>
          <p:nvPr/>
        </p:nvSpPr>
        <p:spPr>
          <a:xfrm>
            <a:off x="6834554" y="2614249"/>
            <a:ext cx="1289538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3375F4-97F4-4A74-BBC6-61D76CF23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711" y="1390171"/>
            <a:ext cx="5334000" cy="4000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99B42-2E93-48B1-940E-49A232D64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4199" y="1334967"/>
            <a:ext cx="5334000" cy="4000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6BB4326-21F3-4ADE-B1A1-3B84CCE209A2}"/>
              </a:ext>
            </a:extLst>
          </p:cNvPr>
          <p:cNvSpPr/>
          <p:nvPr/>
        </p:nvSpPr>
        <p:spPr>
          <a:xfrm>
            <a:off x="2051539" y="1746737"/>
            <a:ext cx="1333687" cy="8088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1E9702-EF85-4A95-A739-0FC96E34F2C9}"/>
              </a:ext>
            </a:extLst>
          </p:cNvPr>
          <p:cNvSpPr/>
          <p:nvPr/>
        </p:nvSpPr>
        <p:spPr>
          <a:xfrm>
            <a:off x="2051538" y="2930771"/>
            <a:ext cx="1907619" cy="8088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10A474-2C48-46EF-B72E-ED4CF82F2548}"/>
              </a:ext>
            </a:extLst>
          </p:cNvPr>
          <p:cNvSpPr/>
          <p:nvPr/>
        </p:nvSpPr>
        <p:spPr>
          <a:xfrm>
            <a:off x="2051538" y="4160721"/>
            <a:ext cx="2296726" cy="8088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C37F3850-A510-419F-9F24-A7B5C9F7D99B}"/>
              </a:ext>
            </a:extLst>
          </p:cNvPr>
          <p:cNvSpPr txBox="1">
            <a:spLocks/>
          </p:cNvSpPr>
          <p:nvPr/>
        </p:nvSpPr>
        <p:spPr>
          <a:xfrm>
            <a:off x="914730" y="5438245"/>
            <a:ext cx="10362540" cy="959416"/>
          </a:xfrm>
          <a:prstGeom prst="rect">
            <a:avLst/>
          </a:prstGeom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IN" sz="2400" b="1" kern="0" dirty="0"/>
              <a:t>“</a:t>
            </a:r>
            <a:r>
              <a:rPr lang="en-US" sz="2400" b="1" kern="0" dirty="0"/>
              <a:t>The increase in temperature causes the </a:t>
            </a:r>
            <a:r>
              <a:rPr lang="en-US" sz="2400" b="1" kern="0" dirty="0">
                <a:solidFill>
                  <a:srgbClr val="FF0000"/>
                </a:solidFill>
              </a:rPr>
              <a:t>plasma resistivity to decrease</a:t>
            </a:r>
            <a:r>
              <a:rPr lang="en-US" sz="2400" b="1" kern="0" dirty="0"/>
              <a:t>.</a:t>
            </a:r>
            <a:r>
              <a:rPr lang="en-IN" sz="2400" b="1" i="1" kern="0" dirty="0"/>
              <a:t>”</a:t>
            </a:r>
            <a:endParaRPr lang="en-IN" sz="2400" b="1" kern="0" dirty="0"/>
          </a:p>
        </p:txBody>
      </p:sp>
    </p:spTree>
    <p:extLst>
      <p:ext uri="{BB962C8B-B14F-4D97-AF65-F5344CB8AC3E}">
        <p14:creationId xmlns:p14="http://schemas.microsoft.com/office/powerpoint/2010/main" val="3268391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ตัวแทนวันที่ 18">
            <a:extLst>
              <a:ext uri="{FF2B5EF4-FFF2-40B4-BE49-F238E27FC236}">
                <a16:creationId xmlns:a16="http://schemas.microsoft.com/office/drawing/2014/main" id="{33FB2FBE-A16D-48F6-ABEF-1195DBB2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EE9-7F70-4064-BCC3-6698DC6F61C7}" type="datetime1">
              <a:rPr lang="th-TH" smtClean="0"/>
              <a:t>05/12/62</a:t>
            </a:fld>
            <a:endParaRPr lang="th-TH"/>
          </a:p>
        </p:txBody>
      </p:sp>
      <p:sp>
        <p:nvSpPr>
          <p:cNvPr id="20" name="ตัวแทนท้ายกระดาษ 19">
            <a:extLst>
              <a:ext uri="{FF2B5EF4-FFF2-40B4-BE49-F238E27FC236}">
                <a16:creationId xmlns:a16="http://schemas.microsoft.com/office/drawing/2014/main" id="{A60C34EA-66BB-4A1C-B5D3-807B61F7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R.Boonchoo</a:t>
            </a:r>
            <a:endParaRPr lang="th-TH" dirty="0"/>
          </a:p>
        </p:txBody>
      </p:sp>
      <p:sp>
        <p:nvSpPr>
          <p:cNvPr id="21" name="ตัวแทนหมายเลขสไลด์ 20">
            <a:extLst>
              <a:ext uri="{FF2B5EF4-FFF2-40B4-BE49-F238E27FC236}">
                <a16:creationId xmlns:a16="http://schemas.microsoft.com/office/drawing/2014/main" id="{D684FC7A-B11A-406C-B5E6-DE4576A8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3D9A-7844-401B-B7FB-37397A02C113}" type="slidenum">
              <a:rPr lang="th-TH" smtClean="0"/>
              <a:t>13</a:t>
            </a:fld>
            <a:endParaRPr lang="th-TH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583CF5-925A-4A90-A568-CC62AEFBE91D}"/>
              </a:ext>
            </a:extLst>
          </p:cNvPr>
          <p:cNvGrpSpPr/>
          <p:nvPr/>
        </p:nvGrpSpPr>
        <p:grpSpPr>
          <a:xfrm>
            <a:off x="1684533" y="128576"/>
            <a:ext cx="7363563" cy="726877"/>
            <a:chOff x="4841823" y="53497"/>
            <a:chExt cx="6220917" cy="969167"/>
          </a:xfrm>
        </p:grpSpPr>
        <p:sp>
          <p:nvSpPr>
            <p:cNvPr id="15" name="Text Placeholder 10">
              <a:extLst>
                <a:ext uri="{FF2B5EF4-FFF2-40B4-BE49-F238E27FC236}">
                  <a16:creationId xmlns:a16="http://schemas.microsoft.com/office/drawing/2014/main" id="{6B3998A0-80FB-41FE-A451-94BEBF202E21}"/>
                </a:ext>
              </a:extLst>
            </p:cNvPr>
            <p:cNvSpPr txBox="1">
              <a:spLocks/>
            </p:cNvSpPr>
            <p:nvPr/>
          </p:nvSpPr>
          <p:spPr>
            <a:xfrm>
              <a:off x="5596657" y="228523"/>
              <a:ext cx="3931058" cy="794129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0" indent="0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defRPr sz="16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2082" indent="-196046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</a:defRPr>
              </a:lvl2pPr>
              <a:lvl3pPr marL="457337" indent="-267335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</a:defRPr>
              </a:lvl3pPr>
              <a:lvl4pPr marL="612832" indent="-158781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</a:defRPr>
              </a:lvl4pPr>
              <a:lvl5pPr marL="750033" indent="-128054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5pPr>
              <a:lvl6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6pPr>
              <a:lvl7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7pPr>
              <a:lvl8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8pPr>
              <a:lvl9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3600" dirty="0"/>
                <a:t>Summary</a:t>
              </a:r>
            </a:p>
            <a:p>
              <a:endParaRPr lang="en-IN" sz="3600" kern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0CBEE0-37AD-4FB0-BB2B-3AD8336C8C25}"/>
                </a:ext>
              </a:extLst>
            </p:cNvPr>
            <p:cNvSpPr/>
            <p:nvPr/>
          </p:nvSpPr>
          <p:spPr>
            <a:xfrm>
              <a:off x="4841823" y="53497"/>
              <a:ext cx="554636" cy="969167"/>
            </a:xfrm>
            <a:prstGeom prst="rect">
              <a:avLst/>
            </a:prstGeom>
            <a:solidFill>
              <a:srgbClr val="143C6C"/>
            </a:solidFill>
            <a:ln>
              <a:solidFill>
                <a:srgbClr val="143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lfphabet" panose="020B0707010101030C03" pitchFamily="34" charset="0"/>
                  <a:cs typeface="+mj-cs"/>
                </a:rPr>
                <a:t>04</a:t>
              </a:r>
              <a:endParaRPr lang="th-TH" sz="4000" b="1" dirty="0">
                <a:latin typeface="Alfphabet" panose="020B0707010101030C03" pitchFamily="34" charset="0"/>
                <a:cs typeface="+mj-cs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4AE2EA-BEFE-4214-ABE4-54592FA95337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19" y="1022664"/>
              <a:ext cx="5606321" cy="0"/>
            </a:xfrm>
            <a:prstGeom prst="line">
              <a:avLst/>
            </a:prstGeom>
            <a:ln w="19050">
              <a:solidFill>
                <a:srgbClr val="143C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94A146D-B0A5-4F96-B6CE-FA7550438CB7}"/>
              </a:ext>
            </a:extLst>
          </p:cNvPr>
          <p:cNvSpPr txBox="1">
            <a:spLocks/>
          </p:cNvSpPr>
          <p:nvPr/>
        </p:nvSpPr>
        <p:spPr>
          <a:xfrm>
            <a:off x="2130000" y="1585147"/>
            <a:ext cx="7931999" cy="959416"/>
          </a:xfrm>
          <a:prstGeom prst="rect">
            <a:avLst/>
          </a:prstGeom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IN" sz="2400" b="1" kern="0" dirty="0"/>
              <a:t>“</a:t>
            </a:r>
            <a:r>
              <a:rPr lang="en-US" sz="2400" b="1" kern="0" dirty="0">
                <a:solidFill>
                  <a:srgbClr val="FF0000"/>
                </a:solidFill>
              </a:rPr>
              <a:t>Induction of the plasma </a:t>
            </a:r>
            <a:r>
              <a:rPr lang="en-US" sz="2400" b="1" kern="0" dirty="0"/>
              <a:t>to create a plasma current resulting in higher electron temperatures due to Ohmic power.</a:t>
            </a:r>
            <a:r>
              <a:rPr lang="en-IN" sz="2400" b="1" i="1" kern="0" dirty="0"/>
              <a:t>”</a:t>
            </a:r>
            <a:endParaRPr lang="en-IN" sz="2400" b="1" kern="0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421059F7-A57C-48B2-A831-037815335A45}"/>
              </a:ext>
            </a:extLst>
          </p:cNvPr>
          <p:cNvSpPr txBox="1">
            <a:spLocks/>
          </p:cNvSpPr>
          <p:nvPr/>
        </p:nvSpPr>
        <p:spPr>
          <a:xfrm>
            <a:off x="1895154" y="3240197"/>
            <a:ext cx="8401692" cy="959416"/>
          </a:xfrm>
          <a:prstGeom prst="rect">
            <a:avLst/>
          </a:prstGeom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IN" sz="2400" b="1" kern="0" dirty="0"/>
              <a:t>“</a:t>
            </a:r>
            <a:r>
              <a:rPr lang="en-US" sz="2400" b="1" kern="0" dirty="0"/>
              <a:t>As the </a:t>
            </a:r>
            <a:r>
              <a:rPr lang="en-US" sz="2400" b="1" kern="0" dirty="0">
                <a:solidFill>
                  <a:srgbClr val="FF0000"/>
                </a:solidFill>
              </a:rPr>
              <a:t>plasma resistivity </a:t>
            </a:r>
            <a:r>
              <a:rPr lang="en-US" sz="2400" b="1" kern="0" dirty="0"/>
              <a:t>decreases, the ohmic heating decreases as increasing </a:t>
            </a:r>
            <a:r>
              <a:rPr lang="en-US" sz="2400" b="1" kern="0" dirty="0">
                <a:solidFill>
                  <a:srgbClr val="FF0000"/>
                </a:solidFill>
              </a:rPr>
              <a:t>the electron temperature</a:t>
            </a:r>
            <a:r>
              <a:rPr lang="en-US" sz="2400" b="1" kern="0" dirty="0"/>
              <a:t>.</a:t>
            </a:r>
            <a:r>
              <a:rPr lang="en-IN" sz="2400" b="1" i="1" kern="0" dirty="0"/>
              <a:t>”</a:t>
            </a:r>
            <a:endParaRPr lang="en-IN" sz="2400" b="1" kern="0" dirty="0"/>
          </a:p>
        </p:txBody>
      </p:sp>
    </p:spTree>
    <p:extLst>
      <p:ext uri="{BB962C8B-B14F-4D97-AF65-F5344CB8AC3E}">
        <p14:creationId xmlns:p14="http://schemas.microsoft.com/office/powerpoint/2010/main" val="3451764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8CA84999-69B2-402E-8C76-88DB2957E453}"/>
              </a:ext>
            </a:extLst>
          </p:cNvPr>
          <p:cNvSpPr/>
          <p:nvPr/>
        </p:nvSpPr>
        <p:spPr>
          <a:xfrm>
            <a:off x="1524003" y="1070522"/>
            <a:ext cx="9144001" cy="3795029"/>
          </a:xfrm>
          <a:prstGeom prst="rect">
            <a:avLst/>
          </a:prstGeom>
          <a:solidFill>
            <a:srgbClr val="143C6C"/>
          </a:solidFill>
          <a:ln>
            <a:solidFill>
              <a:srgbClr val="143C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C5395E5-690C-42AE-AB39-00569C2D152F}"/>
              </a:ext>
            </a:extLst>
          </p:cNvPr>
          <p:cNvSpPr txBox="1">
            <a:spLocks/>
          </p:cNvSpPr>
          <p:nvPr/>
        </p:nvSpPr>
        <p:spPr>
          <a:xfrm>
            <a:off x="3823941" y="1880518"/>
            <a:ext cx="4753124" cy="1764737"/>
          </a:xfrm>
          <a:prstGeom prst="rect">
            <a:avLst/>
          </a:prstGeom>
          <a:solidFill>
            <a:srgbClr val="143C6C"/>
          </a:solidFill>
          <a:ln>
            <a:solidFill>
              <a:srgbClr val="143C6C"/>
            </a:solidFill>
          </a:ln>
        </p:spPr>
        <p:txBody>
          <a:bodyPr/>
          <a:lstStyle>
            <a:lvl1pPr algn="l" defTabSz="91380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436" algn="l"/>
              </a:tabLst>
              <a:defRPr lang="en-US" sz="3200" b="1" kern="0" baseline="0" noProof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2pPr>
            <a:lvl3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3pPr>
            <a:lvl4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4pPr>
            <a:lvl5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5pPr>
            <a:lvl6pPr marL="466621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6pPr>
            <a:lvl7pPr marL="933242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7pPr>
            <a:lvl8pPr marL="1399863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8pPr>
            <a:lvl9pPr marL="1866485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4800" dirty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For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Your attention</a:t>
            </a:r>
            <a:endParaRPr lang="en-IN" sz="4800" dirty="0">
              <a:solidFill>
                <a:schemeClr val="bg1"/>
              </a:solidFill>
            </a:endParaRPr>
          </a:p>
        </p:txBody>
      </p:sp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253AF0B7-8C28-4863-BF54-B16BB495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C985-DA7A-49A3-9C58-0B274F5182EB}" type="datetime1">
              <a:rPr lang="th-TH" smtClean="0"/>
              <a:t>05/12/62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DA038585-9CDC-4585-A7CD-61FC02B2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R.Boonchoo</a:t>
            </a:r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78EDE8A7-A6FD-4950-941D-A4ADAD6B0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3D9A-7844-401B-B7FB-37397A02C113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1303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14AE9-A6CE-4DE5-9E9F-BFA31097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4888-1612-48A1-8446-B134E77C6581}" type="datetime1">
              <a:rPr lang="th-TH" smtClean="0"/>
              <a:t>05/12/62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CED73-5FC8-4F35-AB41-C4A020EA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R.Boonchoo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96494-43C5-442F-8080-8D7C89DD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3D9A-7844-401B-B7FB-37397A02C113}" type="slidenum">
              <a:rPr lang="th-TH" smtClean="0"/>
              <a:t>15</a:t>
            </a:fld>
            <a:endParaRPr lang="th-TH"/>
          </a:p>
        </p:txBody>
      </p:sp>
      <p:sp>
        <p:nvSpPr>
          <p:cNvPr id="8" name="สี่เหลี่ยมผืนผ้า 5">
            <a:extLst>
              <a:ext uri="{FF2B5EF4-FFF2-40B4-BE49-F238E27FC236}">
                <a16:creationId xmlns:a16="http://schemas.microsoft.com/office/drawing/2014/main" id="{59463E57-7397-4879-8FE2-A69D90FEC5D2}"/>
              </a:ext>
            </a:extLst>
          </p:cNvPr>
          <p:cNvSpPr/>
          <p:nvPr/>
        </p:nvSpPr>
        <p:spPr>
          <a:xfrm>
            <a:off x="1523999" y="501650"/>
            <a:ext cx="9144001" cy="1515022"/>
          </a:xfrm>
          <a:prstGeom prst="rect">
            <a:avLst/>
          </a:prstGeom>
          <a:solidFill>
            <a:srgbClr val="143C6C"/>
          </a:solidFill>
          <a:ln>
            <a:solidFill>
              <a:srgbClr val="143C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Q &amp; A</a:t>
            </a:r>
            <a:endParaRPr lang="th-TH" sz="7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882AB3-2FFE-4503-96E9-1604FB440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638" y="1747676"/>
            <a:ext cx="6686721" cy="446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7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3F7EE60F-34D7-4161-94CC-E64C5EF2CDED}"/>
              </a:ext>
            </a:extLst>
          </p:cNvPr>
          <p:cNvSpPr/>
          <p:nvPr/>
        </p:nvSpPr>
        <p:spPr>
          <a:xfrm>
            <a:off x="1524004" y="0"/>
            <a:ext cx="3260361" cy="6858000"/>
          </a:xfrm>
          <a:prstGeom prst="flowChartProcess">
            <a:avLst/>
          </a:prstGeom>
          <a:solidFill>
            <a:srgbClr val="143C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DF575D81-A73E-4762-AFAB-06E1E5A75931}"/>
              </a:ext>
            </a:extLst>
          </p:cNvPr>
          <p:cNvSpPr txBox="1">
            <a:spLocks/>
          </p:cNvSpPr>
          <p:nvPr/>
        </p:nvSpPr>
        <p:spPr>
          <a:xfrm>
            <a:off x="1302091" y="1190451"/>
            <a:ext cx="3672651" cy="2552247"/>
          </a:xfrm>
          <a:prstGeom prst="rect">
            <a:avLst/>
          </a:prstGeom>
        </p:spPr>
        <p:txBody>
          <a:bodyPr anchor="b"/>
          <a:lstStyle>
            <a:lvl1pPr algn="l" defTabSz="91380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436" algn="l"/>
              </a:tabLst>
              <a:defRPr lang="en-US" sz="3200" b="1" kern="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2pPr>
            <a:lvl3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3pPr>
            <a:lvl4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4pPr>
            <a:lvl5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5pPr>
            <a:lvl6pPr marL="466621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6pPr>
            <a:lvl7pPr marL="933242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7pPr>
            <a:lvl8pPr marL="1399863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8pPr>
            <a:lvl9pPr marL="1866485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3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Outline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561919-D029-409B-854B-6B30AD92278E}"/>
              </a:ext>
            </a:extLst>
          </p:cNvPr>
          <p:cNvGrpSpPr/>
          <p:nvPr/>
        </p:nvGrpSpPr>
        <p:grpSpPr>
          <a:xfrm>
            <a:off x="5262257" y="1793846"/>
            <a:ext cx="4665688" cy="415800"/>
            <a:chOff x="4841823" y="468264"/>
            <a:chExt cx="6220917" cy="554400"/>
          </a:xfrm>
        </p:grpSpPr>
        <p:sp>
          <p:nvSpPr>
            <p:cNvPr id="37" name="Text Placeholder 10">
              <a:extLst>
                <a:ext uri="{FF2B5EF4-FFF2-40B4-BE49-F238E27FC236}">
                  <a16:creationId xmlns:a16="http://schemas.microsoft.com/office/drawing/2014/main" id="{CF99FD17-55DC-425F-8760-CFB523DF5D6C}"/>
                </a:ext>
              </a:extLst>
            </p:cNvPr>
            <p:cNvSpPr txBox="1">
              <a:spLocks/>
            </p:cNvSpPr>
            <p:nvPr/>
          </p:nvSpPr>
          <p:spPr>
            <a:xfrm>
              <a:off x="6374926" y="468265"/>
              <a:ext cx="2790516" cy="479287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0" indent="0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defRPr sz="16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2082" indent="-196046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</a:defRPr>
              </a:lvl2pPr>
              <a:lvl3pPr marL="457337" indent="-267335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</a:defRPr>
              </a:lvl3pPr>
              <a:lvl4pPr marL="612832" indent="-158781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</a:defRPr>
              </a:lvl4pPr>
              <a:lvl5pPr marL="750033" indent="-128054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5pPr>
              <a:lvl6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6pPr>
              <a:lvl7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7pPr>
              <a:lvl8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8pPr>
              <a:lvl9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2100" kern="0" dirty="0"/>
                <a:t>Introduction</a:t>
              </a:r>
              <a:endParaRPr lang="en-IN" sz="2100" kern="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C6F579-8F27-41A7-A5B4-03B413FF316D}"/>
                </a:ext>
              </a:extLst>
            </p:cNvPr>
            <p:cNvSpPr/>
            <p:nvPr/>
          </p:nvSpPr>
          <p:spPr>
            <a:xfrm>
              <a:off x="4841823" y="468264"/>
              <a:ext cx="554636" cy="554400"/>
            </a:xfrm>
            <a:prstGeom prst="rect">
              <a:avLst/>
            </a:prstGeom>
            <a:solidFill>
              <a:srgbClr val="143C6C"/>
            </a:solidFill>
            <a:ln>
              <a:solidFill>
                <a:srgbClr val="143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lfphabet" panose="020B0707010101030C03" pitchFamily="34" charset="0"/>
                  <a:cs typeface="+mj-cs"/>
                </a:rPr>
                <a:t>01</a:t>
              </a:r>
              <a:endParaRPr lang="th-TH" sz="2400" b="1" dirty="0">
                <a:latin typeface="Alfphabet" panose="020B0707010101030C03" pitchFamily="34" charset="0"/>
                <a:cs typeface="+mj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E2F88DA-327C-4377-B841-EA2BE99911EA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19" y="1022664"/>
              <a:ext cx="5606321" cy="0"/>
            </a:xfrm>
            <a:prstGeom prst="line">
              <a:avLst/>
            </a:prstGeom>
            <a:ln w="19050">
              <a:solidFill>
                <a:srgbClr val="143C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2C5C318-4023-4DE2-A4A7-2D871F6F47AB}"/>
              </a:ext>
            </a:extLst>
          </p:cNvPr>
          <p:cNvGrpSpPr/>
          <p:nvPr/>
        </p:nvGrpSpPr>
        <p:grpSpPr>
          <a:xfrm>
            <a:off x="5262257" y="2669149"/>
            <a:ext cx="4665688" cy="428366"/>
            <a:chOff x="4841823" y="1284318"/>
            <a:chExt cx="6220917" cy="571154"/>
          </a:xfrm>
        </p:grpSpPr>
        <p:sp>
          <p:nvSpPr>
            <p:cNvPr id="52" name="Text Placeholder 10">
              <a:extLst>
                <a:ext uri="{FF2B5EF4-FFF2-40B4-BE49-F238E27FC236}">
                  <a16:creationId xmlns:a16="http://schemas.microsoft.com/office/drawing/2014/main" id="{35EF94F3-5CA8-4749-83F5-DF0D67A41B66}"/>
                </a:ext>
              </a:extLst>
            </p:cNvPr>
            <p:cNvSpPr txBox="1">
              <a:spLocks/>
            </p:cNvSpPr>
            <p:nvPr/>
          </p:nvSpPr>
          <p:spPr>
            <a:xfrm>
              <a:off x="6374926" y="1284318"/>
              <a:ext cx="4522923" cy="479287"/>
            </a:xfrm>
            <a:prstGeom prst="rect">
              <a:avLst/>
            </a:prstGeom>
          </p:spPr>
          <p:txBody>
            <a:bodyPr/>
            <a:lstStyle>
              <a:lvl1pPr marL="0" indent="0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defRPr sz="16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2082" indent="-196046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</a:defRPr>
              </a:lvl2pPr>
              <a:lvl3pPr marL="457337" indent="-267335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</a:defRPr>
              </a:lvl3pPr>
              <a:lvl4pPr marL="612832" indent="-158781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</a:defRPr>
              </a:lvl4pPr>
              <a:lvl5pPr marL="750033" indent="-128054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5pPr>
              <a:lvl6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6pPr>
              <a:lvl7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7pPr>
              <a:lvl8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8pPr>
              <a:lvl9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2100" kern="0" dirty="0"/>
                <a:t>Motivation</a:t>
              </a:r>
              <a:endParaRPr lang="en-IN" sz="2100" kern="0" dirty="0"/>
            </a:p>
            <a:p>
              <a:endParaRPr lang="en-IN" sz="21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3770BB1-F530-44AC-8D20-E7403A5E3AB1}"/>
                </a:ext>
              </a:extLst>
            </p:cNvPr>
            <p:cNvSpPr/>
            <p:nvPr/>
          </p:nvSpPr>
          <p:spPr>
            <a:xfrm>
              <a:off x="4841823" y="1301072"/>
              <a:ext cx="554636" cy="554400"/>
            </a:xfrm>
            <a:prstGeom prst="rect">
              <a:avLst/>
            </a:prstGeom>
            <a:solidFill>
              <a:srgbClr val="143C6C"/>
            </a:solidFill>
            <a:ln>
              <a:solidFill>
                <a:srgbClr val="0D67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lfphabet" panose="020B0707010101030C03" pitchFamily="34" charset="0"/>
                </a:rPr>
                <a:t>02</a:t>
              </a:r>
              <a:endParaRPr lang="th-TH" sz="2100" b="1" dirty="0">
                <a:latin typeface="Alfphabet" panose="020B0707010101030C03" pitchFamily="34" charset="0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8AF37D-27CA-44EC-A0D6-846924200D30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19" y="1855472"/>
              <a:ext cx="5606321" cy="0"/>
            </a:xfrm>
            <a:prstGeom prst="line">
              <a:avLst/>
            </a:prstGeom>
            <a:ln w="19050">
              <a:solidFill>
                <a:srgbClr val="143C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E2AC58-395D-4AD2-9BF8-8F59BD036ADF}"/>
              </a:ext>
            </a:extLst>
          </p:cNvPr>
          <p:cNvGrpSpPr/>
          <p:nvPr/>
        </p:nvGrpSpPr>
        <p:grpSpPr>
          <a:xfrm>
            <a:off x="5264298" y="3557018"/>
            <a:ext cx="4661606" cy="433494"/>
            <a:chOff x="4841823" y="2470057"/>
            <a:chExt cx="6215475" cy="577992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BEAB623-E024-49AA-82CD-8D2BD9EB6F38}"/>
                </a:ext>
              </a:extLst>
            </p:cNvPr>
            <p:cNvSpPr/>
            <p:nvPr/>
          </p:nvSpPr>
          <p:spPr>
            <a:xfrm>
              <a:off x="4841823" y="2493648"/>
              <a:ext cx="554636" cy="554400"/>
            </a:xfrm>
            <a:prstGeom prst="rect">
              <a:avLst/>
            </a:prstGeom>
            <a:solidFill>
              <a:srgbClr val="143C6C"/>
            </a:solidFill>
            <a:ln>
              <a:solidFill>
                <a:srgbClr val="143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lfphabet" panose="020B0707010101030C03" pitchFamily="34" charset="0"/>
                </a:rPr>
                <a:t>03</a:t>
              </a:r>
              <a:endParaRPr lang="th-TH" sz="1200" b="1" dirty="0">
                <a:latin typeface="Alfphabet" panose="020B0707010101030C03" pitchFamily="34" charset="0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FF9EAD4-2608-4BCA-9F8D-879238055F79}"/>
                </a:ext>
              </a:extLst>
            </p:cNvPr>
            <p:cNvCxnSpPr>
              <a:cxnSpLocks/>
            </p:cNvCxnSpPr>
            <p:nvPr/>
          </p:nvCxnSpPr>
          <p:spPr>
            <a:xfrm>
              <a:off x="5450977" y="3048049"/>
              <a:ext cx="5606321" cy="0"/>
            </a:xfrm>
            <a:prstGeom prst="line">
              <a:avLst/>
            </a:prstGeom>
            <a:ln w="19050">
              <a:solidFill>
                <a:srgbClr val="143C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 Placeholder 10">
              <a:extLst>
                <a:ext uri="{FF2B5EF4-FFF2-40B4-BE49-F238E27FC236}">
                  <a16:creationId xmlns:a16="http://schemas.microsoft.com/office/drawing/2014/main" id="{4A7EF33A-E1C5-4389-8364-CD003E0C2937}"/>
                </a:ext>
              </a:extLst>
            </p:cNvPr>
            <p:cNvSpPr txBox="1">
              <a:spLocks/>
            </p:cNvSpPr>
            <p:nvPr/>
          </p:nvSpPr>
          <p:spPr>
            <a:xfrm>
              <a:off x="6374924" y="2470057"/>
              <a:ext cx="4171927" cy="571152"/>
            </a:xfrm>
            <a:prstGeom prst="rect">
              <a:avLst/>
            </a:prstGeom>
          </p:spPr>
          <p:txBody>
            <a:bodyPr/>
            <a:lstStyle>
              <a:lvl1pPr marL="0" indent="0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defRPr sz="16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2082" indent="-196046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</a:defRPr>
              </a:lvl2pPr>
              <a:lvl3pPr marL="457337" indent="-267335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</a:defRPr>
              </a:lvl3pPr>
              <a:lvl4pPr marL="612832" indent="-158781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</a:defRPr>
              </a:lvl4pPr>
              <a:lvl5pPr marL="750033" indent="-128054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5pPr>
              <a:lvl6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6pPr>
              <a:lvl7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7pPr>
              <a:lvl8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8pPr>
              <a:lvl9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2100" dirty="0"/>
                <a:t>Result</a:t>
              </a:r>
              <a:endParaRPr lang="en-IN" sz="2100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94ABB7-67D0-480D-BE51-F0DFDF10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05DA-6FC1-4D03-ADD6-58DF66377EC6}" type="datetime1">
              <a:rPr lang="th-TH" smtClean="0"/>
              <a:t>05/12/62</a:t>
            </a:fld>
            <a:endParaRPr lang="th-TH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6B8A407-B5FA-4811-833D-8F2DD5988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R.Boonchoo</a:t>
            </a:r>
            <a:endParaRPr lang="th-TH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99775F-7897-4145-BE96-C6F60A95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71FD-0C0C-4C2A-81BF-0060799973CF}" type="slidenum">
              <a:rPr lang="th-TH" smtClean="0"/>
              <a:t>2</a:t>
            </a:fld>
            <a:endParaRPr lang="th-TH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BB3E03-D264-4D85-958F-E3296588EBA0}"/>
              </a:ext>
            </a:extLst>
          </p:cNvPr>
          <p:cNvGrpSpPr/>
          <p:nvPr/>
        </p:nvGrpSpPr>
        <p:grpSpPr>
          <a:xfrm>
            <a:off x="5264298" y="4450015"/>
            <a:ext cx="4661606" cy="433494"/>
            <a:chOff x="4841823" y="2470057"/>
            <a:chExt cx="6215475" cy="57799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181B52-02F6-45DF-A3AF-E0F4760018A0}"/>
                </a:ext>
              </a:extLst>
            </p:cNvPr>
            <p:cNvSpPr/>
            <p:nvPr/>
          </p:nvSpPr>
          <p:spPr>
            <a:xfrm>
              <a:off x="4841823" y="2493648"/>
              <a:ext cx="554636" cy="554400"/>
            </a:xfrm>
            <a:prstGeom prst="rect">
              <a:avLst/>
            </a:prstGeom>
            <a:solidFill>
              <a:srgbClr val="143C6C"/>
            </a:solidFill>
            <a:ln>
              <a:solidFill>
                <a:srgbClr val="143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lfphabet" panose="020B0707010101030C03" pitchFamily="34" charset="0"/>
                </a:rPr>
                <a:t>04</a:t>
              </a:r>
              <a:endParaRPr lang="th-TH" sz="1200" b="1" dirty="0">
                <a:latin typeface="Alfphabet" panose="020B0707010101030C03" pitchFamily="34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562CC3D-0162-4464-9C6B-146BC5ADD2E7}"/>
                </a:ext>
              </a:extLst>
            </p:cNvPr>
            <p:cNvCxnSpPr>
              <a:cxnSpLocks/>
            </p:cNvCxnSpPr>
            <p:nvPr/>
          </p:nvCxnSpPr>
          <p:spPr>
            <a:xfrm>
              <a:off x="5450977" y="3048049"/>
              <a:ext cx="5606321" cy="0"/>
            </a:xfrm>
            <a:prstGeom prst="line">
              <a:avLst/>
            </a:prstGeom>
            <a:ln w="19050">
              <a:solidFill>
                <a:srgbClr val="143C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Placeholder 10">
              <a:extLst>
                <a:ext uri="{FF2B5EF4-FFF2-40B4-BE49-F238E27FC236}">
                  <a16:creationId xmlns:a16="http://schemas.microsoft.com/office/drawing/2014/main" id="{BC773F72-8462-41AA-9C15-60A00E9EE30C}"/>
                </a:ext>
              </a:extLst>
            </p:cNvPr>
            <p:cNvSpPr txBox="1">
              <a:spLocks/>
            </p:cNvSpPr>
            <p:nvPr/>
          </p:nvSpPr>
          <p:spPr>
            <a:xfrm>
              <a:off x="6374926" y="2470057"/>
              <a:ext cx="3596654" cy="528597"/>
            </a:xfrm>
            <a:prstGeom prst="rect">
              <a:avLst/>
            </a:prstGeom>
          </p:spPr>
          <p:txBody>
            <a:bodyPr/>
            <a:lstStyle>
              <a:lvl1pPr marL="0" indent="0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defRPr sz="16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2082" indent="-196046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</a:defRPr>
              </a:lvl2pPr>
              <a:lvl3pPr marL="457337" indent="-267335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</a:defRPr>
              </a:lvl3pPr>
              <a:lvl4pPr marL="612832" indent="-158781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</a:defRPr>
              </a:lvl4pPr>
              <a:lvl5pPr marL="750033" indent="-128054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5pPr>
              <a:lvl6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6pPr>
              <a:lvl7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7pPr>
              <a:lvl8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8pPr>
              <a:lvl9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2100" dirty="0" err="1"/>
                <a:t>Sammary</a:t>
              </a:r>
              <a:endParaRPr lang="en-US" sz="2100" dirty="0"/>
            </a:p>
          </p:txBody>
        </p:sp>
      </p:grpSp>
    </p:spTree>
    <p:extLst>
      <p:ext uri="{BB962C8B-B14F-4D97-AF65-F5344CB8AC3E}">
        <p14:creationId xmlns:p14="http://schemas.microsoft.com/office/powerpoint/2010/main" val="52511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ตัวแทนวันที่ 18">
            <a:extLst>
              <a:ext uri="{FF2B5EF4-FFF2-40B4-BE49-F238E27FC236}">
                <a16:creationId xmlns:a16="http://schemas.microsoft.com/office/drawing/2014/main" id="{33FB2FBE-A16D-48F6-ABEF-1195DBB2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FF56-6487-48CD-BCC8-0373DFEE0C02}" type="datetime1">
              <a:rPr lang="th-TH" smtClean="0"/>
              <a:t>05/12/62</a:t>
            </a:fld>
            <a:endParaRPr lang="th-TH"/>
          </a:p>
        </p:txBody>
      </p:sp>
      <p:sp>
        <p:nvSpPr>
          <p:cNvPr id="20" name="ตัวแทนท้ายกระดาษ 19">
            <a:extLst>
              <a:ext uri="{FF2B5EF4-FFF2-40B4-BE49-F238E27FC236}">
                <a16:creationId xmlns:a16="http://schemas.microsoft.com/office/drawing/2014/main" id="{A60C34EA-66BB-4A1C-B5D3-807B61F7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2950" y="6356354"/>
            <a:ext cx="3086100" cy="365125"/>
          </a:xfrm>
        </p:spPr>
        <p:txBody>
          <a:bodyPr/>
          <a:lstStyle/>
          <a:p>
            <a:r>
              <a:rPr lang="en-US"/>
              <a:t>R.Boonchoo</a:t>
            </a:r>
            <a:endParaRPr lang="th-TH" dirty="0"/>
          </a:p>
        </p:txBody>
      </p:sp>
      <p:sp>
        <p:nvSpPr>
          <p:cNvPr id="21" name="ตัวแทนหมายเลขสไลด์ 20">
            <a:extLst>
              <a:ext uri="{FF2B5EF4-FFF2-40B4-BE49-F238E27FC236}">
                <a16:creationId xmlns:a16="http://schemas.microsoft.com/office/drawing/2014/main" id="{D684FC7A-B11A-406C-B5E6-DE4576A8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3D9A-7844-401B-B7FB-37397A02C113}" type="slidenum">
              <a:rPr lang="th-TH" smtClean="0"/>
              <a:t>3</a:t>
            </a:fld>
            <a:endParaRPr lang="th-TH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583CF5-925A-4A90-A568-CC62AEFBE91D}"/>
              </a:ext>
            </a:extLst>
          </p:cNvPr>
          <p:cNvGrpSpPr/>
          <p:nvPr/>
        </p:nvGrpSpPr>
        <p:grpSpPr>
          <a:xfrm>
            <a:off x="1684533" y="128576"/>
            <a:ext cx="7363563" cy="726877"/>
            <a:chOff x="4841823" y="53497"/>
            <a:chExt cx="6220917" cy="969167"/>
          </a:xfrm>
        </p:grpSpPr>
        <p:sp>
          <p:nvSpPr>
            <p:cNvPr id="15" name="Text Placeholder 10">
              <a:extLst>
                <a:ext uri="{FF2B5EF4-FFF2-40B4-BE49-F238E27FC236}">
                  <a16:creationId xmlns:a16="http://schemas.microsoft.com/office/drawing/2014/main" id="{6B3998A0-80FB-41FE-A451-94BEBF202E21}"/>
                </a:ext>
              </a:extLst>
            </p:cNvPr>
            <p:cNvSpPr txBox="1">
              <a:spLocks/>
            </p:cNvSpPr>
            <p:nvPr/>
          </p:nvSpPr>
          <p:spPr>
            <a:xfrm>
              <a:off x="5596657" y="228523"/>
              <a:ext cx="2790516" cy="479286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0" indent="0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defRPr sz="16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2082" indent="-196046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</a:defRPr>
              </a:lvl2pPr>
              <a:lvl3pPr marL="457337" indent="-267335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</a:defRPr>
              </a:lvl3pPr>
              <a:lvl4pPr marL="612832" indent="-158781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</a:defRPr>
              </a:lvl4pPr>
              <a:lvl5pPr marL="750033" indent="-128054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5pPr>
              <a:lvl6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6pPr>
              <a:lvl7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7pPr>
              <a:lvl8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8pPr>
              <a:lvl9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3600" kern="0" dirty="0"/>
                <a:t>Introduction</a:t>
              </a:r>
              <a:endParaRPr lang="en-IN" sz="3600" kern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0CBEE0-37AD-4FB0-BB2B-3AD8336C8C25}"/>
                </a:ext>
              </a:extLst>
            </p:cNvPr>
            <p:cNvSpPr/>
            <p:nvPr/>
          </p:nvSpPr>
          <p:spPr>
            <a:xfrm>
              <a:off x="4841823" y="53497"/>
              <a:ext cx="554636" cy="969167"/>
            </a:xfrm>
            <a:prstGeom prst="rect">
              <a:avLst/>
            </a:prstGeom>
            <a:solidFill>
              <a:srgbClr val="143C6C"/>
            </a:solidFill>
            <a:ln>
              <a:solidFill>
                <a:srgbClr val="143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lfphabet" panose="020B0707010101030C03" pitchFamily="34" charset="0"/>
                  <a:cs typeface="+mj-cs"/>
                </a:rPr>
                <a:t>01</a:t>
              </a:r>
              <a:endParaRPr lang="th-TH" sz="4000" b="1" dirty="0">
                <a:latin typeface="Alfphabet" panose="020B0707010101030C03" pitchFamily="34" charset="0"/>
                <a:cs typeface="+mj-cs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4AE2EA-BEFE-4214-ABE4-54592FA95337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19" y="1022664"/>
              <a:ext cx="5606321" cy="0"/>
            </a:xfrm>
            <a:prstGeom prst="line">
              <a:avLst/>
            </a:prstGeom>
            <a:ln w="19050">
              <a:solidFill>
                <a:srgbClr val="143C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888D67B9-D0C1-4CC1-A254-70AD4BC9F4BE}"/>
              </a:ext>
            </a:extLst>
          </p:cNvPr>
          <p:cNvSpPr txBox="1">
            <a:spLocks/>
          </p:cNvSpPr>
          <p:nvPr/>
        </p:nvSpPr>
        <p:spPr>
          <a:xfrm>
            <a:off x="3969547" y="1271448"/>
            <a:ext cx="4252913" cy="726878"/>
          </a:xfrm>
          <a:prstGeom prst="rect">
            <a:avLst/>
          </a:prstGeom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IN" sz="2800" b="1" kern="0" dirty="0"/>
              <a:t>Tokamak Golem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EF1B52-BA79-42DE-A33F-F307E32E2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484" y="1913750"/>
            <a:ext cx="6137031" cy="408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2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ตัวแทนวันที่ 18">
            <a:extLst>
              <a:ext uri="{FF2B5EF4-FFF2-40B4-BE49-F238E27FC236}">
                <a16:creationId xmlns:a16="http://schemas.microsoft.com/office/drawing/2014/main" id="{33FB2FBE-A16D-48F6-ABEF-1195DBB2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FF56-6487-48CD-BCC8-0373DFEE0C02}" type="datetime1">
              <a:rPr lang="th-TH" smtClean="0"/>
              <a:t>05/12/62</a:t>
            </a:fld>
            <a:endParaRPr lang="th-TH"/>
          </a:p>
        </p:txBody>
      </p:sp>
      <p:sp>
        <p:nvSpPr>
          <p:cNvPr id="20" name="ตัวแทนท้ายกระดาษ 19">
            <a:extLst>
              <a:ext uri="{FF2B5EF4-FFF2-40B4-BE49-F238E27FC236}">
                <a16:creationId xmlns:a16="http://schemas.microsoft.com/office/drawing/2014/main" id="{A60C34EA-66BB-4A1C-B5D3-807B61F7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2950" y="6356354"/>
            <a:ext cx="3086100" cy="365125"/>
          </a:xfrm>
        </p:spPr>
        <p:txBody>
          <a:bodyPr/>
          <a:lstStyle/>
          <a:p>
            <a:r>
              <a:rPr lang="en-US"/>
              <a:t>R.Boonchoo</a:t>
            </a:r>
            <a:endParaRPr lang="th-TH" dirty="0"/>
          </a:p>
        </p:txBody>
      </p:sp>
      <p:sp>
        <p:nvSpPr>
          <p:cNvPr id="21" name="ตัวแทนหมายเลขสไลด์ 20">
            <a:extLst>
              <a:ext uri="{FF2B5EF4-FFF2-40B4-BE49-F238E27FC236}">
                <a16:creationId xmlns:a16="http://schemas.microsoft.com/office/drawing/2014/main" id="{D684FC7A-B11A-406C-B5E6-DE4576A8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3D9A-7844-401B-B7FB-37397A02C113}" type="slidenum">
              <a:rPr lang="th-TH" smtClean="0"/>
              <a:t>4</a:t>
            </a:fld>
            <a:endParaRPr lang="th-TH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583CF5-925A-4A90-A568-CC62AEFBE91D}"/>
              </a:ext>
            </a:extLst>
          </p:cNvPr>
          <p:cNvGrpSpPr/>
          <p:nvPr/>
        </p:nvGrpSpPr>
        <p:grpSpPr>
          <a:xfrm>
            <a:off x="1684533" y="128576"/>
            <a:ext cx="7363563" cy="726877"/>
            <a:chOff x="4841823" y="53497"/>
            <a:chExt cx="6220917" cy="969167"/>
          </a:xfrm>
        </p:grpSpPr>
        <p:sp>
          <p:nvSpPr>
            <p:cNvPr id="15" name="Text Placeholder 10">
              <a:extLst>
                <a:ext uri="{FF2B5EF4-FFF2-40B4-BE49-F238E27FC236}">
                  <a16:creationId xmlns:a16="http://schemas.microsoft.com/office/drawing/2014/main" id="{6B3998A0-80FB-41FE-A451-94BEBF202E21}"/>
                </a:ext>
              </a:extLst>
            </p:cNvPr>
            <p:cNvSpPr txBox="1">
              <a:spLocks/>
            </p:cNvSpPr>
            <p:nvPr/>
          </p:nvSpPr>
          <p:spPr>
            <a:xfrm>
              <a:off x="5596657" y="228523"/>
              <a:ext cx="2790516" cy="479286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0" indent="0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defRPr sz="16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2082" indent="-196046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</a:defRPr>
              </a:lvl2pPr>
              <a:lvl3pPr marL="457337" indent="-267335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</a:defRPr>
              </a:lvl3pPr>
              <a:lvl4pPr marL="612832" indent="-158781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</a:defRPr>
              </a:lvl4pPr>
              <a:lvl5pPr marL="750033" indent="-128054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5pPr>
              <a:lvl6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6pPr>
              <a:lvl7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7pPr>
              <a:lvl8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8pPr>
              <a:lvl9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3600" kern="0" dirty="0"/>
                <a:t>Introduction</a:t>
              </a:r>
              <a:endParaRPr lang="en-IN" sz="3600" kern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0CBEE0-37AD-4FB0-BB2B-3AD8336C8C25}"/>
                </a:ext>
              </a:extLst>
            </p:cNvPr>
            <p:cNvSpPr/>
            <p:nvPr/>
          </p:nvSpPr>
          <p:spPr>
            <a:xfrm>
              <a:off x="4841823" y="53497"/>
              <a:ext cx="554636" cy="969167"/>
            </a:xfrm>
            <a:prstGeom prst="rect">
              <a:avLst/>
            </a:prstGeom>
            <a:solidFill>
              <a:srgbClr val="143C6C"/>
            </a:solidFill>
            <a:ln>
              <a:solidFill>
                <a:srgbClr val="143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lfphabet" panose="020B0707010101030C03" pitchFamily="34" charset="0"/>
                  <a:cs typeface="+mj-cs"/>
                </a:rPr>
                <a:t>01</a:t>
              </a:r>
              <a:endParaRPr lang="th-TH" sz="4000" b="1" dirty="0">
                <a:latin typeface="Alfphabet" panose="020B0707010101030C03" pitchFamily="34" charset="0"/>
                <a:cs typeface="+mj-cs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4AE2EA-BEFE-4214-ABE4-54592FA95337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19" y="1022664"/>
              <a:ext cx="5606321" cy="0"/>
            </a:xfrm>
            <a:prstGeom prst="line">
              <a:avLst/>
            </a:prstGeom>
            <a:ln w="19050">
              <a:solidFill>
                <a:srgbClr val="143C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888D67B9-D0C1-4CC1-A254-70AD4BC9F4BE}"/>
              </a:ext>
            </a:extLst>
          </p:cNvPr>
          <p:cNvSpPr txBox="1">
            <a:spLocks/>
          </p:cNvSpPr>
          <p:nvPr/>
        </p:nvSpPr>
        <p:spPr>
          <a:xfrm>
            <a:off x="3969543" y="1189668"/>
            <a:ext cx="4252913" cy="726878"/>
          </a:xfrm>
          <a:prstGeom prst="rect">
            <a:avLst/>
          </a:prstGeom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IN" sz="2800" b="1" kern="0" dirty="0"/>
              <a:t>Control room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E231FE-7FC9-4636-A272-1A18043B169F}"/>
              </a:ext>
            </a:extLst>
          </p:cNvPr>
          <p:cNvSpPr/>
          <p:nvPr/>
        </p:nvSpPr>
        <p:spPr>
          <a:xfrm>
            <a:off x="8938054" y="4296035"/>
            <a:ext cx="646670" cy="28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D5785-D7FE-43A4-8E91-D4E5490EBC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1" t="22550" r="17391" b="7294"/>
          <a:stretch/>
        </p:blipFill>
        <p:spPr>
          <a:xfrm>
            <a:off x="2185304" y="1789250"/>
            <a:ext cx="7730588" cy="48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6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ตัวแทนวันที่ 18">
            <a:extLst>
              <a:ext uri="{FF2B5EF4-FFF2-40B4-BE49-F238E27FC236}">
                <a16:creationId xmlns:a16="http://schemas.microsoft.com/office/drawing/2014/main" id="{33FB2FBE-A16D-48F6-ABEF-1195DBB2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FF56-6487-48CD-BCC8-0373DFEE0C02}" type="datetime1">
              <a:rPr lang="th-TH" smtClean="0"/>
              <a:t>05/12/62</a:t>
            </a:fld>
            <a:endParaRPr lang="th-TH"/>
          </a:p>
        </p:txBody>
      </p:sp>
      <p:sp>
        <p:nvSpPr>
          <p:cNvPr id="20" name="ตัวแทนท้ายกระดาษ 19">
            <a:extLst>
              <a:ext uri="{FF2B5EF4-FFF2-40B4-BE49-F238E27FC236}">
                <a16:creationId xmlns:a16="http://schemas.microsoft.com/office/drawing/2014/main" id="{A60C34EA-66BB-4A1C-B5D3-807B61F7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2950" y="6356354"/>
            <a:ext cx="3086100" cy="365125"/>
          </a:xfrm>
        </p:spPr>
        <p:txBody>
          <a:bodyPr/>
          <a:lstStyle/>
          <a:p>
            <a:r>
              <a:rPr lang="en-US"/>
              <a:t>R.Boonchoo</a:t>
            </a:r>
            <a:endParaRPr lang="th-TH" dirty="0"/>
          </a:p>
        </p:txBody>
      </p:sp>
      <p:sp>
        <p:nvSpPr>
          <p:cNvPr id="21" name="ตัวแทนหมายเลขสไลด์ 20">
            <a:extLst>
              <a:ext uri="{FF2B5EF4-FFF2-40B4-BE49-F238E27FC236}">
                <a16:creationId xmlns:a16="http://schemas.microsoft.com/office/drawing/2014/main" id="{D684FC7A-B11A-406C-B5E6-DE4576A8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3D9A-7844-401B-B7FB-37397A02C113}" type="slidenum">
              <a:rPr lang="th-TH" smtClean="0"/>
              <a:t>5</a:t>
            </a:fld>
            <a:endParaRPr lang="th-TH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583CF5-925A-4A90-A568-CC62AEFBE91D}"/>
              </a:ext>
            </a:extLst>
          </p:cNvPr>
          <p:cNvGrpSpPr/>
          <p:nvPr/>
        </p:nvGrpSpPr>
        <p:grpSpPr>
          <a:xfrm>
            <a:off x="1684533" y="128576"/>
            <a:ext cx="7363563" cy="726877"/>
            <a:chOff x="4841823" y="53497"/>
            <a:chExt cx="6220917" cy="969167"/>
          </a:xfrm>
        </p:grpSpPr>
        <p:sp>
          <p:nvSpPr>
            <p:cNvPr id="15" name="Text Placeholder 10">
              <a:extLst>
                <a:ext uri="{FF2B5EF4-FFF2-40B4-BE49-F238E27FC236}">
                  <a16:creationId xmlns:a16="http://schemas.microsoft.com/office/drawing/2014/main" id="{6B3998A0-80FB-41FE-A451-94BEBF202E21}"/>
                </a:ext>
              </a:extLst>
            </p:cNvPr>
            <p:cNvSpPr txBox="1">
              <a:spLocks/>
            </p:cNvSpPr>
            <p:nvPr/>
          </p:nvSpPr>
          <p:spPr>
            <a:xfrm>
              <a:off x="5596657" y="228523"/>
              <a:ext cx="2790516" cy="479286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0" indent="0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defRPr sz="16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2082" indent="-196046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</a:defRPr>
              </a:lvl2pPr>
              <a:lvl3pPr marL="457337" indent="-267335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</a:defRPr>
              </a:lvl3pPr>
              <a:lvl4pPr marL="612832" indent="-158781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</a:defRPr>
              </a:lvl4pPr>
              <a:lvl5pPr marL="750033" indent="-128054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5pPr>
              <a:lvl6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6pPr>
              <a:lvl7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7pPr>
              <a:lvl8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8pPr>
              <a:lvl9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3600" kern="0" dirty="0"/>
                <a:t>Motivation</a:t>
              </a:r>
              <a:endParaRPr lang="en-IN" sz="3600" kern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0CBEE0-37AD-4FB0-BB2B-3AD8336C8C25}"/>
                </a:ext>
              </a:extLst>
            </p:cNvPr>
            <p:cNvSpPr/>
            <p:nvPr/>
          </p:nvSpPr>
          <p:spPr>
            <a:xfrm>
              <a:off x="4841823" y="53497"/>
              <a:ext cx="554636" cy="969167"/>
            </a:xfrm>
            <a:prstGeom prst="rect">
              <a:avLst/>
            </a:prstGeom>
            <a:solidFill>
              <a:srgbClr val="143C6C"/>
            </a:solidFill>
            <a:ln>
              <a:solidFill>
                <a:srgbClr val="143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lfphabet" panose="020B0707010101030C03" pitchFamily="34" charset="0"/>
                  <a:cs typeface="+mj-cs"/>
                </a:rPr>
                <a:t>02</a:t>
              </a:r>
              <a:endParaRPr lang="th-TH" sz="4000" b="1" dirty="0">
                <a:latin typeface="Alfphabet" panose="020B0707010101030C03" pitchFamily="34" charset="0"/>
                <a:cs typeface="+mj-cs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4AE2EA-BEFE-4214-ABE4-54592FA95337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19" y="1022664"/>
              <a:ext cx="5606321" cy="0"/>
            </a:xfrm>
            <a:prstGeom prst="line">
              <a:avLst/>
            </a:prstGeom>
            <a:ln w="19050">
              <a:solidFill>
                <a:srgbClr val="143C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888D67B9-D0C1-4CC1-A254-70AD4BC9F4BE}"/>
              </a:ext>
            </a:extLst>
          </p:cNvPr>
          <p:cNvSpPr txBox="1">
            <a:spLocks/>
          </p:cNvSpPr>
          <p:nvPr/>
        </p:nvSpPr>
        <p:spPr>
          <a:xfrm>
            <a:off x="2777961" y="1189668"/>
            <a:ext cx="6636078" cy="726878"/>
          </a:xfrm>
          <a:prstGeom prst="rect">
            <a:avLst/>
          </a:prstGeom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800" b="1" kern="0" dirty="0"/>
              <a:t>Tokamak GOLEM for the 4th ASEAN School on Plasma and Nuclear Fusion</a:t>
            </a:r>
            <a:endParaRPr lang="en-IN" sz="2800" b="1" kern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E231FE-7FC9-4636-A272-1A18043B169F}"/>
              </a:ext>
            </a:extLst>
          </p:cNvPr>
          <p:cNvSpPr/>
          <p:nvPr/>
        </p:nvSpPr>
        <p:spPr>
          <a:xfrm>
            <a:off x="8938054" y="4296035"/>
            <a:ext cx="646670" cy="28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36C4F34-F6AE-49BD-9225-6F86E1CA8079}"/>
              </a:ext>
            </a:extLst>
          </p:cNvPr>
          <p:cNvSpPr txBox="1">
            <a:spLocks/>
          </p:cNvSpPr>
          <p:nvPr/>
        </p:nvSpPr>
        <p:spPr>
          <a:xfrm>
            <a:off x="2130000" y="2400848"/>
            <a:ext cx="7931999" cy="597950"/>
          </a:xfrm>
          <a:prstGeom prst="rect">
            <a:avLst/>
          </a:prstGeom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IN" sz="2400" b="1" kern="0" dirty="0"/>
              <a:t>“</a:t>
            </a:r>
            <a:r>
              <a:rPr lang="en-US" sz="2400" b="1" kern="0" dirty="0"/>
              <a:t>Choosing the experimental results of group 3.</a:t>
            </a:r>
            <a:r>
              <a:rPr lang="en-IN" sz="2400" b="1" i="1" kern="0" dirty="0"/>
              <a:t>”</a:t>
            </a:r>
            <a:endParaRPr lang="en-IN" sz="2400" b="1" kern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F884C2-8119-4713-B235-1CA5B78391DB}"/>
              </a:ext>
            </a:extLst>
          </p:cNvPr>
          <p:cNvSpPr/>
          <p:nvPr/>
        </p:nvSpPr>
        <p:spPr>
          <a:xfrm>
            <a:off x="3649624" y="3322077"/>
            <a:ext cx="48927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/>
              <a:t>The experiment can be planned.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number of trials is appropriate.</a:t>
            </a:r>
            <a:endParaRPr lang="th-T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Information is as required.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79335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ตัวแทนวันที่ 18">
            <a:extLst>
              <a:ext uri="{FF2B5EF4-FFF2-40B4-BE49-F238E27FC236}">
                <a16:creationId xmlns:a16="http://schemas.microsoft.com/office/drawing/2014/main" id="{33FB2FBE-A16D-48F6-ABEF-1195DBB2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FF56-6487-48CD-BCC8-0373DFEE0C02}" type="datetime1">
              <a:rPr lang="th-TH" smtClean="0"/>
              <a:t>05/12/62</a:t>
            </a:fld>
            <a:endParaRPr lang="th-TH"/>
          </a:p>
        </p:txBody>
      </p:sp>
      <p:sp>
        <p:nvSpPr>
          <p:cNvPr id="20" name="ตัวแทนท้ายกระดาษ 19">
            <a:extLst>
              <a:ext uri="{FF2B5EF4-FFF2-40B4-BE49-F238E27FC236}">
                <a16:creationId xmlns:a16="http://schemas.microsoft.com/office/drawing/2014/main" id="{A60C34EA-66BB-4A1C-B5D3-807B61F7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2950" y="6356354"/>
            <a:ext cx="3086100" cy="365125"/>
          </a:xfrm>
        </p:spPr>
        <p:txBody>
          <a:bodyPr/>
          <a:lstStyle/>
          <a:p>
            <a:r>
              <a:rPr lang="en-US"/>
              <a:t>R.Boonchoo</a:t>
            </a:r>
            <a:endParaRPr lang="th-TH" dirty="0"/>
          </a:p>
        </p:txBody>
      </p:sp>
      <p:sp>
        <p:nvSpPr>
          <p:cNvPr id="21" name="ตัวแทนหมายเลขสไลด์ 20">
            <a:extLst>
              <a:ext uri="{FF2B5EF4-FFF2-40B4-BE49-F238E27FC236}">
                <a16:creationId xmlns:a16="http://schemas.microsoft.com/office/drawing/2014/main" id="{D684FC7A-B11A-406C-B5E6-DE4576A8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3D9A-7844-401B-B7FB-37397A02C113}" type="slidenum">
              <a:rPr lang="th-TH" smtClean="0"/>
              <a:t>6</a:t>
            </a:fld>
            <a:endParaRPr lang="th-TH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583CF5-925A-4A90-A568-CC62AEFBE91D}"/>
              </a:ext>
            </a:extLst>
          </p:cNvPr>
          <p:cNvGrpSpPr/>
          <p:nvPr/>
        </p:nvGrpSpPr>
        <p:grpSpPr>
          <a:xfrm>
            <a:off x="1684533" y="128576"/>
            <a:ext cx="7363563" cy="726877"/>
            <a:chOff x="4841823" y="53497"/>
            <a:chExt cx="6220917" cy="969167"/>
          </a:xfrm>
        </p:grpSpPr>
        <p:sp>
          <p:nvSpPr>
            <p:cNvPr id="15" name="Text Placeholder 10">
              <a:extLst>
                <a:ext uri="{FF2B5EF4-FFF2-40B4-BE49-F238E27FC236}">
                  <a16:creationId xmlns:a16="http://schemas.microsoft.com/office/drawing/2014/main" id="{6B3998A0-80FB-41FE-A451-94BEBF202E21}"/>
                </a:ext>
              </a:extLst>
            </p:cNvPr>
            <p:cNvSpPr txBox="1">
              <a:spLocks/>
            </p:cNvSpPr>
            <p:nvPr/>
          </p:nvSpPr>
          <p:spPr>
            <a:xfrm>
              <a:off x="5596657" y="228523"/>
              <a:ext cx="2790516" cy="479286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0" indent="0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defRPr sz="16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2082" indent="-196046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</a:defRPr>
              </a:lvl2pPr>
              <a:lvl3pPr marL="457337" indent="-267335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</a:defRPr>
              </a:lvl3pPr>
              <a:lvl4pPr marL="612832" indent="-158781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</a:defRPr>
              </a:lvl4pPr>
              <a:lvl5pPr marL="750033" indent="-128054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5pPr>
              <a:lvl6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6pPr>
              <a:lvl7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7pPr>
              <a:lvl8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8pPr>
              <a:lvl9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3600" kern="0" dirty="0"/>
                <a:t>Motivation</a:t>
              </a:r>
              <a:endParaRPr lang="en-IN" sz="3600" kern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0CBEE0-37AD-4FB0-BB2B-3AD8336C8C25}"/>
                </a:ext>
              </a:extLst>
            </p:cNvPr>
            <p:cNvSpPr/>
            <p:nvPr/>
          </p:nvSpPr>
          <p:spPr>
            <a:xfrm>
              <a:off x="4841823" y="53497"/>
              <a:ext cx="554636" cy="969167"/>
            </a:xfrm>
            <a:prstGeom prst="rect">
              <a:avLst/>
            </a:prstGeom>
            <a:solidFill>
              <a:srgbClr val="143C6C"/>
            </a:solidFill>
            <a:ln>
              <a:solidFill>
                <a:srgbClr val="143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lfphabet" panose="020B0707010101030C03" pitchFamily="34" charset="0"/>
                  <a:cs typeface="+mj-cs"/>
                </a:rPr>
                <a:t>02</a:t>
              </a:r>
              <a:endParaRPr lang="th-TH" sz="4000" b="1" dirty="0">
                <a:latin typeface="Alfphabet" panose="020B0707010101030C03" pitchFamily="34" charset="0"/>
                <a:cs typeface="+mj-cs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4AE2EA-BEFE-4214-ABE4-54592FA95337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19" y="1022664"/>
              <a:ext cx="5606321" cy="0"/>
            </a:xfrm>
            <a:prstGeom prst="line">
              <a:avLst/>
            </a:prstGeom>
            <a:ln w="19050">
              <a:solidFill>
                <a:srgbClr val="143C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9E231FE-7FC9-4636-A272-1A18043B169F}"/>
              </a:ext>
            </a:extLst>
          </p:cNvPr>
          <p:cNvSpPr/>
          <p:nvPr/>
        </p:nvSpPr>
        <p:spPr>
          <a:xfrm>
            <a:off x="8938054" y="4296035"/>
            <a:ext cx="646670" cy="28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36C4F34-F6AE-49BD-9225-6F86E1CA8079}"/>
              </a:ext>
            </a:extLst>
          </p:cNvPr>
          <p:cNvSpPr txBox="1">
            <a:spLocks/>
          </p:cNvSpPr>
          <p:nvPr/>
        </p:nvSpPr>
        <p:spPr>
          <a:xfrm>
            <a:off x="2130001" y="3130025"/>
            <a:ext cx="7931999" cy="597950"/>
          </a:xfrm>
          <a:prstGeom prst="rect">
            <a:avLst/>
          </a:prstGeom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IN" sz="2400" b="1" kern="0" dirty="0"/>
              <a:t>“</a:t>
            </a:r>
            <a:r>
              <a:rPr lang="en-US" sz="2400" b="1" kern="0" dirty="0"/>
              <a:t>I’m interested in the problem of ohmic heating arises from the fact  that resistivity decreases with temperature</a:t>
            </a:r>
            <a:r>
              <a:rPr lang="en-IN" sz="2400" b="1" i="1" kern="0" dirty="0"/>
              <a:t>”</a:t>
            </a:r>
            <a:endParaRPr lang="en-IN" sz="2400" b="1" kern="0" dirty="0"/>
          </a:p>
        </p:txBody>
      </p:sp>
    </p:spTree>
    <p:extLst>
      <p:ext uri="{BB962C8B-B14F-4D97-AF65-F5344CB8AC3E}">
        <p14:creationId xmlns:p14="http://schemas.microsoft.com/office/powerpoint/2010/main" val="111155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ตัวแทนวันที่ 18">
            <a:extLst>
              <a:ext uri="{FF2B5EF4-FFF2-40B4-BE49-F238E27FC236}">
                <a16:creationId xmlns:a16="http://schemas.microsoft.com/office/drawing/2014/main" id="{33FB2FBE-A16D-48F6-ABEF-1195DBB2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EE9-7F70-4064-BCC3-6698DC6F61C7}" type="datetime1">
              <a:rPr lang="th-TH" smtClean="0"/>
              <a:t>05/12/62</a:t>
            </a:fld>
            <a:endParaRPr lang="th-TH"/>
          </a:p>
        </p:txBody>
      </p:sp>
      <p:sp>
        <p:nvSpPr>
          <p:cNvPr id="20" name="ตัวแทนท้ายกระดาษ 19">
            <a:extLst>
              <a:ext uri="{FF2B5EF4-FFF2-40B4-BE49-F238E27FC236}">
                <a16:creationId xmlns:a16="http://schemas.microsoft.com/office/drawing/2014/main" id="{A60C34EA-66BB-4A1C-B5D3-807B61F7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R.Boonchoo</a:t>
            </a:r>
            <a:endParaRPr lang="th-TH" dirty="0"/>
          </a:p>
        </p:txBody>
      </p:sp>
      <p:sp>
        <p:nvSpPr>
          <p:cNvPr id="21" name="ตัวแทนหมายเลขสไลด์ 20">
            <a:extLst>
              <a:ext uri="{FF2B5EF4-FFF2-40B4-BE49-F238E27FC236}">
                <a16:creationId xmlns:a16="http://schemas.microsoft.com/office/drawing/2014/main" id="{D684FC7A-B11A-406C-B5E6-DE4576A8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3D9A-7844-401B-B7FB-37397A02C113}" type="slidenum">
              <a:rPr lang="th-TH" smtClean="0"/>
              <a:t>7</a:t>
            </a:fld>
            <a:endParaRPr lang="th-TH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583CF5-925A-4A90-A568-CC62AEFBE91D}"/>
              </a:ext>
            </a:extLst>
          </p:cNvPr>
          <p:cNvGrpSpPr/>
          <p:nvPr/>
        </p:nvGrpSpPr>
        <p:grpSpPr>
          <a:xfrm>
            <a:off x="1684533" y="128576"/>
            <a:ext cx="7363563" cy="726877"/>
            <a:chOff x="4841823" y="53497"/>
            <a:chExt cx="6220917" cy="969167"/>
          </a:xfrm>
        </p:grpSpPr>
        <p:sp>
          <p:nvSpPr>
            <p:cNvPr id="15" name="Text Placeholder 10">
              <a:extLst>
                <a:ext uri="{FF2B5EF4-FFF2-40B4-BE49-F238E27FC236}">
                  <a16:creationId xmlns:a16="http://schemas.microsoft.com/office/drawing/2014/main" id="{6B3998A0-80FB-41FE-A451-94BEBF202E21}"/>
                </a:ext>
              </a:extLst>
            </p:cNvPr>
            <p:cNvSpPr txBox="1">
              <a:spLocks/>
            </p:cNvSpPr>
            <p:nvPr/>
          </p:nvSpPr>
          <p:spPr>
            <a:xfrm>
              <a:off x="5596657" y="228523"/>
              <a:ext cx="3931058" cy="794129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0" indent="0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defRPr sz="16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2082" indent="-196046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</a:defRPr>
              </a:lvl2pPr>
              <a:lvl3pPr marL="457337" indent="-267335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</a:defRPr>
              </a:lvl3pPr>
              <a:lvl4pPr marL="612832" indent="-158781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</a:defRPr>
              </a:lvl4pPr>
              <a:lvl5pPr marL="750033" indent="-128054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5pPr>
              <a:lvl6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6pPr>
              <a:lvl7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7pPr>
              <a:lvl8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8pPr>
              <a:lvl9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3600" dirty="0"/>
                <a:t>Result</a:t>
              </a:r>
            </a:p>
            <a:p>
              <a:endParaRPr lang="en-IN" sz="3600" kern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0CBEE0-37AD-4FB0-BB2B-3AD8336C8C25}"/>
                </a:ext>
              </a:extLst>
            </p:cNvPr>
            <p:cNvSpPr/>
            <p:nvPr/>
          </p:nvSpPr>
          <p:spPr>
            <a:xfrm>
              <a:off x="4841823" y="53497"/>
              <a:ext cx="554636" cy="969167"/>
            </a:xfrm>
            <a:prstGeom prst="rect">
              <a:avLst/>
            </a:prstGeom>
            <a:solidFill>
              <a:srgbClr val="143C6C"/>
            </a:solidFill>
            <a:ln>
              <a:solidFill>
                <a:srgbClr val="143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lfphabet" panose="020B0707010101030C03" pitchFamily="34" charset="0"/>
                  <a:cs typeface="+mj-cs"/>
                </a:rPr>
                <a:t>03</a:t>
              </a:r>
              <a:endParaRPr lang="th-TH" sz="4000" b="1" dirty="0">
                <a:latin typeface="Alfphabet" panose="020B0707010101030C03" pitchFamily="34" charset="0"/>
                <a:cs typeface="+mj-cs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4AE2EA-BEFE-4214-ABE4-54592FA95337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19" y="1022664"/>
              <a:ext cx="5606321" cy="0"/>
            </a:xfrm>
            <a:prstGeom prst="line">
              <a:avLst/>
            </a:prstGeom>
            <a:ln w="19050">
              <a:solidFill>
                <a:srgbClr val="143C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680373D-A4D7-4A2F-B296-F8BD15484670}"/>
              </a:ext>
            </a:extLst>
          </p:cNvPr>
          <p:cNvSpPr/>
          <p:nvPr/>
        </p:nvSpPr>
        <p:spPr>
          <a:xfrm>
            <a:off x="6834554" y="2614249"/>
            <a:ext cx="1289538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AF3375F4-97F4-4A74-BBC6-61D76CF23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32" y="1605643"/>
            <a:ext cx="5334000" cy="4000500"/>
          </a:xfrm>
          <a:prstGeom prst="rect">
            <a:avLst/>
          </a:prstGeom>
        </p:spPr>
      </p:pic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6AD6347-224A-4C81-ACC9-D24112A0B1CE}"/>
              </a:ext>
            </a:extLst>
          </p:cNvPr>
          <p:cNvSpPr txBox="1">
            <a:spLocks/>
          </p:cNvSpPr>
          <p:nvPr/>
        </p:nvSpPr>
        <p:spPr>
          <a:xfrm>
            <a:off x="7160242" y="2213408"/>
            <a:ext cx="924003" cy="378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100" kern="0" dirty="0"/>
              <a:t>4.99 V</a:t>
            </a:r>
            <a:endParaRPr lang="en-IN" sz="2100" kern="0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7A2F8221-635C-485F-940A-8589EC16FCB1}"/>
              </a:ext>
            </a:extLst>
          </p:cNvPr>
          <p:cNvSpPr txBox="1">
            <a:spLocks/>
          </p:cNvSpPr>
          <p:nvPr/>
        </p:nvSpPr>
        <p:spPr>
          <a:xfrm>
            <a:off x="7177907" y="3436105"/>
            <a:ext cx="888673" cy="35534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100" kern="0" dirty="0"/>
              <a:t>4.61 V</a:t>
            </a:r>
            <a:endParaRPr lang="en-IN" sz="2100" kern="0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71C8AA0-033F-45AC-AEAA-857A0725E4AD}"/>
              </a:ext>
            </a:extLst>
          </p:cNvPr>
          <p:cNvSpPr txBox="1">
            <a:spLocks/>
          </p:cNvSpPr>
          <p:nvPr/>
        </p:nvSpPr>
        <p:spPr>
          <a:xfrm>
            <a:off x="7160242" y="4672103"/>
            <a:ext cx="924003" cy="37863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100" kern="0" dirty="0"/>
              <a:t>4.75 V</a:t>
            </a:r>
            <a:endParaRPr lang="en-IN" sz="2100" kern="0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8801993-6CAE-4125-AB19-10A0EBB6E7AC}"/>
              </a:ext>
            </a:extLst>
          </p:cNvPr>
          <p:cNvSpPr txBox="1">
            <a:spLocks/>
          </p:cNvSpPr>
          <p:nvPr/>
        </p:nvSpPr>
        <p:spPr>
          <a:xfrm>
            <a:off x="6977473" y="1384317"/>
            <a:ext cx="1289538" cy="479708"/>
          </a:xfrm>
          <a:prstGeom prst="rect">
            <a:avLst/>
          </a:prstGeom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400" b="1" kern="0" dirty="0"/>
              <a:t>Mean</a:t>
            </a:r>
          </a:p>
          <a:p>
            <a:pPr algn="ctr"/>
            <a:endParaRPr lang="en-IN" sz="2400" b="1" kern="0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CB6912A-77EE-4309-B6B5-25DA43D13E8B}"/>
              </a:ext>
            </a:extLst>
          </p:cNvPr>
          <p:cNvSpPr txBox="1">
            <a:spLocks/>
          </p:cNvSpPr>
          <p:nvPr/>
        </p:nvSpPr>
        <p:spPr>
          <a:xfrm>
            <a:off x="8843264" y="1384317"/>
            <a:ext cx="1289538" cy="479708"/>
          </a:xfrm>
          <a:prstGeom prst="rect">
            <a:avLst/>
          </a:prstGeom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400" b="1" kern="0" dirty="0"/>
              <a:t>Max</a:t>
            </a:r>
          </a:p>
          <a:p>
            <a:pPr algn="ctr"/>
            <a:endParaRPr lang="en-IN" sz="2400" b="1" kern="0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A4409B-AEC5-49F2-91E5-83D0D050E7B9}"/>
              </a:ext>
            </a:extLst>
          </p:cNvPr>
          <p:cNvSpPr txBox="1">
            <a:spLocks/>
          </p:cNvSpPr>
          <p:nvPr/>
        </p:nvSpPr>
        <p:spPr>
          <a:xfrm>
            <a:off x="9026033" y="2213408"/>
            <a:ext cx="924003" cy="378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100" kern="0" dirty="0"/>
              <a:t>27.1 V</a:t>
            </a:r>
            <a:endParaRPr lang="en-IN" sz="2100" kern="0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5DCCB1F5-6B07-44E7-AF93-1AC2F9E2BB1F}"/>
              </a:ext>
            </a:extLst>
          </p:cNvPr>
          <p:cNvSpPr txBox="1">
            <a:spLocks/>
          </p:cNvSpPr>
          <p:nvPr/>
        </p:nvSpPr>
        <p:spPr>
          <a:xfrm>
            <a:off x="9026033" y="3424460"/>
            <a:ext cx="924003" cy="378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100" kern="0" dirty="0"/>
              <a:t>25.1 V</a:t>
            </a:r>
            <a:endParaRPr lang="en-IN" sz="2100" kern="0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EA5D6468-985E-4C01-8E1B-6F4B7460550B}"/>
              </a:ext>
            </a:extLst>
          </p:cNvPr>
          <p:cNvSpPr txBox="1">
            <a:spLocks/>
          </p:cNvSpPr>
          <p:nvPr/>
        </p:nvSpPr>
        <p:spPr>
          <a:xfrm>
            <a:off x="9026033" y="4672100"/>
            <a:ext cx="924003" cy="378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100" kern="0" dirty="0"/>
              <a:t>22 V</a:t>
            </a:r>
            <a:endParaRPr lang="en-IN" sz="2100" kern="0" dirty="0"/>
          </a:p>
        </p:txBody>
      </p:sp>
    </p:spTree>
    <p:extLst>
      <p:ext uri="{BB962C8B-B14F-4D97-AF65-F5344CB8AC3E}">
        <p14:creationId xmlns:p14="http://schemas.microsoft.com/office/powerpoint/2010/main" val="3274010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ตัวแทนวันที่ 18">
            <a:extLst>
              <a:ext uri="{FF2B5EF4-FFF2-40B4-BE49-F238E27FC236}">
                <a16:creationId xmlns:a16="http://schemas.microsoft.com/office/drawing/2014/main" id="{33FB2FBE-A16D-48F6-ABEF-1195DBB2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EE9-7F70-4064-BCC3-6698DC6F61C7}" type="datetime1">
              <a:rPr lang="th-TH" smtClean="0"/>
              <a:t>05/12/62</a:t>
            </a:fld>
            <a:endParaRPr lang="th-TH"/>
          </a:p>
        </p:txBody>
      </p:sp>
      <p:sp>
        <p:nvSpPr>
          <p:cNvPr id="20" name="ตัวแทนท้ายกระดาษ 19">
            <a:extLst>
              <a:ext uri="{FF2B5EF4-FFF2-40B4-BE49-F238E27FC236}">
                <a16:creationId xmlns:a16="http://schemas.microsoft.com/office/drawing/2014/main" id="{A60C34EA-66BB-4A1C-B5D3-807B61F7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R.Boonchoo</a:t>
            </a:r>
            <a:endParaRPr lang="th-TH" dirty="0"/>
          </a:p>
        </p:txBody>
      </p:sp>
      <p:sp>
        <p:nvSpPr>
          <p:cNvPr id="21" name="ตัวแทนหมายเลขสไลด์ 20">
            <a:extLst>
              <a:ext uri="{FF2B5EF4-FFF2-40B4-BE49-F238E27FC236}">
                <a16:creationId xmlns:a16="http://schemas.microsoft.com/office/drawing/2014/main" id="{D684FC7A-B11A-406C-B5E6-DE4576A8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3D9A-7844-401B-B7FB-37397A02C113}" type="slidenum">
              <a:rPr lang="th-TH" smtClean="0"/>
              <a:t>8</a:t>
            </a:fld>
            <a:endParaRPr lang="th-TH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583CF5-925A-4A90-A568-CC62AEFBE91D}"/>
              </a:ext>
            </a:extLst>
          </p:cNvPr>
          <p:cNvGrpSpPr/>
          <p:nvPr/>
        </p:nvGrpSpPr>
        <p:grpSpPr>
          <a:xfrm>
            <a:off x="1684533" y="128576"/>
            <a:ext cx="7363563" cy="726877"/>
            <a:chOff x="4841823" y="53497"/>
            <a:chExt cx="6220917" cy="969167"/>
          </a:xfrm>
        </p:grpSpPr>
        <p:sp>
          <p:nvSpPr>
            <p:cNvPr id="15" name="Text Placeholder 10">
              <a:extLst>
                <a:ext uri="{FF2B5EF4-FFF2-40B4-BE49-F238E27FC236}">
                  <a16:creationId xmlns:a16="http://schemas.microsoft.com/office/drawing/2014/main" id="{6B3998A0-80FB-41FE-A451-94BEBF202E21}"/>
                </a:ext>
              </a:extLst>
            </p:cNvPr>
            <p:cNvSpPr txBox="1">
              <a:spLocks/>
            </p:cNvSpPr>
            <p:nvPr/>
          </p:nvSpPr>
          <p:spPr>
            <a:xfrm>
              <a:off x="5596657" y="228523"/>
              <a:ext cx="3931058" cy="794129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0" indent="0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defRPr sz="16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2082" indent="-196046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</a:defRPr>
              </a:lvl2pPr>
              <a:lvl3pPr marL="457337" indent="-267335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</a:defRPr>
              </a:lvl3pPr>
              <a:lvl4pPr marL="612832" indent="-158781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</a:defRPr>
              </a:lvl4pPr>
              <a:lvl5pPr marL="750033" indent="-128054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5pPr>
              <a:lvl6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6pPr>
              <a:lvl7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7pPr>
              <a:lvl8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8pPr>
              <a:lvl9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3600" dirty="0"/>
                <a:t>Result</a:t>
              </a:r>
            </a:p>
            <a:p>
              <a:endParaRPr lang="en-IN" sz="3600" kern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0CBEE0-37AD-4FB0-BB2B-3AD8336C8C25}"/>
                </a:ext>
              </a:extLst>
            </p:cNvPr>
            <p:cNvSpPr/>
            <p:nvPr/>
          </p:nvSpPr>
          <p:spPr>
            <a:xfrm>
              <a:off x="4841823" y="53497"/>
              <a:ext cx="554636" cy="969167"/>
            </a:xfrm>
            <a:prstGeom prst="rect">
              <a:avLst/>
            </a:prstGeom>
            <a:solidFill>
              <a:srgbClr val="143C6C"/>
            </a:solidFill>
            <a:ln>
              <a:solidFill>
                <a:srgbClr val="143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lfphabet" panose="020B0707010101030C03" pitchFamily="34" charset="0"/>
                  <a:cs typeface="+mj-cs"/>
                </a:rPr>
                <a:t>03</a:t>
              </a:r>
              <a:endParaRPr lang="th-TH" sz="4000" b="1" dirty="0">
                <a:latin typeface="Alfphabet" panose="020B0707010101030C03" pitchFamily="34" charset="0"/>
                <a:cs typeface="+mj-cs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4AE2EA-BEFE-4214-ABE4-54592FA95337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19" y="1022664"/>
              <a:ext cx="5606321" cy="0"/>
            </a:xfrm>
            <a:prstGeom prst="line">
              <a:avLst/>
            </a:prstGeom>
            <a:ln w="19050">
              <a:solidFill>
                <a:srgbClr val="143C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680373D-A4D7-4A2F-B296-F8BD15484670}"/>
              </a:ext>
            </a:extLst>
          </p:cNvPr>
          <p:cNvSpPr/>
          <p:nvPr/>
        </p:nvSpPr>
        <p:spPr>
          <a:xfrm>
            <a:off x="6834554" y="2614249"/>
            <a:ext cx="1289538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3375F4-97F4-4A74-BBC6-61D76CF23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4532" y="1605643"/>
            <a:ext cx="5334000" cy="4000500"/>
          </a:xfrm>
          <a:prstGeom prst="rect">
            <a:avLst/>
          </a:prstGeom>
        </p:spPr>
      </p:pic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6AD6347-224A-4C81-ACC9-D24112A0B1CE}"/>
              </a:ext>
            </a:extLst>
          </p:cNvPr>
          <p:cNvSpPr txBox="1">
            <a:spLocks/>
          </p:cNvSpPr>
          <p:nvPr/>
        </p:nvSpPr>
        <p:spPr>
          <a:xfrm>
            <a:off x="7160242" y="2213408"/>
            <a:ext cx="924003" cy="378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100" kern="0" dirty="0"/>
              <a:t>7.71 V</a:t>
            </a:r>
            <a:endParaRPr lang="en-IN" sz="2100" kern="0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7A2F8221-635C-485F-940A-8589EC16FCB1}"/>
              </a:ext>
            </a:extLst>
          </p:cNvPr>
          <p:cNvSpPr txBox="1">
            <a:spLocks/>
          </p:cNvSpPr>
          <p:nvPr/>
        </p:nvSpPr>
        <p:spPr>
          <a:xfrm>
            <a:off x="7177907" y="3436105"/>
            <a:ext cx="888673" cy="35534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100" kern="0" dirty="0"/>
              <a:t>6.85 V</a:t>
            </a:r>
            <a:endParaRPr lang="en-IN" sz="2100" kern="0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71C8AA0-033F-45AC-AEAA-857A0725E4AD}"/>
              </a:ext>
            </a:extLst>
          </p:cNvPr>
          <p:cNvSpPr txBox="1">
            <a:spLocks/>
          </p:cNvSpPr>
          <p:nvPr/>
        </p:nvSpPr>
        <p:spPr>
          <a:xfrm>
            <a:off x="7160242" y="4672103"/>
            <a:ext cx="924003" cy="37863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100" kern="0" dirty="0"/>
              <a:t>5.92 V</a:t>
            </a:r>
            <a:endParaRPr lang="en-IN" sz="2100" kern="0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8801993-6CAE-4125-AB19-10A0EBB6E7AC}"/>
              </a:ext>
            </a:extLst>
          </p:cNvPr>
          <p:cNvSpPr txBox="1">
            <a:spLocks/>
          </p:cNvSpPr>
          <p:nvPr/>
        </p:nvSpPr>
        <p:spPr>
          <a:xfrm>
            <a:off x="6977473" y="1384317"/>
            <a:ext cx="1289538" cy="479708"/>
          </a:xfrm>
          <a:prstGeom prst="rect">
            <a:avLst/>
          </a:prstGeom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400" b="1" kern="0" dirty="0"/>
              <a:t>Mean</a:t>
            </a:r>
          </a:p>
          <a:p>
            <a:pPr algn="ctr"/>
            <a:endParaRPr lang="en-IN" sz="2400" b="1" kern="0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CB6912A-77EE-4309-B6B5-25DA43D13E8B}"/>
              </a:ext>
            </a:extLst>
          </p:cNvPr>
          <p:cNvSpPr txBox="1">
            <a:spLocks/>
          </p:cNvSpPr>
          <p:nvPr/>
        </p:nvSpPr>
        <p:spPr>
          <a:xfrm>
            <a:off x="8843264" y="1384317"/>
            <a:ext cx="1289538" cy="479708"/>
          </a:xfrm>
          <a:prstGeom prst="rect">
            <a:avLst/>
          </a:prstGeom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400" b="1" kern="0" dirty="0"/>
              <a:t>Max</a:t>
            </a:r>
          </a:p>
          <a:p>
            <a:pPr algn="ctr"/>
            <a:endParaRPr lang="en-IN" sz="2400" b="1" kern="0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A4409B-AEC5-49F2-91E5-83D0D050E7B9}"/>
              </a:ext>
            </a:extLst>
          </p:cNvPr>
          <p:cNvSpPr txBox="1">
            <a:spLocks/>
          </p:cNvSpPr>
          <p:nvPr/>
        </p:nvSpPr>
        <p:spPr>
          <a:xfrm>
            <a:off x="9026033" y="2213408"/>
            <a:ext cx="924003" cy="378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100" kern="0" dirty="0"/>
              <a:t>35.2 V</a:t>
            </a:r>
            <a:endParaRPr lang="en-IN" sz="2100" kern="0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5DCCB1F5-6B07-44E7-AF93-1AC2F9E2BB1F}"/>
              </a:ext>
            </a:extLst>
          </p:cNvPr>
          <p:cNvSpPr txBox="1">
            <a:spLocks/>
          </p:cNvSpPr>
          <p:nvPr/>
        </p:nvSpPr>
        <p:spPr>
          <a:xfrm>
            <a:off x="9026033" y="3424460"/>
            <a:ext cx="924003" cy="378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100" kern="0" dirty="0"/>
              <a:t>29.6 V</a:t>
            </a:r>
            <a:endParaRPr lang="en-IN" sz="2100" kern="0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EA5D6468-985E-4C01-8E1B-6F4B7460550B}"/>
              </a:ext>
            </a:extLst>
          </p:cNvPr>
          <p:cNvSpPr txBox="1">
            <a:spLocks/>
          </p:cNvSpPr>
          <p:nvPr/>
        </p:nvSpPr>
        <p:spPr>
          <a:xfrm>
            <a:off x="9026033" y="4672100"/>
            <a:ext cx="924003" cy="378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100" kern="0" dirty="0"/>
              <a:t>26.9 V</a:t>
            </a:r>
            <a:endParaRPr lang="en-IN" sz="2100" kern="0" dirty="0"/>
          </a:p>
        </p:txBody>
      </p:sp>
    </p:spTree>
    <p:extLst>
      <p:ext uri="{BB962C8B-B14F-4D97-AF65-F5344CB8AC3E}">
        <p14:creationId xmlns:p14="http://schemas.microsoft.com/office/powerpoint/2010/main" val="1578934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ตัวแทนวันที่ 18">
            <a:extLst>
              <a:ext uri="{FF2B5EF4-FFF2-40B4-BE49-F238E27FC236}">
                <a16:creationId xmlns:a16="http://schemas.microsoft.com/office/drawing/2014/main" id="{33FB2FBE-A16D-48F6-ABEF-1195DBB2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EE9-7F70-4064-BCC3-6698DC6F61C7}" type="datetime1">
              <a:rPr lang="th-TH" smtClean="0"/>
              <a:t>05/12/62</a:t>
            </a:fld>
            <a:endParaRPr lang="th-TH"/>
          </a:p>
        </p:txBody>
      </p:sp>
      <p:sp>
        <p:nvSpPr>
          <p:cNvPr id="20" name="ตัวแทนท้ายกระดาษ 19">
            <a:extLst>
              <a:ext uri="{FF2B5EF4-FFF2-40B4-BE49-F238E27FC236}">
                <a16:creationId xmlns:a16="http://schemas.microsoft.com/office/drawing/2014/main" id="{A60C34EA-66BB-4A1C-B5D3-807B61F7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R.Boonchoo</a:t>
            </a:r>
            <a:endParaRPr lang="th-TH" dirty="0"/>
          </a:p>
        </p:txBody>
      </p:sp>
      <p:sp>
        <p:nvSpPr>
          <p:cNvPr id="21" name="ตัวแทนหมายเลขสไลด์ 20">
            <a:extLst>
              <a:ext uri="{FF2B5EF4-FFF2-40B4-BE49-F238E27FC236}">
                <a16:creationId xmlns:a16="http://schemas.microsoft.com/office/drawing/2014/main" id="{D684FC7A-B11A-406C-B5E6-DE4576A8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3D9A-7844-401B-B7FB-37397A02C113}" type="slidenum">
              <a:rPr lang="th-TH" smtClean="0"/>
              <a:t>9</a:t>
            </a:fld>
            <a:endParaRPr lang="th-TH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583CF5-925A-4A90-A568-CC62AEFBE91D}"/>
              </a:ext>
            </a:extLst>
          </p:cNvPr>
          <p:cNvGrpSpPr/>
          <p:nvPr/>
        </p:nvGrpSpPr>
        <p:grpSpPr>
          <a:xfrm>
            <a:off x="1684533" y="128576"/>
            <a:ext cx="7363563" cy="726877"/>
            <a:chOff x="4841823" y="53497"/>
            <a:chExt cx="6220917" cy="969167"/>
          </a:xfrm>
        </p:grpSpPr>
        <p:sp>
          <p:nvSpPr>
            <p:cNvPr id="15" name="Text Placeholder 10">
              <a:extLst>
                <a:ext uri="{FF2B5EF4-FFF2-40B4-BE49-F238E27FC236}">
                  <a16:creationId xmlns:a16="http://schemas.microsoft.com/office/drawing/2014/main" id="{6B3998A0-80FB-41FE-A451-94BEBF202E21}"/>
                </a:ext>
              </a:extLst>
            </p:cNvPr>
            <p:cNvSpPr txBox="1">
              <a:spLocks/>
            </p:cNvSpPr>
            <p:nvPr/>
          </p:nvSpPr>
          <p:spPr>
            <a:xfrm>
              <a:off x="5596657" y="228523"/>
              <a:ext cx="3931058" cy="794129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0" indent="0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defRPr sz="16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2082" indent="-196046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</a:defRPr>
              </a:lvl2pPr>
              <a:lvl3pPr marL="457337" indent="-267335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</a:defRPr>
              </a:lvl3pPr>
              <a:lvl4pPr marL="612832" indent="-158781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</a:defRPr>
              </a:lvl4pPr>
              <a:lvl5pPr marL="750033" indent="-128054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5pPr>
              <a:lvl6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6pPr>
              <a:lvl7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7pPr>
              <a:lvl8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8pPr>
              <a:lvl9pPr marL="765259" indent="-132858" algn="l" defTabSz="91380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32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3600" dirty="0"/>
                <a:t>Result</a:t>
              </a:r>
            </a:p>
            <a:p>
              <a:endParaRPr lang="en-IN" sz="3600" kern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0CBEE0-37AD-4FB0-BB2B-3AD8336C8C25}"/>
                </a:ext>
              </a:extLst>
            </p:cNvPr>
            <p:cNvSpPr/>
            <p:nvPr/>
          </p:nvSpPr>
          <p:spPr>
            <a:xfrm>
              <a:off x="4841823" y="53497"/>
              <a:ext cx="554636" cy="969167"/>
            </a:xfrm>
            <a:prstGeom prst="rect">
              <a:avLst/>
            </a:prstGeom>
            <a:solidFill>
              <a:srgbClr val="143C6C"/>
            </a:solidFill>
            <a:ln>
              <a:solidFill>
                <a:srgbClr val="143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lfphabet" panose="020B0707010101030C03" pitchFamily="34" charset="0"/>
                  <a:cs typeface="+mj-cs"/>
                </a:rPr>
                <a:t>03</a:t>
              </a:r>
              <a:endParaRPr lang="th-TH" sz="4000" b="1" dirty="0">
                <a:latin typeface="Alfphabet" panose="020B0707010101030C03" pitchFamily="34" charset="0"/>
                <a:cs typeface="+mj-cs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4AE2EA-BEFE-4214-ABE4-54592FA95337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19" y="1022664"/>
              <a:ext cx="5606321" cy="0"/>
            </a:xfrm>
            <a:prstGeom prst="line">
              <a:avLst/>
            </a:prstGeom>
            <a:ln w="19050">
              <a:solidFill>
                <a:srgbClr val="143C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680373D-A4D7-4A2F-B296-F8BD15484670}"/>
              </a:ext>
            </a:extLst>
          </p:cNvPr>
          <p:cNvSpPr/>
          <p:nvPr/>
        </p:nvSpPr>
        <p:spPr>
          <a:xfrm>
            <a:off x="6834554" y="2614249"/>
            <a:ext cx="1289538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3375F4-97F4-4A74-BBC6-61D76CF23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4532" y="1605643"/>
            <a:ext cx="5334000" cy="4000500"/>
          </a:xfrm>
          <a:prstGeom prst="rect">
            <a:avLst/>
          </a:prstGeom>
        </p:spPr>
      </p:pic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6AD6347-224A-4C81-ACC9-D24112A0B1CE}"/>
              </a:ext>
            </a:extLst>
          </p:cNvPr>
          <p:cNvSpPr txBox="1">
            <a:spLocks/>
          </p:cNvSpPr>
          <p:nvPr/>
        </p:nvSpPr>
        <p:spPr>
          <a:xfrm>
            <a:off x="7160242" y="2213408"/>
            <a:ext cx="924003" cy="378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100" kern="0" dirty="0"/>
              <a:t>10.1 V</a:t>
            </a:r>
            <a:endParaRPr lang="en-IN" sz="2100" kern="0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7A2F8221-635C-485F-940A-8589EC16FCB1}"/>
              </a:ext>
            </a:extLst>
          </p:cNvPr>
          <p:cNvSpPr txBox="1">
            <a:spLocks/>
          </p:cNvSpPr>
          <p:nvPr/>
        </p:nvSpPr>
        <p:spPr>
          <a:xfrm>
            <a:off x="7177907" y="3436105"/>
            <a:ext cx="888673" cy="35534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100" kern="0" dirty="0"/>
              <a:t>8.45 V</a:t>
            </a:r>
            <a:endParaRPr lang="en-IN" sz="2100" kern="0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71C8AA0-033F-45AC-AEAA-857A0725E4AD}"/>
              </a:ext>
            </a:extLst>
          </p:cNvPr>
          <p:cNvSpPr txBox="1">
            <a:spLocks/>
          </p:cNvSpPr>
          <p:nvPr/>
        </p:nvSpPr>
        <p:spPr>
          <a:xfrm>
            <a:off x="7160242" y="4672103"/>
            <a:ext cx="924003" cy="37863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100" kern="0" dirty="0"/>
              <a:t>8.41 V</a:t>
            </a:r>
            <a:endParaRPr lang="en-IN" sz="2100" kern="0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8801993-6CAE-4125-AB19-10A0EBB6E7AC}"/>
              </a:ext>
            </a:extLst>
          </p:cNvPr>
          <p:cNvSpPr txBox="1">
            <a:spLocks/>
          </p:cNvSpPr>
          <p:nvPr/>
        </p:nvSpPr>
        <p:spPr>
          <a:xfrm>
            <a:off x="6977473" y="1384317"/>
            <a:ext cx="1289538" cy="479708"/>
          </a:xfrm>
          <a:prstGeom prst="rect">
            <a:avLst/>
          </a:prstGeom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400" b="1" kern="0" dirty="0"/>
              <a:t>Mean</a:t>
            </a:r>
          </a:p>
          <a:p>
            <a:pPr algn="ctr"/>
            <a:endParaRPr lang="en-IN" sz="2400" b="1" kern="0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CB6912A-77EE-4309-B6B5-25DA43D13E8B}"/>
              </a:ext>
            </a:extLst>
          </p:cNvPr>
          <p:cNvSpPr txBox="1">
            <a:spLocks/>
          </p:cNvSpPr>
          <p:nvPr/>
        </p:nvSpPr>
        <p:spPr>
          <a:xfrm>
            <a:off x="8843264" y="1384317"/>
            <a:ext cx="1289538" cy="479708"/>
          </a:xfrm>
          <a:prstGeom prst="rect">
            <a:avLst/>
          </a:prstGeom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400" b="1" kern="0" dirty="0"/>
              <a:t>Max</a:t>
            </a:r>
          </a:p>
          <a:p>
            <a:pPr algn="ctr"/>
            <a:endParaRPr lang="en-IN" sz="2400" b="1" kern="0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A4409B-AEC5-49F2-91E5-83D0D050E7B9}"/>
              </a:ext>
            </a:extLst>
          </p:cNvPr>
          <p:cNvSpPr txBox="1">
            <a:spLocks/>
          </p:cNvSpPr>
          <p:nvPr/>
        </p:nvSpPr>
        <p:spPr>
          <a:xfrm>
            <a:off x="9026033" y="2213408"/>
            <a:ext cx="924003" cy="378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100" kern="0" dirty="0"/>
              <a:t>34.3 V</a:t>
            </a:r>
            <a:endParaRPr lang="en-IN" sz="2100" kern="0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5DCCB1F5-6B07-44E7-AF93-1AC2F9E2BB1F}"/>
              </a:ext>
            </a:extLst>
          </p:cNvPr>
          <p:cNvSpPr txBox="1">
            <a:spLocks/>
          </p:cNvSpPr>
          <p:nvPr/>
        </p:nvSpPr>
        <p:spPr>
          <a:xfrm>
            <a:off x="9026033" y="3424460"/>
            <a:ext cx="924003" cy="378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100" kern="0" dirty="0"/>
              <a:t>27.1 V</a:t>
            </a:r>
            <a:endParaRPr lang="en-IN" sz="2100" kern="0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EA5D6468-985E-4C01-8E1B-6F4B7460550B}"/>
              </a:ext>
            </a:extLst>
          </p:cNvPr>
          <p:cNvSpPr txBox="1">
            <a:spLocks/>
          </p:cNvSpPr>
          <p:nvPr/>
        </p:nvSpPr>
        <p:spPr>
          <a:xfrm>
            <a:off x="9026033" y="4672100"/>
            <a:ext cx="924003" cy="378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100" kern="0" dirty="0"/>
              <a:t>21.6 V</a:t>
            </a:r>
            <a:endParaRPr lang="en-IN" sz="2100" kern="0" dirty="0"/>
          </a:p>
        </p:txBody>
      </p:sp>
    </p:spTree>
    <p:extLst>
      <p:ext uri="{BB962C8B-B14F-4D97-AF65-F5344CB8AC3E}">
        <p14:creationId xmlns:p14="http://schemas.microsoft.com/office/powerpoint/2010/main" val="329817013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3701</TotalTime>
  <Words>546</Words>
  <Application>Microsoft Office PowerPoint</Application>
  <PresentationFormat>Widescreen</PresentationFormat>
  <Paragraphs>154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Alfphabet</vt:lpstr>
      <vt:lpstr>Arial</vt:lpstr>
      <vt:lpstr>Calibri</vt:lpstr>
      <vt:lpstr>Calibri Light</vt:lpstr>
      <vt:lpstr>Open Sans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ASUS</dc:creator>
  <cp:lastModifiedBy>RATTACHA BOONCHOO</cp:lastModifiedBy>
  <cp:revision>130</cp:revision>
  <dcterms:created xsi:type="dcterms:W3CDTF">2019-08-27T10:54:54Z</dcterms:created>
  <dcterms:modified xsi:type="dcterms:W3CDTF">2019-12-05T10:10:39Z</dcterms:modified>
</cp:coreProperties>
</file>