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8" r:id="rId2"/>
    <p:sldId id="427" r:id="rId3"/>
    <p:sldId id="571" r:id="rId4"/>
    <p:sldId id="560" r:id="rId5"/>
    <p:sldId id="544" r:id="rId6"/>
    <p:sldId id="542" r:id="rId7"/>
    <p:sldId id="551" r:id="rId8"/>
    <p:sldId id="545" r:id="rId9"/>
    <p:sldId id="470" r:id="rId10"/>
    <p:sldId id="527" r:id="rId11"/>
    <p:sldId id="546" r:id="rId12"/>
    <p:sldId id="552" r:id="rId13"/>
    <p:sldId id="473" r:id="rId14"/>
    <p:sldId id="563" r:id="rId15"/>
    <p:sldId id="565" r:id="rId16"/>
    <p:sldId id="573" r:id="rId17"/>
    <p:sldId id="537" r:id="rId18"/>
    <p:sldId id="564" r:id="rId19"/>
    <p:sldId id="553" r:id="rId20"/>
    <p:sldId id="547" r:id="rId21"/>
    <p:sldId id="554" r:id="rId22"/>
    <p:sldId id="526" r:id="rId23"/>
    <p:sldId id="572" r:id="rId24"/>
    <p:sldId id="566" r:id="rId25"/>
    <p:sldId id="567" r:id="rId26"/>
  </p:sldIdLst>
  <p:sldSz cx="9144000" cy="6858000" type="screen4x3"/>
  <p:notesSz cx="6794500" cy="99218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i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CC00"/>
    <a:srgbClr val="FF9933"/>
    <a:srgbClr val="FFCCCC"/>
    <a:srgbClr val="BBE0E3"/>
    <a:srgbClr val="FF0000"/>
    <a:srgbClr val="99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8765" autoAdjust="0"/>
  </p:normalViewPr>
  <p:slideViewPr>
    <p:cSldViewPr snapToGrid="0">
      <p:cViewPr>
        <p:scale>
          <a:sx n="100" d="100"/>
          <a:sy n="100" d="100"/>
        </p:scale>
        <p:origin x="594" y="-540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60" y="-84"/>
      </p:cViewPr>
      <p:guideLst>
        <p:guide orient="horz" pos="3125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06-24T17:57:59.976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06" tIns="45903" rIns="91806" bIns="45903" numCol="1" anchor="t" anchorCtr="0" compatLnSpc="1">
            <a:prstTxWarp prst="textNoShape">
              <a:avLst/>
            </a:prstTxWarp>
          </a:bodyPr>
          <a:lstStyle>
            <a:lvl1pPr algn="l" defTabSz="917575" eaLnBrk="1" hangingPunct="1">
              <a:defRPr sz="1200" b="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8575" y="0"/>
            <a:ext cx="29178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06" tIns="45903" rIns="91806" bIns="45903" numCol="1" anchor="t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 b="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6888"/>
            <a:ext cx="29178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06" tIns="45903" rIns="91806" bIns="45903" numCol="1" anchor="b" anchorCtr="0" compatLnSpc="1">
            <a:prstTxWarp prst="textNoShape">
              <a:avLst/>
            </a:prstTxWarp>
          </a:bodyPr>
          <a:lstStyle>
            <a:lvl1pPr algn="l" defTabSz="917575" eaLnBrk="1" hangingPunct="1">
              <a:defRPr sz="1200" b="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8575" y="9386888"/>
            <a:ext cx="29178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06" tIns="45903" rIns="91806" bIns="45903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 b="0"/>
            </a:lvl1pPr>
          </a:lstStyle>
          <a:p>
            <a:pPr>
              <a:defRPr/>
            </a:pPr>
            <a:fld id="{0736E1DD-77BA-4C6E-A63C-8AA0EAC1F9F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24699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06" tIns="45903" rIns="91806" bIns="45903" numCol="1" anchor="t" anchorCtr="0" compatLnSpc="1">
            <a:prstTxWarp prst="textNoShape">
              <a:avLst/>
            </a:prstTxWarp>
          </a:bodyPr>
          <a:lstStyle>
            <a:lvl1pPr algn="l" defTabSz="917575" eaLnBrk="1" hangingPunct="1">
              <a:defRPr sz="1200" b="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8575" y="0"/>
            <a:ext cx="29178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06" tIns="45903" rIns="91806" bIns="45903" numCol="1" anchor="t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 b="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63588"/>
            <a:ext cx="4987925" cy="374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7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732338"/>
            <a:ext cx="49911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06" tIns="45903" rIns="91806" bIns="45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57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6888"/>
            <a:ext cx="29178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06" tIns="45903" rIns="91806" bIns="45903" numCol="1" anchor="b" anchorCtr="0" compatLnSpc="1">
            <a:prstTxWarp prst="textNoShape">
              <a:avLst/>
            </a:prstTxWarp>
          </a:bodyPr>
          <a:lstStyle>
            <a:lvl1pPr algn="l" defTabSz="917575" eaLnBrk="1" hangingPunct="1">
              <a:defRPr sz="1200" b="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57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8575" y="9386888"/>
            <a:ext cx="29178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06" tIns="45903" rIns="91806" bIns="45903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 b="0"/>
            </a:lvl1pPr>
          </a:lstStyle>
          <a:p>
            <a:pPr>
              <a:defRPr/>
            </a:pPr>
            <a:fld id="{0E519AD4-7523-41BE-BBA6-4882A379762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21486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30188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30188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5338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5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7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9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41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1D5875-3453-4730-9EA3-0B46497349A7}" type="slidenum">
              <a:rPr lang="cs-CZ" altLang="en-US" smtClean="0"/>
              <a:pPr>
                <a:spcBef>
                  <a:spcPct val="0"/>
                </a:spcBef>
              </a:pPr>
              <a:t>1</a:t>
            </a:fld>
            <a:endParaRPr lang="cs-CZ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99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30188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30188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5338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5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7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9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41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ABF630-BCDC-4251-8034-E60200909F0B}" type="slidenum">
              <a:rPr lang="cs-CZ" altLang="en-US" smtClean="0"/>
              <a:pPr>
                <a:spcBef>
                  <a:spcPct val="0"/>
                </a:spcBef>
              </a:pPr>
              <a:t>2</a:t>
            </a:fld>
            <a:endParaRPr lang="cs-CZ" alt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9350" cy="3719512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3288"/>
            <a:ext cx="4981575" cy="4464050"/>
          </a:xfrm>
          <a:noFill/>
        </p:spPr>
        <p:txBody>
          <a:bodyPr/>
          <a:lstStyle/>
          <a:p>
            <a:pPr eaLnBrk="1" hangingPunct="1"/>
            <a:endParaRPr lang="cs-CZ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458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30188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30188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5338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5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7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9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41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1D3F63-5AF0-40EA-B83B-6C29FC6CC96F}" type="slidenum">
              <a:rPr lang="cs-CZ" altLang="en-US" smtClean="0"/>
              <a:pPr>
                <a:spcBef>
                  <a:spcPct val="0"/>
                </a:spcBef>
              </a:pPr>
              <a:t>9</a:t>
            </a:fld>
            <a:endParaRPr lang="cs-CZ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50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38575" y="9386888"/>
            <a:ext cx="29178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6" tIns="45903" rIns="91806" bIns="45903" anchor="b"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30188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30188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5338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5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7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9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41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2F6A0C-4CBF-40C2-8B9C-11D1A45E41D7}" type="slidenum">
              <a:rPr lang="cs-CZ" altLang="en-US" b="0"/>
              <a:pPr algn="r" eaLnBrk="1" hangingPunct="1">
                <a:spcBef>
                  <a:spcPct val="0"/>
                </a:spcBef>
              </a:pPr>
              <a:t>10</a:t>
            </a:fld>
            <a:endParaRPr lang="cs-CZ" altLang="en-US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569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30188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30188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5338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5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7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9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41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123FC0-6311-4898-98A6-7AF191C34F37}" type="slidenum">
              <a:rPr lang="cs-CZ" altLang="en-US" smtClean="0"/>
              <a:pPr>
                <a:spcBef>
                  <a:spcPct val="0"/>
                </a:spcBef>
              </a:pPr>
              <a:t>13</a:t>
            </a:fld>
            <a:endParaRPr lang="cs-CZ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801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38575" y="9386888"/>
            <a:ext cx="29178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6" tIns="45903" rIns="91806" bIns="45903" anchor="b"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76A372A-3BB1-4527-8C05-A59BFB65EA68}" type="slidenum">
              <a:rPr lang="cs-CZ" altLang="en-US" b="0"/>
              <a:pPr algn="r" eaLnBrk="1" hangingPunct="1">
                <a:spcBef>
                  <a:spcPct val="0"/>
                </a:spcBef>
              </a:pPr>
              <a:t>14</a:t>
            </a:fld>
            <a:endParaRPr lang="cs-CZ" alt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5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38575" y="9386888"/>
            <a:ext cx="29178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6" tIns="45903" rIns="91806" bIns="45903" anchor="b"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30188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30188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5338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5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7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9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41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5965D11-B278-4F5C-8C27-0F5DEB6939DB}" type="slidenum">
              <a:rPr lang="cs-CZ" altLang="en-US" b="0"/>
              <a:pPr algn="r" eaLnBrk="1" hangingPunct="1">
                <a:spcBef>
                  <a:spcPct val="0"/>
                </a:spcBef>
              </a:pPr>
              <a:t>20</a:t>
            </a:fld>
            <a:endParaRPr lang="cs-CZ" altLang="en-US" b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3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7BFF0-3F84-4B0D-B30A-6924E43E35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568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8A86-390A-4632-B6FD-08462C0217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011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78600" y="130175"/>
            <a:ext cx="2108200" cy="60356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50825" y="130175"/>
            <a:ext cx="6175375" cy="60356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6C7E8-0BDA-4E9D-9FAD-E5E866464B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7316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ytuł, tekst i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825" y="130175"/>
            <a:ext cx="8229600" cy="5619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836613"/>
            <a:ext cx="4038600" cy="53292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obiektu clipart 3"/>
          <p:cNvSpPr>
            <a:spLocks noGrp="1"/>
          </p:cNvSpPr>
          <p:nvPr>
            <p:ph type="clipArt" sz="half" idx="2"/>
          </p:nvPr>
        </p:nvSpPr>
        <p:spPr>
          <a:xfrm>
            <a:off x="4648200" y="836613"/>
            <a:ext cx="4038600" cy="5329237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A4682-7E89-46CC-8A92-4C067BFBF9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956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130175"/>
            <a:ext cx="8229600" cy="5619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836613"/>
            <a:ext cx="4038600" cy="53292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836613"/>
            <a:ext cx="4038600" cy="53292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110BC-D6F0-4C02-BCC5-4DEB4BDD9C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8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4E6C4-010C-49A2-8AE2-B978368E90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218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51EA9-FC6E-43AE-AF99-2BB45074AE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930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836613"/>
            <a:ext cx="4038600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38600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2CAE5-E63E-43A8-9881-1C4E43ED43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294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35C35-A789-419E-9158-CBFE5AA9707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653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9F315-AED0-43D1-94B7-22F8F25FEE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222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9BC4E-CA8B-4FB4-952F-2CD7C4C753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260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BFF6F-A644-4579-83DB-5A0D57E969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672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F401B-73F1-4D46-9EC9-C9F3CA6748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629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30175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6613"/>
            <a:ext cx="82296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25" y="6597650"/>
            <a:ext cx="8353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141966EC-068C-463A-A737-DDCE3EE01E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1" name="Picture 7" descr="ipp2-b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219075"/>
            <a:ext cx="8953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9"/>
          <p:cNvSpPr>
            <a:spLocks noChangeArrowheads="1"/>
          </p:cNvSpPr>
          <p:nvPr userDrawn="1"/>
        </p:nvSpPr>
        <p:spPr bwMode="auto">
          <a:xfrm>
            <a:off x="323850" y="692150"/>
            <a:ext cx="6553200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it-IT" altLang="en-US" b="0" smtClean="0">
              <a:solidFill>
                <a:srgbClr val="00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00FF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00FF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00FF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00FF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rgbClr val="0000FF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rgbClr val="0000FF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rgbClr val="0000FF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rgbClr val="0000FF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golem.fjfi.cvut.cz/shots/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63513"/>
            <a:ext cx="8091488" cy="588962"/>
          </a:xfrm>
        </p:spPr>
        <p:txBody>
          <a:bodyPr/>
          <a:lstStyle/>
          <a:p>
            <a:pPr algn="ctr" eaLnBrk="1" hangingPunct="1"/>
            <a:r>
              <a:rPr lang="en-IE" altLang="en-US" sz="2400" b="1" i="0" smtClean="0">
                <a:solidFill>
                  <a:schemeClr val="accent2"/>
                </a:solidFill>
                <a:latin typeface="Arial" panose="020B0604020202020204" pitchFamily="34" charset="0"/>
              </a:rPr>
              <a:t>Remote tokamak operation </a:t>
            </a:r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193675" y="6186488"/>
            <a:ext cx="2633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dirty="0" err="1">
                <a:solidFill>
                  <a:schemeClr val="bg2"/>
                </a:solidFill>
                <a:latin typeface="Verdana" panose="020B0604030504040204" pitchFamily="34" charset="0"/>
              </a:rPr>
              <a:t>Kiten</a:t>
            </a:r>
            <a:r>
              <a:rPr lang="en-IE" altLang="en-US" sz="1400" dirty="0">
                <a:solidFill>
                  <a:schemeClr val="bg2"/>
                </a:solidFill>
                <a:latin typeface="Verdana" panose="020B0604030504040204" pitchFamily="34" charset="0"/>
              </a:rPr>
              <a:t>, </a:t>
            </a:r>
            <a:r>
              <a:rPr lang="cs-CZ" altLang="en-US" sz="1400" dirty="0">
                <a:solidFill>
                  <a:schemeClr val="bg2"/>
                </a:solidFill>
                <a:latin typeface="Verdana" panose="020B0604030504040204" pitchFamily="34" charset="0"/>
              </a:rPr>
              <a:t> </a:t>
            </a:r>
            <a:r>
              <a:rPr lang="cs-CZ" altLang="en-US" sz="1400" dirty="0" err="1" smtClean="0">
                <a:solidFill>
                  <a:schemeClr val="bg2"/>
                </a:solidFill>
                <a:latin typeface="Verdana" panose="020B0604030504040204" pitchFamily="34" charset="0"/>
              </a:rPr>
              <a:t>Ju</a:t>
            </a:r>
            <a:r>
              <a:rPr lang="en-US" altLang="en-US" sz="1400" dirty="0" smtClean="0">
                <a:solidFill>
                  <a:schemeClr val="bg2"/>
                </a:solidFill>
                <a:latin typeface="Verdana" panose="020B0604030504040204" pitchFamily="34" charset="0"/>
              </a:rPr>
              <a:t>ne</a:t>
            </a:r>
            <a:r>
              <a:rPr lang="cs-CZ" altLang="en-US" sz="1400" dirty="0" smtClean="0">
                <a:solidFill>
                  <a:schemeClr val="bg2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dirty="0" smtClean="0">
                <a:solidFill>
                  <a:schemeClr val="bg2"/>
                </a:solidFill>
                <a:latin typeface="Verdana" panose="020B0604030504040204" pitchFamily="34" charset="0"/>
              </a:rPr>
              <a:t>26</a:t>
            </a:r>
            <a:r>
              <a:rPr lang="cs-CZ" altLang="en-US" sz="1400" dirty="0" smtClean="0">
                <a:solidFill>
                  <a:schemeClr val="bg2"/>
                </a:solidFill>
                <a:latin typeface="Verdana" panose="020B0604030504040204" pitchFamily="34" charset="0"/>
              </a:rPr>
              <a:t>,</a:t>
            </a:r>
            <a:r>
              <a:rPr lang="en-IE" altLang="en-US" sz="1400" dirty="0" smtClean="0">
                <a:solidFill>
                  <a:schemeClr val="bg2"/>
                </a:solidFill>
                <a:latin typeface="Verdana" panose="020B0604030504040204" pitchFamily="34" charset="0"/>
              </a:rPr>
              <a:t> </a:t>
            </a:r>
            <a:r>
              <a:rPr lang="en-IE" altLang="en-US" sz="1400" dirty="0">
                <a:solidFill>
                  <a:schemeClr val="bg2"/>
                </a:solidFill>
                <a:latin typeface="Verdana" panose="020B0604030504040204" pitchFamily="34" charset="0"/>
              </a:rPr>
              <a:t>20</a:t>
            </a:r>
            <a:r>
              <a:rPr lang="cs-CZ" altLang="en-US" sz="1400" dirty="0" smtClean="0">
                <a:solidFill>
                  <a:schemeClr val="bg2"/>
                </a:solidFill>
                <a:latin typeface="Verdana" panose="020B0604030504040204" pitchFamily="34" charset="0"/>
              </a:rPr>
              <a:t>1</a:t>
            </a:r>
            <a:r>
              <a:rPr lang="en-US" altLang="en-US" sz="1400" dirty="0" smtClean="0">
                <a:solidFill>
                  <a:schemeClr val="bg2"/>
                </a:solidFill>
                <a:latin typeface="Verdana" panose="020B0604030504040204" pitchFamily="34" charset="0"/>
              </a:rPr>
              <a:t>6</a:t>
            </a:r>
            <a:endParaRPr lang="en-IE" altLang="en-US" sz="14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441325" y="1366838"/>
            <a:ext cx="8154988" cy="17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IE" altLang="en-US" sz="1800" u="sng" dirty="0" smtClean="0">
                <a:latin typeface="Arial" panose="020B0604020202020204" pitchFamily="34" charset="0"/>
              </a:rPr>
              <a:t>Jan </a:t>
            </a:r>
            <a:r>
              <a:rPr lang="en-IE" altLang="en-US" sz="1800" u="sng" dirty="0" err="1" smtClean="0">
                <a:latin typeface="Arial" panose="020B0604020202020204" pitchFamily="34" charset="0"/>
              </a:rPr>
              <a:t>Stockel</a:t>
            </a:r>
            <a:r>
              <a:rPr lang="en-IE" altLang="en-US" sz="1800" dirty="0" smtClean="0">
                <a:latin typeface="Arial" panose="020B0604020202020204" pitchFamily="34" charset="0"/>
              </a:rPr>
              <a:t>,</a:t>
            </a:r>
          </a:p>
          <a:p>
            <a:pPr algn="ctr" eaLnBrk="1" hangingPunct="1">
              <a:buFontTx/>
              <a:buNone/>
            </a:pPr>
            <a:r>
              <a:rPr lang="en-IE" altLang="en-US" sz="18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Institute </a:t>
            </a:r>
            <a:r>
              <a:rPr lang="en-IE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of Plasma Physics, </a:t>
            </a:r>
            <a:r>
              <a:rPr lang="cs-CZ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Prague</a:t>
            </a:r>
            <a:r>
              <a:rPr lang="en-US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,  </a:t>
            </a:r>
            <a:r>
              <a:rPr lang="cs-CZ" altLang="en-US" sz="1800" b="0" u="sng" dirty="0">
                <a:solidFill>
                  <a:srgbClr val="008000"/>
                </a:solidFill>
                <a:latin typeface="Arial" panose="020B0604020202020204" pitchFamily="34" charset="0"/>
              </a:rPr>
              <a:t>stockel@ipp.cas.cz</a:t>
            </a:r>
            <a:endParaRPr lang="en-IE" altLang="en-US" sz="18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IE" altLang="en-US" sz="2000" dirty="0" err="1" smtClean="0">
                <a:latin typeface="Arial" panose="020B0604020202020204" pitchFamily="34" charset="0"/>
              </a:rPr>
              <a:t>Vojtech</a:t>
            </a:r>
            <a:r>
              <a:rPr lang="en-IE" altLang="en-US" sz="2000" dirty="0" smtClean="0">
                <a:latin typeface="Arial" panose="020B0604020202020204" pitchFamily="34" charset="0"/>
              </a:rPr>
              <a:t> Svoboda</a:t>
            </a:r>
            <a:r>
              <a:rPr lang="cs-CZ" altLang="en-US" sz="2000" dirty="0" smtClean="0">
                <a:latin typeface="Arial" panose="020B0604020202020204" pitchFamily="34" charset="0"/>
              </a:rPr>
              <a:t> </a:t>
            </a:r>
            <a:r>
              <a:rPr lang="en-IE" altLang="en-US" sz="1800" dirty="0" smtClean="0">
                <a:latin typeface="Arial" panose="020B0604020202020204" pitchFamily="34" charset="0"/>
              </a:rPr>
              <a:t>– GOLEM operator</a:t>
            </a:r>
            <a:r>
              <a:rPr lang="cs-CZ" altLang="en-US" sz="1800" dirty="0" smtClean="0">
                <a:latin typeface="Arial" panose="020B0604020202020204" pitchFamily="34" charset="0"/>
              </a:rPr>
              <a:t> </a:t>
            </a:r>
            <a:r>
              <a:rPr lang="en-US" altLang="en-US" sz="1800" dirty="0" smtClean="0">
                <a:latin typeface="Arial" panose="020B0604020202020204" pitchFamily="34" charset="0"/>
              </a:rPr>
              <a:t>currently at</a:t>
            </a:r>
            <a:endParaRPr lang="en-IE" altLang="en-US" sz="1800" dirty="0" smtClean="0">
              <a:latin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18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Faculty of Nuclear Physics and Physics Engineering, CTU in Prague</a:t>
            </a:r>
          </a:p>
          <a:p>
            <a:pPr algn="ctr" eaLnBrk="1" hangingPunct="1">
              <a:buFontTx/>
              <a:buNone/>
            </a:pPr>
            <a:endParaRPr lang="cs-CZ" altLang="en-US" sz="1800" dirty="0">
              <a:latin typeface="Arial" panose="020B0604020202020204" pitchFamily="34" charset="0"/>
            </a:endParaRPr>
          </a:p>
        </p:txBody>
      </p:sp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987425" y="3627438"/>
            <a:ext cx="567848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715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sng">
                <a:latin typeface="Arial" panose="020B0604020202020204" pitchFamily="34" charset="0"/>
              </a:rPr>
              <a:t>Aims of this lecture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Prepare participants for the workshop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    remote operation of GOLEM this afternoon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    (necessary technical details)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Explain very basics of tokamak physics</a:t>
            </a:r>
            <a:endParaRPr lang="cs-CZ" altLang="en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295400" y="0"/>
            <a:ext cx="6134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Toroidal electric field – how to measure?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881188" y="2833688"/>
            <a:ext cx="2487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</a:t>
            </a:r>
            <a:r>
              <a:rPr lang="en-US" altLang="en-US" sz="1800">
                <a:latin typeface="Symbol" panose="05050102010706020507" pitchFamily="18" charset="2"/>
              </a:rPr>
              <a:t>y</a:t>
            </a:r>
            <a:r>
              <a:rPr lang="en-US" altLang="en-US" sz="1800">
                <a:latin typeface="Arial" panose="020B0604020202020204" pitchFamily="34" charset="0"/>
              </a:rPr>
              <a:t>/dt – magnetic flux</a:t>
            </a:r>
            <a:endParaRPr lang="cs-CZ" altLang="en-US" sz="1800">
              <a:latin typeface="Arial" panose="020B0604020202020204" pitchFamily="34" charset="0"/>
            </a:endParaRP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3463925" y="6096000"/>
            <a:ext cx="3240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Arial" panose="020B0604020202020204" pitchFamily="34" charset="0"/>
              </a:rPr>
              <a:t>Loop voltage</a:t>
            </a:r>
            <a:r>
              <a:rPr lang="en-US" altLang="en-US" sz="1800">
                <a:latin typeface="Arial" panose="020B0604020202020204" pitchFamily="34" charset="0"/>
              </a:rPr>
              <a:t> U</a:t>
            </a:r>
            <a:r>
              <a:rPr lang="en-US" altLang="en-US" sz="2400" baseline="-25000">
                <a:latin typeface="Arial" panose="020B0604020202020204" pitchFamily="34" charset="0"/>
              </a:rPr>
              <a:t>loop</a:t>
            </a:r>
            <a:r>
              <a:rPr lang="en-US" altLang="en-US" sz="1800">
                <a:latin typeface="Arial" panose="020B0604020202020204" pitchFamily="34" charset="0"/>
              </a:rPr>
              <a:t> = - d</a:t>
            </a:r>
            <a:r>
              <a:rPr lang="en-US" altLang="en-US" sz="1800">
                <a:latin typeface="Symbol" panose="05050102010706020507" pitchFamily="18" charset="2"/>
              </a:rPr>
              <a:t>y</a:t>
            </a:r>
            <a:r>
              <a:rPr lang="en-US" altLang="en-US" sz="1800">
                <a:latin typeface="Arial" panose="020B0604020202020204" pitchFamily="34" charset="0"/>
              </a:rPr>
              <a:t>/dt</a:t>
            </a:r>
            <a:endParaRPr lang="cs-CZ" altLang="en-US" sz="1800">
              <a:latin typeface="Arial" panose="020B0604020202020204" pitchFamily="34" charset="0"/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460375" y="1051378"/>
            <a:ext cx="8223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 dirty="0">
                <a:latin typeface="Arial" panose="020B0604020202020204" pitchFamily="34" charset="0"/>
              </a:rPr>
              <a:t>The </a:t>
            </a:r>
            <a:r>
              <a:rPr lang="en-IE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toroidal electric field</a:t>
            </a:r>
            <a:r>
              <a:rPr lang="cs-CZ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IE" altLang="en-US" sz="1800" dirty="0">
                <a:latin typeface="Arial" panose="020B0604020202020204" pitchFamily="34" charset="0"/>
              </a:rPr>
              <a:t>is measured by a </a:t>
            </a:r>
            <a:r>
              <a:rPr lang="cs-CZ" altLang="en-US" sz="1800" dirty="0">
                <a:latin typeface="Arial" panose="020B0604020202020204" pitchFamily="34" charset="0"/>
              </a:rPr>
              <a:t>single </a:t>
            </a:r>
            <a:r>
              <a:rPr lang="en-IE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loop</a:t>
            </a:r>
            <a:r>
              <a:rPr lang="en-IE" altLang="en-US" sz="1800" dirty="0">
                <a:latin typeface="Arial" panose="020B0604020202020204" pitchFamily="34" charset="0"/>
              </a:rPr>
              <a:t> located along the tokamak vessel (outside)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5916613" y="3717925"/>
            <a:ext cx="2389187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E </a:t>
            </a:r>
            <a:r>
              <a:rPr lang="en-US" altLang="en-US" sz="2400" baseline="-25000">
                <a:latin typeface="Arial" panose="020B0604020202020204" pitchFamily="34" charset="0"/>
              </a:rPr>
              <a:t>tor</a:t>
            </a:r>
            <a:r>
              <a:rPr lang="en-US" altLang="en-US" sz="2400">
                <a:latin typeface="Arial" panose="020B0604020202020204" pitchFamily="34" charset="0"/>
              </a:rPr>
              <a:t> = U</a:t>
            </a:r>
            <a:r>
              <a:rPr lang="en-US" altLang="en-US" sz="2400" baseline="-25000">
                <a:latin typeface="Arial" panose="020B0604020202020204" pitchFamily="34" charset="0"/>
              </a:rPr>
              <a:t>loop</a:t>
            </a:r>
            <a:r>
              <a:rPr lang="en-US" altLang="en-US" sz="2400">
                <a:latin typeface="Arial" panose="020B0604020202020204" pitchFamily="34" charset="0"/>
              </a:rPr>
              <a:t>/2</a:t>
            </a:r>
            <a:r>
              <a:rPr lang="en-US" altLang="en-US" sz="2400">
                <a:latin typeface="Symbol" panose="05050102010706020507" pitchFamily="18" charset="2"/>
              </a:rPr>
              <a:t>p</a:t>
            </a:r>
            <a:r>
              <a:rPr lang="en-US" altLang="en-US" sz="2400">
                <a:latin typeface="Arial" panose="020B0604020202020204" pitchFamily="34" charset="0"/>
              </a:rPr>
              <a:t>R</a:t>
            </a:r>
            <a:endParaRPr lang="cs-CZ" altLang="en-US" sz="2400">
              <a:latin typeface="Arial" panose="020B0604020202020204" pitchFamily="34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4432300"/>
            <a:ext cx="1376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dI</a:t>
            </a:r>
            <a:r>
              <a:rPr lang="en-US" altLang="en-US" sz="1800" baseline="-25000">
                <a:latin typeface="Arial" panose="020B0604020202020204" pitchFamily="34" charset="0"/>
              </a:rPr>
              <a:t>prim</a:t>
            </a:r>
            <a:r>
              <a:rPr lang="en-US" altLang="en-US" sz="1800">
                <a:latin typeface="Arial" panose="020B0604020202020204" pitchFamily="34" charset="0"/>
              </a:rPr>
              <a:t>/dt </a:t>
            </a:r>
            <a:r>
              <a:rPr lang="en-US" altLang="en-US" sz="1800">
                <a:latin typeface="Arial" panose="020B0604020202020204" pitchFamily="34" charset="0"/>
                <a:sym typeface="Symbol" panose="05050102010706020507" pitchFamily="18" charset="2"/>
              </a:rPr>
              <a:t> 0</a:t>
            </a:r>
            <a:endParaRPr lang="cs-CZ" altLang="en-US" sz="1800">
              <a:latin typeface="Arial" panose="020B0604020202020204" pitchFamily="34" charset="0"/>
            </a:endParaRPr>
          </a:p>
        </p:txBody>
      </p:sp>
      <p:grpSp>
        <p:nvGrpSpPr>
          <p:cNvPr id="17416" name="Group 13"/>
          <p:cNvGrpSpPr>
            <a:grpSpLocks/>
          </p:cNvGrpSpPr>
          <p:nvPr/>
        </p:nvGrpSpPr>
        <p:grpSpPr bwMode="auto">
          <a:xfrm>
            <a:off x="685800" y="3225800"/>
            <a:ext cx="4808538" cy="2846388"/>
            <a:chOff x="432" y="1712"/>
            <a:chExt cx="3029" cy="1793"/>
          </a:xfrm>
        </p:grpSpPr>
        <p:pic>
          <p:nvPicPr>
            <p:cNvPr id="17417" name="Picture 3" descr="C:\users\konference\LECTURES\2008\Sumtraic 2008\Uloo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" y="1712"/>
              <a:ext cx="2557" cy="1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8" name="Line 5"/>
            <p:cNvSpPr>
              <a:spLocks noChangeShapeType="1"/>
            </p:cNvSpPr>
            <p:nvPr/>
          </p:nvSpPr>
          <p:spPr bwMode="auto">
            <a:xfrm>
              <a:off x="2272" y="1784"/>
              <a:ext cx="8" cy="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>
              <a:off x="472" y="2288"/>
              <a:ext cx="4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 flipH="1" flipV="1">
              <a:off x="432" y="3016"/>
              <a:ext cx="5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26" descr="del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41" y="1352550"/>
            <a:ext cx="6261473" cy="436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038350" y="152400"/>
            <a:ext cx="4735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Vacuum discharge – no plasma</a:t>
            </a:r>
            <a:endParaRPr lang="cs-CZ" altLang="en-US" sz="24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Text Box 1028"/>
          <p:cNvSpPr txBox="1">
            <a:spLocks noChangeArrowheads="1"/>
          </p:cNvSpPr>
          <p:nvPr/>
        </p:nvSpPr>
        <p:spPr bwMode="auto">
          <a:xfrm>
            <a:off x="668590" y="976313"/>
            <a:ext cx="740042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Time delay between </a:t>
            </a:r>
            <a:r>
              <a:rPr lang="en-US" altLang="en-US" sz="1800" dirty="0" smtClean="0">
                <a:latin typeface="Arial" panose="020B0604020202020204" pitchFamily="34" charset="0"/>
              </a:rPr>
              <a:t>trigger pulses </a:t>
            </a:r>
            <a:r>
              <a:rPr lang="en-US" altLang="en-US" sz="1800" dirty="0" err="1" smtClean="0">
                <a:latin typeface="Arial" panose="020B0604020202020204" pitchFamily="34" charset="0"/>
              </a:rPr>
              <a:t>Btor</a:t>
            </a:r>
            <a:r>
              <a:rPr lang="en-US" altLang="en-US" sz="1800" dirty="0" smtClean="0"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and </a:t>
            </a:r>
            <a:r>
              <a:rPr lang="en-US" altLang="en-US" sz="1800" dirty="0" err="1">
                <a:latin typeface="Arial" panose="020B0604020202020204" pitchFamily="34" charset="0"/>
              </a:rPr>
              <a:t>Uloop</a:t>
            </a:r>
            <a:r>
              <a:rPr lang="en-US" altLang="en-US" sz="1800" dirty="0">
                <a:latin typeface="Arial" panose="020B0604020202020204" pitchFamily="34" charset="0"/>
              </a:rPr>
              <a:t> can be selected</a:t>
            </a:r>
            <a:endParaRPr lang="cs-CZ" altLang="en-US" sz="1800" dirty="0">
              <a:latin typeface="Arial" panose="020B0604020202020204" pitchFamily="34" charset="0"/>
            </a:endParaRPr>
          </a:p>
        </p:txBody>
      </p:sp>
      <p:sp>
        <p:nvSpPr>
          <p:cNvPr id="19461" name="Line 1029"/>
          <p:cNvSpPr>
            <a:spLocks noChangeShapeType="1"/>
          </p:cNvSpPr>
          <p:nvPr/>
        </p:nvSpPr>
        <p:spPr bwMode="auto">
          <a:xfrm flipH="1">
            <a:off x="3724678" y="1352550"/>
            <a:ext cx="11049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2" name="Text Box 1030"/>
          <p:cNvSpPr txBox="1">
            <a:spLocks noChangeArrowheads="1"/>
          </p:cNvSpPr>
          <p:nvPr/>
        </p:nvSpPr>
        <p:spPr bwMode="auto">
          <a:xfrm>
            <a:off x="1244679" y="6089898"/>
            <a:ext cx="69793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Arial" panose="020B0604020202020204" pitchFamily="34" charset="0"/>
              </a:rPr>
              <a:t>Selection of the </a:t>
            </a:r>
            <a:r>
              <a:rPr lang="en-US" altLang="en-US" sz="1800" dirty="0">
                <a:latin typeface="Arial" panose="020B0604020202020204" pitchFamily="34" charset="0"/>
              </a:rPr>
              <a:t>time delay can be requested to optimize breakdown of the working gas</a:t>
            </a:r>
            <a:endParaRPr lang="cs-CZ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09675" y="131763"/>
            <a:ext cx="4965700" cy="561975"/>
          </a:xfrm>
        </p:spPr>
        <p:txBody>
          <a:bodyPr/>
          <a:lstStyle/>
          <a:p>
            <a:r>
              <a:rPr lang="en-US" altLang="en-US" sz="2400" b="1" i="0" smtClean="0">
                <a:latin typeface="Arial" panose="020B0604020202020204" pitchFamily="34" charset="0"/>
                <a:cs typeface="Arial" panose="020B0604020202020204" pitchFamily="34" charset="0"/>
              </a:rPr>
              <a:t>Poloidal Limiter &amp; pre-ionization</a:t>
            </a:r>
            <a:endParaRPr lang="bg-BG" altLang="en-US" sz="2400" b="1" i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5" name="Picture 4" descr="GOLEM vess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2006600"/>
            <a:ext cx="7135813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 flipH="1">
            <a:off x="6223000" y="3136900"/>
            <a:ext cx="831850" cy="692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6284913" y="264953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 = 85 mm</a:t>
            </a:r>
            <a:endParaRPr lang="bg-BG" altLang="en-US" sz="1800">
              <a:latin typeface="Arial" panose="020B0604020202020204" pitchFamily="34" charset="0"/>
            </a:endParaRP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4913198" y="903530"/>
            <a:ext cx="416734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A circular diaphragm to reduce interaction of plasma </a:t>
            </a:r>
            <a:r>
              <a:rPr lang="en-US" altLang="en-US" sz="1800" dirty="0" smtClean="0">
                <a:latin typeface="Arial" panose="020B0604020202020204" pitchFamily="34" charset="0"/>
              </a:rPr>
              <a:t>with </a:t>
            </a:r>
            <a:r>
              <a:rPr lang="en-US" altLang="en-US" sz="1800" dirty="0">
                <a:latin typeface="Arial" panose="020B0604020202020204" pitchFamily="34" charset="0"/>
              </a:rPr>
              <a:t>the inner surface of the tokamak vessel </a:t>
            </a:r>
            <a:endParaRPr lang="bg-BG" altLang="en-US" sz="1800" dirty="0">
              <a:latin typeface="Arial" panose="020B0604020202020204" pitchFamily="34" charset="0"/>
            </a:endParaRP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201652" y="5568950"/>
            <a:ext cx="86741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IE" altLang="en-US" sz="1800" dirty="0">
                <a:latin typeface="Arial" panose="020B0604020202020204" pitchFamily="34" charset="0"/>
              </a:rPr>
              <a:t>Some free electrons have to exist inside the vessel </a:t>
            </a:r>
            <a:r>
              <a:rPr lang="en-IE" altLang="en-US" sz="1800" dirty="0" smtClean="0">
                <a:latin typeface="Arial" panose="020B0604020202020204" pitchFamily="34" charset="0"/>
              </a:rPr>
              <a:t>before plasma discharge –</a:t>
            </a:r>
            <a:endParaRPr lang="en-IE" altLang="en-US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IE" altLang="en-US" sz="1800" dirty="0">
                <a:latin typeface="Arial" panose="020B0604020202020204" pitchFamily="34" charset="0"/>
              </a:rPr>
              <a:t> </a:t>
            </a:r>
            <a:r>
              <a:rPr lang="en-IE" altLang="en-US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P</a:t>
            </a:r>
            <a:r>
              <a:rPr lang="en-IE" altLang="en-US" sz="18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re-ionization </a:t>
            </a:r>
            <a:r>
              <a:rPr lang="en-IE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by an electron gun is used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IE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But you may also exploit background cosmic radiation</a:t>
            </a:r>
            <a:endParaRPr lang="bg-BG" altLang="en-US" sz="1800" dirty="0">
              <a:latin typeface="Arial" panose="020B0604020202020204" pitchFamily="34" charset="0"/>
            </a:endParaRPr>
          </a:p>
        </p:txBody>
      </p:sp>
      <p:sp>
        <p:nvSpPr>
          <p:cNvPr id="5" name="Volný tvar 4"/>
          <p:cNvSpPr/>
          <p:nvPr/>
        </p:nvSpPr>
        <p:spPr bwMode="auto">
          <a:xfrm>
            <a:off x="2748130" y="1685287"/>
            <a:ext cx="382371" cy="903002"/>
          </a:xfrm>
          <a:custGeom>
            <a:avLst/>
            <a:gdLst>
              <a:gd name="connsiteX0" fmla="*/ 0 w 382371"/>
              <a:gd name="connsiteY0" fmla="*/ 54591 h 903002"/>
              <a:gd name="connsiteX1" fmla="*/ 40944 w 382371"/>
              <a:gd name="connsiteY1" fmla="*/ 122830 h 903002"/>
              <a:gd name="connsiteX2" fmla="*/ 54592 w 382371"/>
              <a:gd name="connsiteY2" fmla="*/ 163773 h 903002"/>
              <a:gd name="connsiteX3" fmla="*/ 81887 w 382371"/>
              <a:gd name="connsiteY3" fmla="*/ 313899 h 903002"/>
              <a:gd name="connsiteX4" fmla="*/ 95535 w 382371"/>
              <a:gd name="connsiteY4" fmla="*/ 368490 h 903002"/>
              <a:gd name="connsiteX5" fmla="*/ 122830 w 382371"/>
              <a:gd name="connsiteY5" fmla="*/ 559558 h 903002"/>
              <a:gd name="connsiteX6" fmla="*/ 163774 w 382371"/>
              <a:gd name="connsiteY6" fmla="*/ 818866 h 903002"/>
              <a:gd name="connsiteX7" fmla="*/ 177421 w 382371"/>
              <a:gd name="connsiteY7" fmla="*/ 900752 h 903002"/>
              <a:gd name="connsiteX8" fmla="*/ 204717 w 382371"/>
              <a:gd name="connsiteY8" fmla="*/ 859809 h 903002"/>
              <a:gd name="connsiteX9" fmla="*/ 218365 w 382371"/>
              <a:gd name="connsiteY9" fmla="*/ 409433 h 903002"/>
              <a:gd name="connsiteX10" fmla="*/ 245660 w 382371"/>
              <a:gd name="connsiteY10" fmla="*/ 218364 h 903002"/>
              <a:gd name="connsiteX11" fmla="*/ 272956 w 382371"/>
              <a:gd name="connsiteY11" fmla="*/ 136478 h 903002"/>
              <a:gd name="connsiteX12" fmla="*/ 327547 w 382371"/>
              <a:gd name="connsiteY12" fmla="*/ 40943 h 903002"/>
              <a:gd name="connsiteX13" fmla="*/ 368490 w 382371"/>
              <a:gd name="connsiteY13" fmla="*/ 0 h 903002"/>
              <a:gd name="connsiteX14" fmla="*/ 368490 w 382371"/>
              <a:gd name="connsiteY14" fmla="*/ 68239 h 90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2371" h="903002">
                <a:moveTo>
                  <a:pt x="0" y="54591"/>
                </a:moveTo>
                <a:cubicBezTo>
                  <a:pt x="13648" y="77337"/>
                  <a:pt x="29081" y="99104"/>
                  <a:pt x="40944" y="122830"/>
                </a:cubicBezTo>
                <a:cubicBezTo>
                  <a:pt x="47378" y="135697"/>
                  <a:pt x="50640" y="149941"/>
                  <a:pt x="54592" y="163773"/>
                </a:cubicBezTo>
                <a:cubicBezTo>
                  <a:pt x="77805" y="245021"/>
                  <a:pt x="62560" y="207601"/>
                  <a:pt x="81887" y="313899"/>
                </a:cubicBezTo>
                <a:cubicBezTo>
                  <a:pt x="85242" y="332353"/>
                  <a:pt x="92451" y="349988"/>
                  <a:pt x="95535" y="368490"/>
                </a:cubicBezTo>
                <a:cubicBezTo>
                  <a:pt x="106112" y="431951"/>
                  <a:pt x="114850" y="495719"/>
                  <a:pt x="122830" y="559558"/>
                </a:cubicBezTo>
                <a:cubicBezTo>
                  <a:pt x="151910" y="792197"/>
                  <a:pt x="126929" y="708332"/>
                  <a:pt x="163774" y="818866"/>
                </a:cubicBezTo>
                <a:cubicBezTo>
                  <a:pt x="168323" y="846161"/>
                  <a:pt x="157854" y="881185"/>
                  <a:pt x="177421" y="900752"/>
                </a:cubicBezTo>
                <a:cubicBezTo>
                  <a:pt x="189019" y="912350"/>
                  <a:pt x="203355" y="876155"/>
                  <a:pt x="204717" y="859809"/>
                </a:cubicBezTo>
                <a:cubicBezTo>
                  <a:pt x="217190" y="710134"/>
                  <a:pt x="211387" y="559465"/>
                  <a:pt x="218365" y="409433"/>
                </a:cubicBezTo>
                <a:cubicBezTo>
                  <a:pt x="221846" y="334595"/>
                  <a:pt x="225860" y="284364"/>
                  <a:pt x="245660" y="218364"/>
                </a:cubicBezTo>
                <a:cubicBezTo>
                  <a:pt x="253928" y="190806"/>
                  <a:pt x="260089" y="162212"/>
                  <a:pt x="272956" y="136478"/>
                </a:cubicBezTo>
                <a:cubicBezTo>
                  <a:pt x="289642" y="103104"/>
                  <a:pt x="303433" y="69880"/>
                  <a:pt x="327547" y="40943"/>
                </a:cubicBezTo>
                <a:cubicBezTo>
                  <a:pt x="339903" y="26116"/>
                  <a:pt x="354842" y="13648"/>
                  <a:pt x="368490" y="0"/>
                </a:cubicBezTo>
                <a:cubicBezTo>
                  <a:pt x="385355" y="50594"/>
                  <a:pt x="388572" y="28076"/>
                  <a:pt x="368490" y="68239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19643" y="919644"/>
            <a:ext cx="2056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Emitting filament</a:t>
            </a:r>
          </a:p>
          <a:p>
            <a:r>
              <a:rPr lang="en-US" dirty="0" smtClean="0"/>
              <a:t>- Electron gun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konference\MISCLANEOUS\2009\star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23825"/>
            <a:ext cx="6608763" cy="660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5683" name="Picture 3" descr="C:\users\konference\MISCLANEOUS\2009\star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23825"/>
            <a:ext cx="6608763" cy="660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5684" name="Picture 4" descr="C:\users\konference\MISCLANEOUS\2009\start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23825"/>
            <a:ext cx="6608763" cy="660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5685" name="Picture 5" descr="C:\users\konference\MISCLANEOUS\2009\strat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23825"/>
            <a:ext cx="6608763" cy="660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5686" name="Picture 6" descr="C:\users\konference\MISCLANEOUS\2009\start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23825"/>
            <a:ext cx="6608763" cy="660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5687" name="Picture 7" descr="C:\users\konference\MISCLANEOUS\2009\start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23825"/>
            <a:ext cx="6608763" cy="660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5688" name="Picture 8" descr="C:\users\konference\MISCLANEOUS\2009\start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23825"/>
            <a:ext cx="6608763" cy="660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5689" name="Picture 9" descr="C:\users\konference\MISCLANEOUS\2009\start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23825"/>
            <a:ext cx="6608763" cy="660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5690" name="Text Box 10"/>
          <p:cNvSpPr txBox="1">
            <a:spLocks noChangeArrowheads="1"/>
          </p:cNvSpPr>
          <p:nvPr/>
        </p:nvSpPr>
        <p:spPr bwMode="auto">
          <a:xfrm>
            <a:off x="3138488" y="2903538"/>
            <a:ext cx="2522537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Electron are accelerated in toroidal direction and </a:t>
            </a:r>
            <a:r>
              <a:rPr lang="en-US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ionize</a:t>
            </a:r>
            <a:r>
              <a:rPr lang="en-US" altLang="en-US" sz="1600">
                <a:latin typeface="Arial" panose="020B0604020202020204" pitchFamily="34" charset="0"/>
              </a:rPr>
              <a:t> the working gas</a:t>
            </a:r>
          </a:p>
        </p:txBody>
      </p:sp>
      <p:sp>
        <p:nvSpPr>
          <p:cNvPr id="455691" name="Text Box 11"/>
          <p:cNvSpPr txBox="1">
            <a:spLocks noChangeArrowheads="1"/>
          </p:cNvSpPr>
          <p:nvPr/>
        </p:nvSpPr>
        <p:spPr bwMode="auto">
          <a:xfrm>
            <a:off x="3176588" y="2903538"/>
            <a:ext cx="2789237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Fully ionized plasma fills the vessel </a:t>
            </a:r>
            <a:r>
              <a:rPr lang="en-US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(in 0.1-10 ms – depending on the size of tokamak)</a:t>
            </a:r>
            <a:endParaRPr lang="cs-CZ" altLang="en-US" sz="1800">
              <a:latin typeface="Arial" panose="020B0604020202020204" pitchFamily="34" charset="0"/>
            </a:endParaRPr>
          </a:p>
        </p:txBody>
      </p:sp>
      <p:sp>
        <p:nvSpPr>
          <p:cNvPr id="455692" name="Text Box 12"/>
          <p:cNvSpPr txBox="1">
            <a:spLocks noChangeArrowheads="1"/>
          </p:cNvSpPr>
          <p:nvPr/>
        </p:nvSpPr>
        <p:spPr bwMode="auto">
          <a:xfrm>
            <a:off x="3373438" y="3013075"/>
            <a:ext cx="2395537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Density</a:t>
            </a:r>
            <a:r>
              <a:rPr lang="en-US" altLang="en-US" sz="1600">
                <a:latin typeface="Arial" panose="020B0604020202020204" pitchFamily="34" charset="0"/>
              </a:rPr>
              <a:t> of charged particles increases exponentially in time</a:t>
            </a:r>
          </a:p>
        </p:txBody>
      </p:sp>
      <p:sp>
        <p:nvSpPr>
          <p:cNvPr id="455693" name="Text Box 13"/>
          <p:cNvSpPr txBox="1">
            <a:spLocks noChangeArrowheads="1"/>
          </p:cNvSpPr>
          <p:nvPr/>
        </p:nvSpPr>
        <p:spPr bwMode="auto">
          <a:xfrm>
            <a:off x="3367088" y="3124200"/>
            <a:ext cx="24082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Free electron(s) appear in the vessel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0" y="215900"/>
            <a:ext cx="15811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TOP view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the tokamak</a:t>
            </a:r>
            <a:endParaRPr lang="cs-CZ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90" grpId="0" autoUpdateAnimBg="0"/>
      <p:bldP spid="455691" grpId="0" autoUpdateAnimBg="0"/>
      <p:bldP spid="455692" grpId="0" autoUpdateAnimBg="0"/>
      <p:bldP spid="45569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219450" y="0"/>
            <a:ext cx="2924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Toroidal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current </a:t>
            </a:r>
            <a:endParaRPr lang="en-I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531" name="Picture 3" descr="C:\users\konference\LECTURES\2008\Sumtraic 2008\Iplas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04938"/>
            <a:ext cx="4459288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41313" y="4251325"/>
            <a:ext cx="843915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>
                <a:solidFill>
                  <a:schemeClr val="accent2"/>
                </a:solidFill>
                <a:latin typeface="Arial" panose="020B0604020202020204" pitchFamily="34" charset="0"/>
              </a:rPr>
              <a:t>Note</a:t>
            </a:r>
            <a:r>
              <a:rPr lang="en-IE" altLang="en-US" sz="1800">
                <a:latin typeface="Arial" panose="020B0604020202020204" pitchFamily="34" charset="0"/>
              </a:rPr>
              <a:t>: The RC measures the total toroidal current I</a:t>
            </a:r>
            <a:r>
              <a:rPr lang="en-IE" altLang="en-US" sz="2400" baseline="-25000">
                <a:latin typeface="Arial" panose="020B0604020202020204" pitchFamily="34" charset="0"/>
              </a:rPr>
              <a:t>total</a:t>
            </a:r>
            <a:r>
              <a:rPr lang="en-IE" altLang="en-US" sz="1800">
                <a:latin typeface="Arial" panose="020B0604020202020204" pitchFamily="34" charset="0"/>
              </a:rPr>
              <a:t> = I</a:t>
            </a:r>
            <a:r>
              <a:rPr lang="en-IE" altLang="en-US" sz="2400" baseline="-25000">
                <a:latin typeface="Arial" panose="020B0604020202020204" pitchFamily="34" charset="0"/>
              </a:rPr>
              <a:t>vessel</a:t>
            </a:r>
            <a:r>
              <a:rPr lang="en-IE" altLang="en-US" sz="1800">
                <a:latin typeface="Arial" panose="020B0604020202020204" pitchFamily="34" charset="0"/>
              </a:rPr>
              <a:t> + I</a:t>
            </a:r>
            <a:r>
              <a:rPr lang="en-IE" altLang="en-US" sz="2400" baseline="-25000">
                <a:latin typeface="Arial" panose="020B0604020202020204" pitchFamily="34" charset="0"/>
              </a:rPr>
              <a:t>plasma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>
                <a:latin typeface="Arial" panose="020B0604020202020204" pitchFamily="34" charset="0"/>
              </a:rPr>
              <a:t>The vessel current must be subtracted to get plasma current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E" altLang="en-US" sz="1800">
                <a:latin typeface="Arial" panose="020B0604020202020204" pitchFamily="34" charset="0"/>
              </a:rPr>
              <a:t>I</a:t>
            </a:r>
            <a:r>
              <a:rPr lang="en-IE" altLang="en-US" sz="2400" baseline="-25000">
                <a:latin typeface="Arial" panose="020B0604020202020204" pitchFamily="34" charset="0"/>
              </a:rPr>
              <a:t>vessel </a:t>
            </a:r>
            <a:r>
              <a:rPr lang="en-IE" altLang="en-US" sz="1800">
                <a:latin typeface="Arial" panose="020B0604020202020204" pitchFamily="34" charset="0"/>
              </a:rPr>
              <a:t>= U</a:t>
            </a:r>
            <a:r>
              <a:rPr lang="en-IE" altLang="en-US" sz="2400" baseline="-25000">
                <a:latin typeface="Arial" panose="020B0604020202020204" pitchFamily="34" charset="0"/>
              </a:rPr>
              <a:t>loop</a:t>
            </a:r>
            <a:r>
              <a:rPr lang="en-IE" altLang="en-US" sz="1800">
                <a:latin typeface="Arial" panose="020B0604020202020204" pitchFamily="34" charset="0"/>
              </a:rPr>
              <a:t>/R</a:t>
            </a:r>
            <a:r>
              <a:rPr lang="en-IE" altLang="en-US" sz="2400" baseline="-25000">
                <a:latin typeface="Arial" panose="020B0604020202020204" pitchFamily="34" charset="0"/>
              </a:rPr>
              <a:t>vessel 			</a:t>
            </a:r>
            <a:r>
              <a:rPr lang="en-IE" altLang="en-US" sz="1800">
                <a:latin typeface="Arial" panose="020B0604020202020204" pitchFamily="34" charset="0"/>
              </a:rPr>
              <a:t>R</a:t>
            </a:r>
            <a:r>
              <a:rPr lang="en-IE" altLang="en-US" sz="2400" baseline="-25000">
                <a:latin typeface="Arial" panose="020B0604020202020204" pitchFamily="34" charset="0"/>
              </a:rPr>
              <a:t>vessel </a:t>
            </a:r>
            <a:r>
              <a:rPr lang="en-IE" altLang="en-US" sz="1800">
                <a:latin typeface="Arial" panose="020B0604020202020204" pitchFamily="34" charset="0"/>
              </a:rPr>
              <a:t>= 10 mOhm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2400" baseline="-25000">
              <a:latin typeface="Arial" panose="020B0604020202020204" pitchFamily="34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572000" y="1331913"/>
            <a:ext cx="45720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 dirty="0">
                <a:latin typeface="Arial" panose="020B0604020202020204" pitchFamily="34" charset="0"/>
              </a:rPr>
              <a:t>Toroidal current is measured inductively by means of </a:t>
            </a:r>
            <a:r>
              <a:rPr lang="en-IE" alt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Rogowski</a:t>
            </a:r>
            <a:r>
              <a:rPr lang="en-IE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coil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(a toroidal solenoid surrounding the tokamak vessel form outside)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 dirty="0">
                <a:latin typeface="Arial" panose="020B0604020202020204" pitchFamily="34" charset="0"/>
              </a:rPr>
              <a:t>The output signal of the </a:t>
            </a:r>
            <a:r>
              <a:rPr lang="en-IE" altLang="en-US" sz="1800" dirty="0" smtClean="0">
                <a:latin typeface="Arial" panose="020B0604020202020204" pitchFamily="34" charset="0"/>
              </a:rPr>
              <a:t>RC </a:t>
            </a:r>
            <a:r>
              <a:rPr lang="en-IE" altLang="en-US" sz="1800" dirty="0">
                <a:latin typeface="Arial" panose="020B0604020202020204" pitchFamily="34" charset="0"/>
              </a:rPr>
              <a:t>has to numerically integrated!</a:t>
            </a:r>
            <a:endParaRPr lang="cs-CZ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7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608" y="1313404"/>
            <a:ext cx="6615392" cy="511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081852" y="0"/>
            <a:ext cx="4954896" cy="561975"/>
          </a:xfrm>
        </p:spPr>
        <p:txBody>
          <a:bodyPr/>
          <a:lstStyle/>
          <a:p>
            <a:pPr>
              <a:defRPr/>
            </a:pPr>
            <a:r>
              <a:rPr lang="en-US" sz="2400" b="1" i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Breakdown of the working gas</a:t>
            </a:r>
            <a:endParaRPr lang="bg-BG" sz="2400" b="1" i="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387" y="2708546"/>
            <a:ext cx="2668242" cy="14773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Breakdown  voltage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latin typeface="Arial" panose="020B0604020202020204" pitchFamily="34" charset="0"/>
              </a:rPr>
              <a:t>U</a:t>
            </a:r>
            <a:r>
              <a:rPr lang="en-US" altLang="en-US" sz="1800" baseline="-25000" dirty="0" err="1" smtClean="0">
                <a:latin typeface="Arial" panose="020B0604020202020204" pitchFamily="34" charset="0"/>
              </a:rPr>
              <a:t>breakdown</a:t>
            </a:r>
            <a:r>
              <a:rPr lang="en-US" altLang="en-US" sz="1800" dirty="0" smtClean="0"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~ 6.5 </a:t>
            </a:r>
            <a:r>
              <a:rPr lang="en-US" altLang="en-US" sz="1800" dirty="0" smtClean="0">
                <a:latin typeface="Arial" panose="020B0604020202020204" pitchFamily="34" charset="0"/>
              </a:rPr>
              <a:t>V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Symbol" panose="05050102010706020507" pitchFamily="18" charset="2"/>
              <a:buChar char="Þ"/>
            </a:pPr>
            <a:r>
              <a:rPr lang="en-US" altLang="en-US" sz="1800" dirty="0" err="1" smtClean="0">
                <a:latin typeface="Arial" panose="020B0604020202020204" pitchFamily="34" charset="0"/>
              </a:rPr>
              <a:t>E</a:t>
            </a:r>
            <a:r>
              <a:rPr lang="en-US" altLang="en-US" sz="1800" baseline="-25000" dirty="0" err="1" smtClean="0">
                <a:latin typeface="Arial" panose="020B0604020202020204" pitchFamily="34" charset="0"/>
              </a:rPr>
              <a:t>tor</a:t>
            </a:r>
            <a:r>
              <a:rPr lang="en-US" altLang="en-US" sz="1800" dirty="0" smtClean="0">
                <a:latin typeface="Arial" panose="020B0604020202020204" pitchFamily="34" charset="0"/>
              </a:rPr>
              <a:t> ~ !.2 V/m only!!!</a:t>
            </a:r>
            <a:endParaRPr lang="bg-BG" altLang="en-US" sz="1800" dirty="0">
              <a:latin typeface="Arial" panose="020B0604020202020204" pitchFamily="34" charset="0"/>
            </a:endParaRPr>
          </a:p>
        </p:txBody>
      </p:sp>
      <p:sp>
        <p:nvSpPr>
          <p:cNvPr id="24581" name="Line 7"/>
          <p:cNvSpPr>
            <a:spLocks noChangeShapeType="1"/>
          </p:cNvSpPr>
          <p:nvPr/>
        </p:nvSpPr>
        <p:spPr bwMode="auto">
          <a:xfrm>
            <a:off x="4178893" y="3585709"/>
            <a:ext cx="1533011" cy="3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cxnSp>
        <p:nvCxnSpPr>
          <p:cNvPr id="3" name="Přímá spojnice 2"/>
          <p:cNvCxnSpPr/>
          <p:nvPr/>
        </p:nvCxnSpPr>
        <p:spPr bwMode="auto">
          <a:xfrm flipV="1">
            <a:off x="5639334" y="1538514"/>
            <a:ext cx="0" cy="409302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7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" y="776376"/>
            <a:ext cx="6615392" cy="511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22514" y="0"/>
            <a:ext cx="6514234" cy="561975"/>
          </a:xfrm>
        </p:spPr>
        <p:txBody>
          <a:bodyPr/>
          <a:lstStyle/>
          <a:p>
            <a:pPr>
              <a:defRPr/>
            </a:pPr>
            <a:r>
              <a:rPr lang="en-US" sz="2400" b="1" i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Signature of good </a:t>
            </a:r>
            <a:r>
              <a:rPr lang="en-US" sz="2400" b="1" i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plasma performance  </a:t>
            </a:r>
            <a:endParaRPr lang="bg-BG" sz="2400" b="1" i="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6320771" y="1503860"/>
            <a:ext cx="2668242" cy="34163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Arial" panose="020B0604020202020204" pitchFamily="34" charset="0"/>
              </a:rPr>
              <a:t>Steady state  phase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latin typeface="Arial" panose="020B0604020202020204" pitchFamily="34" charset="0"/>
              </a:rPr>
              <a:t>U</a:t>
            </a:r>
            <a:r>
              <a:rPr lang="en-US" altLang="en-US" sz="1800" baseline="-25000" dirty="0" err="1" smtClean="0">
                <a:latin typeface="Arial" panose="020B0604020202020204" pitchFamily="34" charset="0"/>
              </a:rPr>
              <a:t>loop</a:t>
            </a:r>
            <a:r>
              <a:rPr lang="en-US" altLang="en-US" sz="1800" dirty="0" smtClean="0"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~ </a:t>
            </a:r>
            <a:r>
              <a:rPr lang="en-US" altLang="en-US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constant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800" dirty="0" err="1" smtClean="0">
                <a:latin typeface="Arial" panose="020B0604020202020204" pitchFamily="34" charset="0"/>
              </a:rPr>
              <a:t>I</a:t>
            </a:r>
            <a:r>
              <a:rPr lang="en-US" altLang="en-US" sz="1800" baseline="-25000" dirty="0" err="1" smtClean="0">
                <a:latin typeface="Arial" panose="020B0604020202020204" pitchFamily="34" charset="0"/>
              </a:rPr>
              <a:t>plasma</a:t>
            </a:r>
            <a:r>
              <a:rPr lang="en-US" altLang="en-US" sz="1800" dirty="0" smtClean="0">
                <a:latin typeface="Arial" panose="020B0604020202020204" pitchFamily="34" charset="0"/>
              </a:rPr>
              <a:t> ~ </a:t>
            </a:r>
            <a:r>
              <a:rPr lang="en-US" altLang="en-US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constant</a:t>
            </a:r>
            <a:endParaRPr lang="bg-BG" alt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581" name="Line 7"/>
          <p:cNvSpPr>
            <a:spLocks noChangeShapeType="1"/>
          </p:cNvSpPr>
          <p:nvPr/>
        </p:nvSpPr>
        <p:spPr bwMode="auto">
          <a:xfrm>
            <a:off x="4178893" y="3585709"/>
            <a:ext cx="1533011" cy="3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cxnSp>
        <p:nvCxnSpPr>
          <p:cNvPr id="3" name="Přímá spojnice 2"/>
          <p:cNvCxnSpPr/>
          <p:nvPr/>
        </p:nvCxnSpPr>
        <p:spPr bwMode="auto">
          <a:xfrm flipV="1">
            <a:off x="5639334" y="1538514"/>
            <a:ext cx="0" cy="409302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Přímá spojnice 3"/>
          <p:cNvCxnSpPr/>
          <p:nvPr/>
        </p:nvCxnSpPr>
        <p:spPr bwMode="auto">
          <a:xfrm>
            <a:off x="3178629" y="5123539"/>
            <a:ext cx="17640" cy="17054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Přímá spojnice 9"/>
          <p:cNvCxnSpPr/>
          <p:nvPr/>
        </p:nvCxnSpPr>
        <p:spPr bwMode="auto">
          <a:xfrm>
            <a:off x="5666799" y="5080888"/>
            <a:ext cx="17640" cy="17054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ovéPole 5"/>
          <p:cNvSpPr txBox="1"/>
          <p:nvPr/>
        </p:nvSpPr>
        <p:spPr>
          <a:xfrm>
            <a:off x="3151168" y="6101721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Duration of discharge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- as long as possible!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8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ch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5" y="962527"/>
            <a:ext cx="8598596" cy="49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00792" y="1226549"/>
            <a:ext cx="2947737" cy="2731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E" altLang="en-US" sz="2400" dirty="0">
              <a:latin typeface="Arial" panose="020B0604020202020204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416300" y="1752600"/>
            <a:ext cx="508000" cy="520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6629" name="Rectangle 28"/>
          <p:cNvSpPr>
            <a:spLocks noChangeArrowheads="1"/>
          </p:cNvSpPr>
          <p:nvPr/>
        </p:nvSpPr>
        <p:spPr bwMode="auto">
          <a:xfrm>
            <a:off x="228600" y="0"/>
            <a:ext cx="786865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E" alt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GOLEM </a:t>
            </a:r>
            <a:r>
              <a:rPr lang="en-IE" altLang="en-US" sz="24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-</a:t>
            </a:r>
            <a:r>
              <a:rPr lang="en-IE" altLang="en-US" sz="2400" dirty="0" smtClean="0">
                <a:latin typeface="Arial" panose="020B0604020202020204" pitchFamily="34" charset="0"/>
              </a:rPr>
              <a:t> Basic engineering scheme</a:t>
            </a:r>
            <a:r>
              <a:rPr lang="en-IE" altLang="en-US" sz="24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en-IE" altLang="en-US" sz="24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89100" y="141288"/>
            <a:ext cx="6134100" cy="561975"/>
          </a:xfrm>
        </p:spPr>
        <p:txBody>
          <a:bodyPr/>
          <a:lstStyle/>
          <a:p>
            <a:pPr>
              <a:defRPr/>
            </a:pPr>
            <a:r>
              <a:rPr lang="en-US" sz="2400" b="1" i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summarize the remote operation</a:t>
            </a:r>
            <a:endParaRPr lang="bg-BG" sz="2400" b="1" i="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6613"/>
            <a:ext cx="8229600" cy="57038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We need only five “buttons” to operate the GOLEM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tokamak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We have to select: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Pressure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of the working gas  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	Recommended range 5 – 30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mPa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Preionization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of the working gas – 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 or OFF</a:t>
            </a:r>
          </a:p>
          <a:p>
            <a:pPr>
              <a:lnSpc>
                <a:spcPct val="90000"/>
              </a:lnSpc>
              <a:defRPr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Charging voltage of the condenser bank of the </a:t>
            </a:r>
            <a:r>
              <a:rPr lang="en-US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toroidal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magnetic field 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	Recommended range 100 – 1400 V</a:t>
            </a:r>
          </a:p>
          <a:p>
            <a:pPr>
              <a:lnSpc>
                <a:spcPct val="90000"/>
              </a:lnSpc>
              <a:defRPr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Charging voltage of the condenser bank to generate the </a:t>
            </a:r>
            <a:r>
              <a:rPr lang="en-US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toroidal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electric field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(current in primary winding) 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Recommended range 300 – 1000 V</a:t>
            </a:r>
          </a:p>
          <a:p>
            <a:pPr>
              <a:lnSpc>
                <a:spcPct val="90000"/>
              </a:lnSpc>
              <a:defRPr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Time delay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between triggers switching the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toroidal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magnetic field and the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toroidal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electric field (the loop voltage) –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	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ecommended range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0 – 10 000 </a:t>
            </a:r>
            <a:r>
              <a:rPr lang="en-US" sz="1800" b="1" dirty="0" err="1" smtClean="0">
                <a:latin typeface="Symbol" pitchFamily="18" charset="2"/>
                <a:cs typeface="Arial" pitchFamily="34" charset="0"/>
              </a:rPr>
              <a:t>m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bg-BG" sz="1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6860" y="87086"/>
            <a:ext cx="5566455" cy="561975"/>
          </a:xfrm>
        </p:spPr>
        <p:txBody>
          <a:bodyPr/>
          <a:lstStyle/>
          <a:p>
            <a:pPr algn="ctr"/>
            <a:r>
              <a:rPr lang="en-US" altLang="en-US" sz="2400" b="1" i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data from GOLEM database  available for the workshop</a:t>
            </a:r>
            <a:endParaRPr lang="bg-BG" altLang="en-US" sz="2400" b="1" i="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971" y="1657800"/>
            <a:ext cx="8585200" cy="3681413"/>
          </a:xfrm>
        </p:spPr>
        <p:txBody>
          <a:bodyPr/>
          <a:lstStyle/>
          <a:p>
            <a:pPr marL="990600" lvl="1" indent="-533400">
              <a:buFontTx/>
              <a:buAutoNum type="arabicPeriod"/>
            </a:pPr>
            <a:r>
              <a:rPr lang="en-US" altLang="en-US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Toroidal magnetic field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Tesla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toroidal current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(vessel &amp; plasma) in Amps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current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in Amps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 voltage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Volts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Visible light emission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a.u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Time resolved </a:t>
            </a:r>
            <a:r>
              <a:rPr lang="en-US" altLang="en-US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 of GOLEM plasma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measure</a:t>
            </a:r>
            <a:r>
              <a:rPr lang="cs-CZ" altLang="en-US" sz="2400" dirty="0" smtClean="0">
                <a:latin typeface="Arial" panose="020B0604020202020204" pitchFamily="34" charset="0"/>
              </a:rPr>
              <a:t>d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fast camera (horizontal view) 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visible range of wavelengths</a:t>
            </a:r>
            <a:endParaRPr lang="bg-BG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177143" y="57912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2"/>
              </a:rPr>
              <a:t>http://golem.fjfi.cvut.cz/shots/0</a:t>
            </a:r>
            <a:r>
              <a:rPr lang="cs-CZ" dirty="0" smtClean="0">
                <a:hlinkClick r:id="rId2"/>
              </a:rPr>
              <a:t>/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2400" y="177800"/>
            <a:ext cx="2743200" cy="533400"/>
          </a:xfrm>
        </p:spPr>
        <p:txBody>
          <a:bodyPr/>
          <a:lstStyle/>
          <a:p>
            <a:pPr eaLnBrk="1" hangingPunct="1"/>
            <a:r>
              <a:rPr lang="en-US" altLang="en-US" sz="2400" b="1" i="0" smtClean="0">
                <a:solidFill>
                  <a:schemeClr val="accent2"/>
                </a:solidFill>
                <a:latin typeface="Arial" panose="020B0604020202020204" pitchFamily="34" charset="0"/>
              </a:rPr>
              <a:t>Tokamak</a:t>
            </a:r>
            <a:r>
              <a:rPr lang="en-US" altLang="en-US" sz="2400" b="1" smtClean="0">
                <a:solidFill>
                  <a:schemeClr val="accent2"/>
                </a:solidFill>
                <a:latin typeface="Arial" panose="020B0604020202020204" pitchFamily="34" charset="0"/>
              </a:rPr>
              <a:t>  basics </a:t>
            </a:r>
            <a:endParaRPr lang="en-US" altLang="en-US" sz="2400" smtClean="0">
              <a:solidFill>
                <a:schemeClr val="accent2"/>
              </a:solidFill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752600" y="2552700"/>
            <a:ext cx="7010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buFontTx/>
              <a:buNone/>
            </a:pPr>
            <a:endParaRPr lang="cs-CZ" altLang="en-US" sz="16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6148" name="Picture 9" descr="JG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1289050"/>
            <a:ext cx="37322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203200" y="1485900"/>
            <a:ext cx="4648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dirty="0" smtClean="0">
                <a:latin typeface="Arial" panose="020B0604020202020204" pitchFamily="34" charset="0"/>
              </a:rPr>
              <a:t>Tokamaks are  </a:t>
            </a:r>
            <a:r>
              <a:rPr lang="en-US" altLang="en-US" sz="1600" dirty="0">
                <a:latin typeface="Arial" panose="020B0604020202020204" pitchFamily="34" charset="0"/>
              </a:rPr>
              <a:t>composed of </a:t>
            </a:r>
          </a:p>
          <a:p>
            <a:pPr eaLnBrk="1" hangingPunct="1">
              <a:buFontTx/>
              <a:buNone/>
            </a:pPr>
            <a:r>
              <a:rPr lang="en-US" altLang="en-US" sz="1600" dirty="0">
                <a:solidFill>
                  <a:srgbClr val="FF0066"/>
                </a:solidFill>
                <a:latin typeface="Arial" panose="020B0604020202020204" pitchFamily="34" charset="0"/>
              </a:rPr>
              <a:t>three</a:t>
            </a:r>
            <a:r>
              <a:rPr lang="en-US" altLang="en-US" sz="1600" dirty="0">
                <a:latin typeface="Arial" panose="020B0604020202020204" pitchFamily="34" charset="0"/>
              </a:rPr>
              <a:t> basic components</a:t>
            </a:r>
          </a:p>
          <a:p>
            <a:pPr eaLnBrk="1" hangingPunct="1">
              <a:buFontTx/>
              <a:buNone/>
            </a:pPr>
            <a:endParaRPr lang="en-US" altLang="en-US" sz="16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1600" dirty="0">
                <a:solidFill>
                  <a:schemeClr val="accent2"/>
                </a:solidFill>
                <a:latin typeface="Arial" panose="020B0604020202020204" pitchFamily="34" charset="0"/>
              </a:rPr>
              <a:t>Large transformer with primary winding</a:t>
            </a:r>
          </a:p>
          <a:p>
            <a:pPr eaLnBrk="1" hangingPunct="1"/>
            <a:r>
              <a:rPr lang="en-US" altLang="en-US" sz="1600" dirty="0">
                <a:solidFill>
                  <a:schemeClr val="accent2"/>
                </a:solidFill>
                <a:latin typeface="Arial" panose="020B0604020202020204" pitchFamily="34" charset="0"/>
              </a:rPr>
              <a:t>Plasma ring as secondary winding</a:t>
            </a:r>
          </a:p>
          <a:p>
            <a:pPr eaLnBrk="1" hangingPunct="1"/>
            <a:r>
              <a:rPr lang="en-US" altLang="en-US" sz="1600" dirty="0">
                <a:solidFill>
                  <a:schemeClr val="accent2"/>
                </a:solidFill>
                <a:latin typeface="Arial" panose="020B0604020202020204" pitchFamily="34" charset="0"/>
              </a:rPr>
              <a:t>Coils for confinement of plasma ring by magnetic field (toroidal solenoid)</a:t>
            </a:r>
          </a:p>
        </p:txBody>
      </p:sp>
      <p:sp>
        <p:nvSpPr>
          <p:cNvPr id="6150" name="Line 11"/>
          <p:cNvSpPr>
            <a:spLocks noChangeShapeType="1"/>
          </p:cNvSpPr>
          <p:nvPr/>
        </p:nvSpPr>
        <p:spPr bwMode="auto">
          <a:xfrm flipV="1">
            <a:off x="3722688" y="2286000"/>
            <a:ext cx="1473200" cy="10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 flipV="1">
            <a:off x="4025900" y="3213100"/>
            <a:ext cx="230028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2" name="Line 13"/>
          <p:cNvSpPr>
            <a:spLocks noChangeShapeType="1"/>
          </p:cNvSpPr>
          <p:nvPr/>
        </p:nvSpPr>
        <p:spPr bwMode="auto">
          <a:xfrm>
            <a:off x="4205288" y="2832100"/>
            <a:ext cx="1854200" cy="11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165100" y="4991100"/>
            <a:ext cx="8813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Electric current</a:t>
            </a:r>
            <a:r>
              <a:rPr lang="en-US" altLang="en-US" sz="16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I </a:t>
            </a:r>
            <a:r>
              <a:rPr lang="en-US" altLang="en-US" sz="1600">
                <a:latin typeface="Arial" panose="020B0604020202020204" pitchFamily="34" charset="0"/>
              </a:rPr>
              <a:t>generated in the plasma ring by the transformer</a:t>
            </a:r>
          </a:p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Arial" panose="020B0604020202020204" pitchFamily="34" charset="0"/>
              </a:rPr>
              <a:t>delivers the ohmic power  P</a:t>
            </a:r>
            <a:r>
              <a:rPr lang="en-US" altLang="en-US" sz="1600" baseline="-25000">
                <a:solidFill>
                  <a:srgbClr val="0000FF"/>
                </a:solidFill>
                <a:latin typeface="Arial" panose="020B0604020202020204" pitchFamily="34" charset="0"/>
              </a:rPr>
              <a:t>ohmic</a:t>
            </a:r>
            <a:r>
              <a:rPr lang="en-US" altLang="en-US" sz="1600">
                <a:solidFill>
                  <a:srgbClr val="0000FF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600" baseline="30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600" baseline="-25000">
                <a:solidFill>
                  <a:srgbClr val="FF0000"/>
                </a:solidFill>
                <a:latin typeface="Arial" panose="020B0604020202020204" pitchFamily="34" charset="0"/>
              </a:rPr>
              <a:t>plasma</a:t>
            </a:r>
            <a:r>
              <a:rPr lang="en-US" altLang="en-US" sz="1600" baseline="-250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>
                <a:solidFill>
                  <a:srgbClr val="0000FF"/>
                </a:solidFill>
                <a:latin typeface="Arial" panose="020B0604020202020204" pitchFamily="34" charset="0"/>
              </a:rPr>
              <a:t>to plasma (heating) </a:t>
            </a:r>
          </a:p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Arial" panose="020B0604020202020204" pitchFamily="34" charset="0"/>
              </a:rPr>
              <a:t>generates the poloidal magnetic field in the plasma ring   </a:t>
            </a: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r>
              <a:rPr lang="en-US" altLang="en-US" sz="1600" baseline="-25000">
                <a:solidFill>
                  <a:srgbClr val="FF0000"/>
                </a:solidFill>
                <a:latin typeface="Arial" panose="020B0604020202020204" pitchFamily="34" charset="0"/>
              </a:rPr>
              <a:t>poloidal</a:t>
            </a: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 ~I/2</a:t>
            </a:r>
            <a:r>
              <a:rPr lang="en-US" altLang="en-US" sz="160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  <a:p>
            <a:pPr eaLnBrk="1" hangingPunct="1"/>
            <a:endParaRPr lang="en-US" altLang="en-US" sz="1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154" name="Line 18"/>
          <p:cNvSpPr>
            <a:spLocks noChangeShapeType="1"/>
          </p:cNvSpPr>
          <p:nvPr/>
        </p:nvSpPr>
        <p:spPr bwMode="auto">
          <a:xfrm flipV="1">
            <a:off x="7048500" y="3352800"/>
            <a:ext cx="787400" cy="2095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92100" y="0"/>
            <a:ext cx="767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Impact </a:t>
            </a:r>
            <a:r>
              <a:rPr lang="en-US" altLang="en-US" sz="2400" i="1" dirty="0">
                <a:solidFill>
                  <a:schemeClr val="accent2"/>
                </a:solidFill>
                <a:latin typeface="Arial" panose="020B0604020202020204" pitchFamily="34" charset="0"/>
              </a:rPr>
              <a:t>of glow discharge cleaning of the tokamak vessel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733425"/>
            <a:ext cx="876935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IE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Inductive heating of the vessel</a:t>
            </a:r>
            <a:r>
              <a:rPr lang="en-IE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 b="0">
                <a:latin typeface="Arial" panose="020B0604020202020204" pitchFamily="34" charset="0"/>
              </a:rPr>
              <a:t>to</a:t>
            </a:r>
            <a:r>
              <a:rPr lang="en-IE" altLang="en-US" sz="1600" b="0">
                <a:latin typeface="Arial" panose="020B0604020202020204" pitchFamily="34" charset="0"/>
              </a:rPr>
              <a:t> 150 - 250</a:t>
            </a:r>
            <a:r>
              <a:rPr lang="en-IE" altLang="en-US" sz="1600" b="0" baseline="30000">
                <a:latin typeface="Arial" panose="020B0604020202020204" pitchFamily="34" charset="0"/>
              </a:rPr>
              <a:t>o</a:t>
            </a:r>
            <a:r>
              <a:rPr lang="en-IE" altLang="en-US" sz="1600" b="0">
                <a:latin typeface="Arial" panose="020B0604020202020204" pitchFamily="34" charset="0"/>
              </a:rPr>
              <a:t> C</a:t>
            </a:r>
            <a:r>
              <a:rPr lang="en-IE" altLang="en-US" sz="1800" b="0">
                <a:latin typeface="Arial" panose="020B0604020202020204" pitchFamily="34" charset="0"/>
              </a:rPr>
              <a:t>  (after opening the vessel to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 b="0">
                <a:latin typeface="Arial" panose="020B0604020202020204" pitchFamily="34" charset="0"/>
              </a:rPr>
              <a:t>    atmospheric pressure </a:t>
            </a:r>
          </a:p>
          <a:p>
            <a:pPr eaLnBrk="1" hangingPunct="1">
              <a:spcBef>
                <a:spcPct val="0"/>
              </a:spcBef>
            </a:pPr>
            <a:r>
              <a:rPr lang="en-IE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Glow discharge cleaning</a:t>
            </a:r>
            <a:r>
              <a:rPr lang="cs-CZ" altLang="en-US" sz="1800" b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0">
                <a:latin typeface="Arial" panose="020B0604020202020204" pitchFamily="34" charset="0"/>
              </a:rPr>
              <a:t>    </a:t>
            </a:r>
            <a:r>
              <a:rPr lang="en-US" altLang="en-US" sz="1600" b="0">
                <a:latin typeface="Arial" panose="020B0604020202020204" pitchFamily="34" charset="0"/>
              </a:rPr>
              <a:t>Vessel is filled by Hydrogen or Helium gas </a:t>
            </a:r>
            <a:r>
              <a:rPr lang="en-IE" altLang="en-US" sz="1600" b="0">
                <a:latin typeface="Arial" panose="020B0604020202020204" pitchFamily="34" charset="0"/>
              </a:rPr>
              <a:t>(~ 1 Pa), electrode (anode) is inserted to the vessel and biased to positive voltage (~ +1000 V) with respect to the vessel</a:t>
            </a:r>
            <a:r>
              <a:rPr lang="cs-CZ" altLang="en-US" sz="1600" b="0">
                <a:latin typeface="Arial" panose="020B0604020202020204" pitchFamily="34" charset="0"/>
              </a:rPr>
              <a:t>. </a:t>
            </a:r>
            <a:endParaRPr lang="en-IE" altLang="en-US" sz="1600" b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600" b="0">
                <a:latin typeface="Arial" panose="020B0604020202020204" pitchFamily="34" charset="0"/>
              </a:rPr>
              <a:t>	 </a:t>
            </a:r>
            <a:r>
              <a:rPr lang="en-US" altLang="en-US" sz="1600" b="0">
                <a:solidFill>
                  <a:schemeClr val="accent2"/>
                </a:solidFill>
                <a:latin typeface="Arial" panose="020B0604020202020204" pitchFamily="34" charset="0"/>
              </a:rPr>
              <a:t>Flux of positive ions</a:t>
            </a:r>
            <a:r>
              <a:rPr lang="en-IE" altLang="en-US" sz="1600" b="0">
                <a:latin typeface="Arial" panose="020B0604020202020204" pitchFamily="34" charset="0"/>
              </a:rPr>
              <a:t> </a:t>
            </a:r>
            <a:r>
              <a:rPr lang="en-US" altLang="en-US" sz="1600" b="0">
                <a:solidFill>
                  <a:schemeClr val="accent2"/>
                </a:solidFill>
                <a:latin typeface="Arial" panose="020B0604020202020204" pitchFamily="34" charset="0"/>
              </a:rPr>
              <a:t>desorbs molecules</a:t>
            </a:r>
            <a:r>
              <a:rPr lang="cs-CZ" altLang="en-US" sz="1600" b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b="0">
                <a:solidFill>
                  <a:schemeClr val="accent2"/>
                </a:solidFill>
                <a:latin typeface="Arial" panose="020B0604020202020204" pitchFamily="34" charset="0"/>
              </a:rPr>
              <a:t>of residual gas from the i</a:t>
            </a:r>
            <a:r>
              <a:rPr lang="en-IE" altLang="en-US" sz="1600" b="0">
                <a:latin typeface="Arial" panose="020B0604020202020204" pitchFamily="34" charset="0"/>
              </a:rPr>
              <a:t>nner wall of the vessel </a:t>
            </a:r>
            <a:r>
              <a:rPr lang="en-IE" altLang="en-US" sz="1600" b="0">
                <a:solidFill>
                  <a:schemeClr val="accent2"/>
                </a:solidFill>
                <a:latin typeface="Arial" panose="020B0604020202020204" pitchFamily="34" charset="0"/>
              </a:rPr>
              <a:t>(</a:t>
            </a:r>
            <a:r>
              <a:rPr lang="en-US" altLang="en-US" sz="1600" b="0">
                <a:solidFill>
                  <a:schemeClr val="accent2"/>
                </a:solidFill>
                <a:latin typeface="Arial" panose="020B0604020202020204" pitchFamily="34" charset="0"/>
              </a:rPr>
              <a:t>c</a:t>
            </a:r>
            <a:r>
              <a:rPr lang="en-IE" altLang="en-US" sz="1600" b="0">
                <a:solidFill>
                  <a:schemeClr val="accent2"/>
                </a:solidFill>
                <a:latin typeface="Arial" panose="020B0604020202020204" pitchFamily="34" charset="0"/>
              </a:rPr>
              <a:t>athode). </a:t>
            </a:r>
            <a:r>
              <a:rPr lang="en-US" altLang="en-US" sz="1600" b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b="0">
                <a:solidFill>
                  <a:schemeClr val="accent2"/>
                </a:solidFill>
                <a:latin typeface="Arial" panose="020B0604020202020204" pitchFamily="34" charset="0"/>
              </a:rPr>
              <a:t>Continuous pumping during the GDC</a:t>
            </a:r>
            <a:endParaRPr lang="en-IE" altLang="en-US" sz="1600" b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31748" name="Picture 4" descr="C:\users\konference\MISCLANEOUS\2009\MFF Summer school\pumpin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2960688"/>
            <a:ext cx="755650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8517" name="Picture 5" descr="C:\users\konference\MISCLANEOUS\2009\MFF Summer school\pumpin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2960688"/>
            <a:ext cx="755650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8518" name="Picture 6" descr="C:\users\konference\MISCLANEOUS\2009\MFF Summer school\pumping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817813"/>
            <a:ext cx="8855075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8519" name="Picture 7" descr="C:\users\konference\MISCLANEOUS\2009\MFF Summer school\pumping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069870"/>
            <a:ext cx="8524875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0688" y="0"/>
            <a:ext cx="4711558" cy="561975"/>
          </a:xfrm>
        </p:spPr>
        <p:txBody>
          <a:bodyPr/>
          <a:lstStyle/>
          <a:p>
            <a:r>
              <a:rPr lang="en-US" altLang="en-US" sz="2400" b="1" i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of the workshop</a:t>
            </a:r>
            <a:endParaRPr lang="bg-BG" altLang="en-US" sz="2400" b="1" i="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98922"/>
            <a:ext cx="8229600" cy="3646534"/>
          </a:xfrm>
        </p:spPr>
        <p:txBody>
          <a:bodyPr/>
          <a:lstStyle/>
          <a:p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Participants are divided in several experimental groups</a:t>
            </a:r>
          </a:p>
          <a:p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Each experimental group is asked to bring at least one PC with internet connection </a:t>
            </a:r>
          </a:p>
          <a:p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PC should be equipped with a software to process experimental data from GOLEM database (EXCEL, ORIGIN, …….), to plot figures, ….</a:t>
            </a:r>
          </a:p>
          <a:p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Each group is supervised by my fiends – experts in tokamak research</a:t>
            </a:r>
            <a:r>
              <a:rPr lang="cs-CZ" altLang="en-US" sz="2000" dirty="0" smtClean="0">
                <a:latin typeface="Arial" panose="020B0604020202020204" pitchFamily="34" charset="0"/>
              </a:rPr>
              <a:t> </a:t>
            </a:r>
            <a:r>
              <a:rPr lang="cs-CZ" altLang="en-US" sz="2000" dirty="0" err="1" smtClean="0">
                <a:latin typeface="Arial" panose="020B0604020202020204" pitchFamily="34" charset="0"/>
              </a:rPr>
              <a:t>from</a:t>
            </a:r>
            <a:r>
              <a:rPr lang="cs-CZ" altLang="en-US" sz="2000" dirty="0" smtClean="0">
                <a:latin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</a:rPr>
              <a:t>the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COMPASS</a:t>
            </a:r>
            <a:r>
              <a:rPr lang="cs-CZ" altLang="en-US" sz="2000" dirty="0" smtClean="0">
                <a:latin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</a:rPr>
              <a:t>team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Renaud </a:t>
            </a:r>
            <a:r>
              <a:rPr lang="en-US" alt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Dejarnac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en-US" sz="20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Miglena</a:t>
            </a:r>
            <a:r>
              <a:rPr lang="cs-CZ" alt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 Dimitrova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0" y="152400"/>
            <a:ext cx="8115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E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Outputs of the workshop</a:t>
            </a:r>
            <a:endParaRPr lang="en-IE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369888" y="707800"/>
            <a:ext cx="842962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4478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981200" indent="-3429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514600" indent="-3429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9718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4290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8862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3434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Workshop will be competitive:</a:t>
            </a:r>
          </a:p>
          <a:p>
            <a:pPr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To achieve best plasma performance on the GOLEM tokamak</a:t>
            </a:r>
          </a:p>
          <a:p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Lowest loop voltage at the breakdown</a:t>
            </a:r>
          </a:p>
          <a:p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Highest plasma current</a:t>
            </a:r>
          </a:p>
          <a:p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Longest discharge</a:t>
            </a:r>
          </a:p>
          <a:p>
            <a:pPr marL="0" indent="0"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Active participation is highly required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!!!!!</a:t>
            </a:r>
          </a:p>
          <a:p>
            <a:pPr marL="0" indent="0">
              <a:buNone/>
            </a:pP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E" altLang="en-US" sz="2000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IE" altLang="en-US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Winners </a:t>
            </a:r>
            <a:r>
              <a:rPr lang="en-IE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of the competition will be announced to public at the conference banquet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IE" altLang="en-US" sz="2000" dirty="0">
                <a:latin typeface="Arial" panose="020B0604020202020204" pitchFamily="34" charset="0"/>
              </a:rPr>
              <a:t>The best experimentalist will be selected by the steering committee and awarded by a prize at the banquet</a:t>
            </a:r>
          </a:p>
        </p:txBody>
      </p:sp>
      <p:sp>
        <p:nvSpPr>
          <p:cNvPr id="40964" name="Text Box 13"/>
          <p:cNvSpPr txBox="1">
            <a:spLocks noChangeArrowheads="1"/>
          </p:cNvSpPr>
          <p:nvPr/>
        </p:nvSpPr>
        <p:spPr bwMode="auto">
          <a:xfrm>
            <a:off x="682171" y="5581650"/>
            <a:ext cx="8117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Registered </a:t>
            </a:r>
            <a:r>
              <a:rPr lang="en-US" altLang="en-US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students 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are cordially </a:t>
            </a:r>
            <a:r>
              <a:rPr lang="en-US" altLang="en-US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invited to 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assemble here at 16:00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70C0"/>
                </a:solidFill>
                <a:latin typeface="Arial" panose="020B0604020202020204" pitchFamily="34" charset="0"/>
              </a:rPr>
              <a:t>Others are </a:t>
            </a:r>
            <a:r>
              <a:rPr lang="en-US" altLang="en-US" sz="1800" dirty="0" smtClean="0">
                <a:solidFill>
                  <a:srgbClr val="0070C0"/>
                </a:solidFill>
                <a:latin typeface="Arial" panose="020B0604020202020204" pitchFamily="34" charset="0"/>
              </a:rPr>
              <a:t>welcome!</a:t>
            </a:r>
            <a:endParaRPr lang="bg-BG" altLang="en-US" sz="18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438150" y="1057275"/>
            <a:ext cx="52070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2000">
                <a:solidFill>
                  <a:srgbClr val="000000"/>
                </a:solidFill>
                <a:latin typeface="Arial" panose="020B0604020202020204" pitchFamily="34" charset="0"/>
              </a:rPr>
              <a:t>The word </a:t>
            </a:r>
            <a:r>
              <a:rPr lang="en-IE" altLang="en-US" sz="2000" i="1">
                <a:solidFill>
                  <a:srgbClr val="FF0000"/>
                </a:solidFill>
                <a:latin typeface="Arial" panose="020B0604020202020204" pitchFamily="34" charset="0"/>
              </a:rPr>
              <a:t>golem</a:t>
            </a:r>
            <a:r>
              <a:rPr lang="en-IE" altLang="en-US" sz="2000">
                <a:solidFill>
                  <a:srgbClr val="000000"/>
                </a:solidFill>
                <a:latin typeface="Arial" panose="020B0604020202020204" pitchFamily="34" charset="0"/>
              </a:rPr>
              <a:t> is used in the Bible to refer to an embryonic or incomplete substance</a:t>
            </a:r>
            <a:endParaRPr lang="pl-PL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2000">
                <a:solidFill>
                  <a:srgbClr val="000000"/>
                </a:solidFill>
                <a:latin typeface="Arial" panose="020B0604020202020204" pitchFamily="34" charset="0"/>
              </a:rPr>
              <a:t>Similarly, </a:t>
            </a:r>
            <a:r>
              <a:rPr lang="en-IE" altLang="en-US" sz="2000">
                <a:solidFill>
                  <a:srgbClr val="FF0000"/>
                </a:solidFill>
                <a:latin typeface="Arial" panose="020B0604020202020204" pitchFamily="34" charset="0"/>
              </a:rPr>
              <a:t>golem </a:t>
            </a:r>
            <a:r>
              <a:rPr lang="en-IE" altLang="en-US" sz="2000">
                <a:latin typeface="Arial" panose="020B0604020202020204" pitchFamily="34" charset="0"/>
              </a:rPr>
              <a:t>is</a:t>
            </a:r>
            <a:r>
              <a:rPr lang="en-IE" altLang="en-US" sz="2000">
                <a:solidFill>
                  <a:srgbClr val="000000"/>
                </a:solidFill>
                <a:latin typeface="Arial" panose="020B0604020202020204" pitchFamily="34" charset="0"/>
              </a:rPr>
              <a:t> often used today in metaphor as</a:t>
            </a:r>
            <a:endParaRPr lang="pl-PL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2000">
                <a:solidFill>
                  <a:srgbClr val="FF0000"/>
                </a:solidFill>
                <a:latin typeface="Arial" panose="020B0604020202020204" pitchFamily="34" charset="0"/>
              </a:rPr>
              <a:t>an entity serving man under controlled conditions but hostile to him in others. 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038225"/>
            <a:ext cx="3125788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2752725" y="76200"/>
            <a:ext cx="2414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Prague GOLEM</a:t>
            </a: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123825" y="5603875"/>
            <a:ext cx="879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Arial" panose="020B0604020202020204" pitchFamily="34" charset="0"/>
              </a:rPr>
              <a:t>Prague GOLEM was created by Rabbi Loew, who is buried at Jewish cemetery,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Arial" panose="020B0604020202020204" pitchFamily="34" charset="0"/>
              </a:rPr>
              <a:t>Just 50 meters from the Faculty of Nuclear Physics and Physical Engineering  </a:t>
            </a:r>
            <a:endParaRPr lang="bg-BG" altLang="en-US" sz="1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3014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836613"/>
            <a:ext cx="4038600" cy="5329237"/>
          </a:xfrm>
        </p:spPr>
        <p:txBody>
          <a:bodyPr/>
          <a:lstStyle/>
          <a:p>
            <a:endParaRPr lang="bg-BG" altLang="en-U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2104231" y="33316"/>
            <a:ext cx="4749421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data processing - 1: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Derive electron temperature</a:t>
            </a:r>
            <a:endParaRPr lang="en-IE" altLang="en-US" sz="2400" dirty="0">
              <a:solidFill>
                <a:srgbClr val="2222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699" name="Objekt 1"/>
          <p:cNvGraphicFramePr>
            <a:graphicFrameLocks noChangeAspect="1"/>
          </p:cNvGraphicFramePr>
          <p:nvPr/>
        </p:nvGraphicFramePr>
        <p:xfrm>
          <a:off x="639763" y="1768475"/>
          <a:ext cx="2928937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5" name="Rovnice" r:id="rId3" imgW="1333500" imgH="419100" progId="Equation.3">
                  <p:embed/>
                </p:oleObj>
              </mc:Choice>
              <mc:Fallback>
                <p:oleObj name="Rovnice" r:id="rId3" imgW="1333500" imgH="419100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1768475"/>
                        <a:ext cx="2928937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kt 2"/>
          <p:cNvGraphicFramePr>
            <a:graphicFrameLocks noChangeAspect="1"/>
          </p:cNvGraphicFramePr>
          <p:nvPr/>
        </p:nvGraphicFramePr>
        <p:xfrm>
          <a:off x="6315075" y="1871663"/>
          <a:ext cx="14192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6" name="Rovnice" r:id="rId5" imgW="634725" imgH="241195" progId="Equation.3">
                  <p:embed/>
                </p:oleObj>
              </mc:Choice>
              <mc:Fallback>
                <p:oleObj name="Rovnice" r:id="rId5" imgW="634725" imgH="241195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5075" y="1871663"/>
                        <a:ext cx="141922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TextovéPole 3"/>
          <p:cNvSpPr txBox="1">
            <a:spLocks noChangeArrowheads="1"/>
          </p:cNvSpPr>
          <p:nvPr/>
        </p:nvSpPr>
        <p:spPr bwMode="auto">
          <a:xfrm>
            <a:off x="1135063" y="1169988"/>
            <a:ext cx="700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Measured loop voltage has resistive and inductive component</a:t>
            </a:r>
            <a:endParaRPr lang="cs-CZ" altLang="en-US" sz="1800">
              <a:latin typeface="Arial" panose="020B0604020202020204" pitchFamily="34" charset="0"/>
            </a:endParaRPr>
          </a:p>
        </p:txBody>
      </p:sp>
      <p:sp>
        <p:nvSpPr>
          <p:cNvPr id="29702" name="TextovéPole 4"/>
          <p:cNvSpPr txBox="1">
            <a:spLocks noChangeArrowheads="1"/>
          </p:cNvSpPr>
          <p:nvPr/>
        </p:nvSpPr>
        <p:spPr bwMode="auto">
          <a:xfrm>
            <a:off x="327025" y="3105150"/>
            <a:ext cx="8623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 inductive component can  be neglected, if the loop voltage is measured,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when the plasma current is maximum   =&gt;</a:t>
            </a:r>
            <a:endParaRPr lang="cs-CZ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29703" name="Objekt 5"/>
          <p:cNvGraphicFramePr>
            <a:graphicFrameLocks noChangeAspect="1"/>
          </p:cNvGraphicFramePr>
          <p:nvPr/>
        </p:nvGraphicFramePr>
        <p:xfrm>
          <a:off x="5837238" y="3429000"/>
          <a:ext cx="132556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7" name="Rovnice" r:id="rId7" imgW="698500" imgH="469900" progId="Equation.3">
                  <p:embed/>
                </p:oleObj>
              </mc:Choice>
              <mc:Fallback>
                <p:oleObj name="Rovnice" r:id="rId7" imgW="698500" imgH="469900" progId="Equation.3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238" y="3429000"/>
                        <a:ext cx="1325562" cy="892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TextovéPole 6"/>
          <p:cNvSpPr txBox="1">
            <a:spLocks noChangeArrowheads="1"/>
          </p:cNvSpPr>
          <p:nvPr/>
        </p:nvSpPr>
        <p:spPr bwMode="auto">
          <a:xfrm>
            <a:off x="3792538" y="1730375"/>
            <a:ext cx="215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 inductance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 plasma ring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on GOLEM  is</a:t>
            </a:r>
            <a:endParaRPr lang="cs-CZ" altLang="en-US" sz="1800">
              <a:latin typeface="Arial" panose="020B0604020202020204" pitchFamily="34" charset="0"/>
            </a:endParaRPr>
          </a:p>
        </p:txBody>
      </p:sp>
      <p:sp>
        <p:nvSpPr>
          <p:cNvPr id="29705" name="TextovéPole 7"/>
          <p:cNvSpPr txBox="1">
            <a:spLocks noChangeArrowheads="1"/>
          </p:cNvSpPr>
          <p:nvPr/>
        </p:nvSpPr>
        <p:spPr bwMode="auto">
          <a:xfrm>
            <a:off x="609600" y="4476750"/>
            <a:ext cx="805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 (Maxwellian) plasma resistivity is linked to the electron temperature.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 rough estimate for GOLEM </a:t>
            </a:r>
            <a:endParaRPr lang="cs-CZ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29706" name="Objekt 8"/>
          <p:cNvGraphicFramePr>
            <a:graphicFrameLocks noChangeAspect="1"/>
          </p:cNvGraphicFramePr>
          <p:nvPr/>
        </p:nvGraphicFramePr>
        <p:xfrm>
          <a:off x="3455988" y="5240338"/>
          <a:ext cx="31369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8" name="Rovnice" r:id="rId9" imgW="1892300" imgH="546100" progId="Equation.3">
                  <p:embed/>
                </p:oleObj>
              </mc:Choice>
              <mc:Fallback>
                <p:oleObj name="Rovnice" r:id="rId9" imgW="1892300" imgH="546100" progId="Equation.3">
                  <p:embed/>
                  <p:pic>
                    <p:nvPicPr>
                      <p:cNvPr id="0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5240338"/>
                        <a:ext cx="3136900" cy="9064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kt 2"/>
          <p:cNvGraphicFramePr>
            <a:graphicFrameLocks noChangeAspect="1"/>
          </p:cNvGraphicFramePr>
          <p:nvPr/>
        </p:nvGraphicFramePr>
        <p:xfrm>
          <a:off x="4868863" y="4081463"/>
          <a:ext cx="168433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0" name="Rovnice" r:id="rId3" imgW="1054100" imgH="469900" progId="Equation.3">
                  <p:embed/>
                </p:oleObj>
              </mc:Choice>
              <mc:Fallback>
                <p:oleObj name="Rovnice" r:id="rId3" imgW="1054100" imgH="469900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8863" y="4081463"/>
                        <a:ext cx="1684337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Rectangle 2"/>
          <p:cNvSpPr txBox="1">
            <a:spLocks noChangeArrowheads="1"/>
          </p:cNvSpPr>
          <p:nvPr/>
        </p:nvSpPr>
        <p:spPr bwMode="auto">
          <a:xfrm>
            <a:off x="325533" y="-92075"/>
            <a:ext cx="7737475" cy="88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data processing - 2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Derive </a:t>
            </a:r>
            <a:r>
              <a:rPr lang="en-US" altLang="en-US" sz="240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safety factor at the plasma edge</a:t>
            </a:r>
            <a:endParaRPr lang="bg-BG" altLang="en-US" sz="2400" dirty="0">
              <a:solidFill>
                <a:srgbClr val="2222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TextovéPole 1"/>
          <p:cNvSpPr txBox="1">
            <a:spLocks noChangeArrowheads="1"/>
          </p:cNvSpPr>
          <p:nvPr/>
        </p:nvSpPr>
        <p:spPr bwMode="auto">
          <a:xfrm>
            <a:off x="301625" y="1128713"/>
            <a:ext cx="854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Extremely important quantity, which characterize stability of the plasma ring</a:t>
            </a:r>
            <a:endParaRPr lang="cs-CZ" altLang="en-US" sz="1800">
              <a:latin typeface="Arial" panose="020B0604020202020204" pitchFamily="34" charset="0"/>
            </a:endParaRPr>
          </a:p>
        </p:txBody>
      </p:sp>
      <p:sp>
        <p:nvSpPr>
          <p:cNvPr id="30725" name="TextovéPole 2"/>
          <p:cNvSpPr txBox="1">
            <a:spLocks noChangeArrowheads="1"/>
          </p:cNvSpPr>
          <p:nvPr/>
        </p:nvSpPr>
        <p:spPr bwMode="auto">
          <a:xfrm>
            <a:off x="403225" y="1778000"/>
            <a:ext cx="7267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It denotes the number of turns a magnetic field line goes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around a torus toroidally to finalize a single poloidal turn</a:t>
            </a:r>
            <a:endParaRPr lang="cs-CZ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30726" name="Objekt 3"/>
          <p:cNvGraphicFramePr>
            <a:graphicFrameLocks noChangeAspect="1"/>
          </p:cNvGraphicFramePr>
          <p:nvPr/>
        </p:nvGraphicFramePr>
        <p:xfrm>
          <a:off x="1016000" y="2584450"/>
          <a:ext cx="19939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1" name="Rovnice" r:id="rId5" imgW="888614" imgH="444307" progId="Equation.3">
                  <p:embed/>
                </p:oleObj>
              </mc:Choice>
              <mc:Fallback>
                <p:oleObj name="Rovnice" r:id="rId5" imgW="888614" imgH="444307" progId="Equation.3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2584450"/>
                        <a:ext cx="199390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kt 2"/>
          <p:cNvGraphicFramePr>
            <a:graphicFrameLocks noChangeAspect="1"/>
          </p:cNvGraphicFramePr>
          <p:nvPr/>
        </p:nvGraphicFramePr>
        <p:xfrm>
          <a:off x="990600" y="5405438"/>
          <a:ext cx="3533775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2" name="Rovnice" r:id="rId7" imgW="1574800" imgH="444500" progId="Equation.3">
                  <p:embed/>
                </p:oleObj>
              </mc:Choice>
              <mc:Fallback>
                <p:oleObj name="Rovnice" r:id="rId7" imgW="1574800" imgH="444500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405438"/>
                        <a:ext cx="3533775" cy="9953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kt 2"/>
          <p:cNvGraphicFramePr>
            <a:graphicFrameLocks noChangeAspect="1"/>
          </p:cNvGraphicFramePr>
          <p:nvPr/>
        </p:nvGraphicFramePr>
        <p:xfrm>
          <a:off x="1025525" y="4040188"/>
          <a:ext cx="15208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3" name="Rovnice" r:id="rId9" imgW="952087" imgH="418918" progId="Equation.3">
                  <p:embed/>
                </p:oleObj>
              </mc:Choice>
              <mc:Fallback>
                <p:oleObj name="Rovnice" r:id="rId9" imgW="952087" imgH="418918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4040188"/>
                        <a:ext cx="152082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9" name="TextovéPole 1"/>
          <p:cNvSpPr txBox="1">
            <a:spLocks noChangeArrowheads="1"/>
          </p:cNvSpPr>
          <p:nvPr/>
        </p:nvSpPr>
        <p:spPr bwMode="auto">
          <a:xfrm>
            <a:off x="657225" y="4849813"/>
            <a:ext cx="201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 practical units</a:t>
            </a:r>
            <a:endParaRPr lang="cs-CZ" altLang="en-US" sz="1800">
              <a:latin typeface="Arial" panose="020B0604020202020204" pitchFamily="34" charset="0"/>
            </a:endParaRPr>
          </a:p>
        </p:txBody>
      </p:sp>
      <p:sp>
        <p:nvSpPr>
          <p:cNvPr id="30730" name="TextovéPole 2"/>
          <p:cNvSpPr txBox="1">
            <a:spLocks noChangeArrowheads="1"/>
          </p:cNvSpPr>
          <p:nvPr/>
        </p:nvSpPr>
        <p:spPr bwMode="auto">
          <a:xfrm>
            <a:off x="520700" y="3581400"/>
            <a:ext cx="6532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Poloidal magnetic field is a function of the plasma current</a:t>
            </a:r>
            <a:endParaRPr lang="cs-CZ" altLang="en-US" sz="1800">
              <a:latin typeface="Arial" panose="020B0604020202020204" pitchFamily="34" charset="0"/>
            </a:endParaRPr>
          </a:p>
        </p:txBody>
      </p:sp>
      <p:sp>
        <p:nvSpPr>
          <p:cNvPr id="30731" name="TextovéPole 3"/>
          <p:cNvSpPr txBox="1">
            <a:spLocks noChangeArrowheads="1"/>
          </p:cNvSpPr>
          <p:nvPr/>
        </p:nvSpPr>
        <p:spPr bwMode="auto">
          <a:xfrm>
            <a:off x="3514725" y="4286250"/>
            <a:ext cx="542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=&gt;</a:t>
            </a:r>
            <a:endParaRPr lang="cs-CZ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481013" y="1285875"/>
            <a:ext cx="8181975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Tokamaks </a:t>
            </a:r>
            <a:r>
              <a:rPr lang="en-IE" altLang="en-US" sz="18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are  </a:t>
            </a:r>
            <a:r>
              <a:rPr lang="en-IE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the most promising concept to achieve the </a:t>
            </a:r>
            <a:r>
              <a:rPr lang="en-IE" altLang="en-US" sz="18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controlled </a:t>
            </a:r>
            <a:r>
              <a:rPr lang="en-IE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thermonuclear fusion, and, in future to serve as the reactor for generation electricity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8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Around 180 tokamaks of different size were constructed and operated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since 1958 to reach this goal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 general, large tokamaks are quite complex facilities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The largest operational tokamak Joint European Torus </a:t>
            </a:r>
            <a:r>
              <a:rPr lang="en-IE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(JET)</a:t>
            </a:r>
            <a:r>
              <a:rPr lang="en-I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Operational costs ~50 </a:t>
            </a:r>
            <a:r>
              <a:rPr lang="en-IE" alt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MEuro</a:t>
            </a:r>
            <a:r>
              <a:rPr lang="en-I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/year, Several hundreds of </a:t>
            </a:r>
            <a:r>
              <a:rPr lang="en-I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employers</a:t>
            </a:r>
            <a:endParaRPr lang="en-IE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The prototype fusion reactor </a:t>
            </a:r>
            <a:r>
              <a:rPr lang="en-IE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ITER</a:t>
            </a:r>
            <a:r>
              <a:rPr lang="en-I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– under construction in France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Construction costs ~ </a:t>
            </a:r>
            <a:r>
              <a:rPr lang="en-I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&gt;15 billions </a:t>
            </a:r>
            <a:r>
              <a:rPr lang="en-I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Euro, </a:t>
            </a:r>
            <a:r>
              <a:rPr lang="en-I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first plasma &gt; 2025</a:t>
            </a:r>
            <a:endParaRPr lang="en-IE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Today, </a:t>
            </a:r>
            <a:r>
              <a:rPr lang="en-I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you will </a:t>
            </a:r>
            <a:r>
              <a:rPr lang="en-I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try to operate the most simplest tokamak </a:t>
            </a:r>
            <a:r>
              <a:rPr lang="en-IE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GOLEM</a:t>
            </a:r>
            <a:r>
              <a:rPr lang="en-I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I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located in Prague at  the Czech </a:t>
            </a:r>
            <a:r>
              <a:rPr lang="en-I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Technical University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541111" y="95250"/>
            <a:ext cx="2864801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222268"/>
                </a:solidFill>
                <a:latin typeface="Arial" panose="020B0604020202020204" pitchFamily="34" charset="0"/>
              </a:rPr>
              <a:t>Tokamak research</a:t>
            </a:r>
            <a:endParaRPr lang="cs-CZ" altLang="en-US" sz="2400" dirty="0">
              <a:solidFill>
                <a:srgbClr val="22226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27013" y="909638"/>
            <a:ext cx="839628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E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The</a:t>
            </a:r>
            <a:r>
              <a:rPr lang="en-IE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IE" altLang="en-US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GOLEM </a:t>
            </a:r>
            <a:r>
              <a:rPr lang="en-IE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is a small </a:t>
            </a:r>
            <a:r>
              <a:rPr lang="en-IE" altLang="en-US" sz="18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tokamak experiment, but </a:t>
            </a:r>
            <a:r>
              <a:rPr lang="en-US" altLang="en-US" sz="1800" dirty="0">
                <a:latin typeface="Arial" panose="020B0604020202020204" pitchFamily="34" charset="0"/>
              </a:rPr>
              <a:t>t</a:t>
            </a:r>
            <a:r>
              <a:rPr lang="en-US" altLang="en-US" sz="1800" dirty="0" smtClean="0">
                <a:latin typeface="Arial" panose="020B0604020202020204" pitchFamily="34" charset="0"/>
              </a:rPr>
              <a:t>he oldest tokamak in the world, which is still operational!</a:t>
            </a:r>
            <a:endParaRPr lang="en-US" altLang="en-US" sz="18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Unique feature: Can be operated remotely via Internet </a:t>
            </a:r>
            <a:endParaRPr lang="bg-BG" alt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9219" name="Picture 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173" y="2481938"/>
            <a:ext cx="5050972" cy="378822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587500" y="95250"/>
            <a:ext cx="47609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GOLEM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tokamak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in Prague</a:t>
            </a:r>
            <a:endParaRPr lang="cs-CZ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315858" y="2989943"/>
            <a:ext cx="3857341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Modest parameters</a:t>
            </a:r>
            <a:endParaRPr lang="cs-CZ" alt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Toroidal magnetic </a:t>
            </a:r>
            <a:r>
              <a:rPr lang="en-US" altLang="en-US" sz="1800" dirty="0" smtClean="0">
                <a:latin typeface="Arial" panose="020B0604020202020204" pitchFamily="34" charset="0"/>
              </a:rPr>
              <a:t>field &lt;0.5 </a:t>
            </a:r>
            <a:r>
              <a:rPr lang="en-US" altLang="en-US" sz="1800" dirty="0">
                <a:latin typeface="Arial" panose="020B0604020202020204" pitchFamily="34" charset="0"/>
              </a:rPr>
              <a:t>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Plasma current	</a:t>
            </a:r>
            <a:r>
              <a:rPr lang="en-US" altLang="en-US" sz="1800" dirty="0" smtClean="0">
                <a:latin typeface="Arial" panose="020B0604020202020204" pitchFamily="34" charset="0"/>
              </a:rPr>
              <a:t>           &lt;</a:t>
            </a:r>
            <a:r>
              <a:rPr lang="en-US" altLang="en-US" sz="1800" dirty="0">
                <a:latin typeface="Arial" panose="020B0604020202020204" pitchFamily="34" charset="0"/>
              </a:rPr>
              <a:t>10 kA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Plasma density	</a:t>
            </a:r>
            <a:r>
              <a:rPr lang="en-US" altLang="en-US" sz="1800" dirty="0" smtClean="0">
                <a:latin typeface="Arial" panose="020B0604020202020204" pitchFamily="34" charset="0"/>
              </a:rPr>
              <a:t>         &lt;10</a:t>
            </a:r>
            <a:r>
              <a:rPr lang="en-US" altLang="en-US" sz="1800" baseline="30000" dirty="0" smtClean="0">
                <a:latin typeface="Arial" panose="020B0604020202020204" pitchFamily="34" charset="0"/>
              </a:rPr>
              <a:t>19</a:t>
            </a:r>
            <a:r>
              <a:rPr lang="en-US" altLang="en-US" sz="1800" dirty="0" smtClean="0">
                <a:latin typeface="Arial" panose="020B0604020202020204" pitchFamily="34" charset="0"/>
              </a:rPr>
              <a:t> m</a:t>
            </a:r>
            <a:r>
              <a:rPr lang="en-US" altLang="en-US" sz="1800" baseline="30000" dirty="0" smtClean="0">
                <a:latin typeface="Arial" panose="020B0604020202020204" pitchFamily="34" charset="0"/>
              </a:rPr>
              <a:t>-3</a:t>
            </a:r>
            <a:endParaRPr lang="en-US" altLang="en-US" sz="1800" baseline="30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Electron </a:t>
            </a:r>
            <a:r>
              <a:rPr lang="en-US" altLang="en-US" sz="1800" dirty="0" smtClean="0">
                <a:latin typeface="Arial" panose="020B0604020202020204" pitchFamily="34" charset="0"/>
              </a:rPr>
              <a:t>temperature   &lt;100 </a:t>
            </a:r>
            <a:r>
              <a:rPr lang="en-US" altLang="en-US" sz="1800" dirty="0">
                <a:latin typeface="Arial" panose="020B0604020202020204" pitchFamily="34" charset="0"/>
              </a:rPr>
              <a:t>eV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		</a:t>
            </a:r>
            <a:r>
              <a:rPr lang="en-US" altLang="en-US" sz="1800" dirty="0" smtClean="0">
                <a:latin typeface="Arial" panose="020B0604020202020204" pitchFamily="34" charset="0"/>
              </a:rPr>
              <a:t>     (&lt; </a:t>
            </a:r>
            <a:r>
              <a:rPr lang="en-US" altLang="en-US" sz="1800" dirty="0">
                <a:latin typeface="Arial" panose="020B0604020202020204" pitchFamily="34" charset="0"/>
              </a:rPr>
              <a:t>1 Million K)</a:t>
            </a:r>
            <a:endParaRPr lang="cs-CZ" altLang="en-US" sz="1800" dirty="0">
              <a:latin typeface="Arial" panose="020B0604020202020204" pitchFamily="34" charset="0"/>
            </a:endParaRPr>
          </a:p>
        </p:txBody>
      </p:sp>
      <p:cxnSp>
        <p:nvCxnSpPr>
          <p:cNvPr id="3" name="Přímá spojnice se šipkou 2"/>
          <p:cNvCxnSpPr/>
          <p:nvPr/>
        </p:nvCxnSpPr>
        <p:spPr bwMode="auto">
          <a:xfrm>
            <a:off x="301173" y="6691081"/>
            <a:ext cx="5050972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6" name="TextovéPole 5"/>
          <p:cNvSpPr txBox="1"/>
          <p:nvPr/>
        </p:nvSpPr>
        <p:spPr>
          <a:xfrm>
            <a:off x="2293256" y="6292721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Around  3 m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77375" y="2519551"/>
            <a:ext cx="4778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“Naked” GOLEM before connecting  to power supplies and pumping system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77375" y="1973946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Mission of GOLEM: Education of students</a:t>
            </a:r>
            <a:endParaRPr lang="cs-CZ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161925" y="1349375"/>
            <a:ext cx="8677275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IE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GOLEM</a:t>
            </a:r>
            <a:r>
              <a:rPr lang="en-I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tokamak is the oldest tokamak in the word which is still operational with a long term history!!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Built by the godfather of tokamak research, Lev </a:t>
            </a:r>
            <a:r>
              <a:rPr lang="en-IE" alt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Artsimovich</a:t>
            </a:r>
            <a:r>
              <a:rPr lang="en-I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en-IE" alt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Kurchatov</a:t>
            </a:r>
            <a:r>
              <a:rPr lang="en-I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 Institute. Moscow around 1960 as </a:t>
            </a:r>
            <a:r>
              <a:rPr lang="en-IE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TM-1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The first real tokamak plasma was achieved </a:t>
            </a:r>
            <a:r>
              <a:rPr lang="en-I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simultaneously </a:t>
            </a:r>
            <a:r>
              <a:rPr lang="en-I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with the T-2 tokamak!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Moved to Institute of Plasma Physics Prague and baptised as </a:t>
            </a:r>
            <a:r>
              <a:rPr lang="en-IE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CASTOR</a:t>
            </a:r>
            <a:r>
              <a:rPr lang="en-I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in 1977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Replaced by </a:t>
            </a:r>
            <a:r>
              <a:rPr lang="en-IE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COMPASS</a:t>
            </a:r>
            <a:r>
              <a:rPr lang="en-I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tokamak 2007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Moved  to Czech Technical University and baptised again as </a:t>
            </a:r>
            <a:r>
              <a:rPr lang="en-IE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GOLEM</a:t>
            </a:r>
            <a:r>
              <a:rPr lang="en-I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760538" y="95250"/>
            <a:ext cx="442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400">
                <a:solidFill>
                  <a:srgbClr val="3333CC"/>
                </a:solidFill>
                <a:latin typeface="Arial" panose="020B0604020202020204" pitchFamily="34" charset="0"/>
              </a:rPr>
              <a:t>GOLEM</a:t>
            </a:r>
            <a:r>
              <a:rPr lang="en-US" altLang="en-US" sz="2400">
                <a:solidFill>
                  <a:srgbClr val="3333CC"/>
                </a:solidFill>
                <a:latin typeface="Arial" panose="020B0604020202020204" pitchFamily="34" charset="0"/>
              </a:rPr>
              <a:t> tokamak – long story</a:t>
            </a:r>
            <a:endParaRPr lang="cs-CZ" altLang="en-US" sz="24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olem nahled4_zepre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508125"/>
            <a:ext cx="7462837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41313" y="1281113"/>
            <a:ext cx="1882775" cy="65087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E" altLang="en-US" sz="1800">
                <a:latin typeface="Arial" panose="020B0604020202020204" pitchFamily="34" charset="0"/>
              </a:rPr>
              <a:t>Iron core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E" altLang="en-US" sz="1800">
                <a:latin typeface="Arial" panose="020B0604020202020204" pitchFamily="34" charset="0"/>
              </a:rPr>
              <a:t>the transformer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-4763" y="5141913"/>
            <a:ext cx="2225676" cy="65087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E" altLang="en-US" sz="1800">
                <a:latin typeface="Arial" panose="020B0604020202020204" pitchFamily="34" charset="0"/>
              </a:rPr>
              <a:t>Toroidal magnetic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E" altLang="en-US" sz="1800">
                <a:latin typeface="Arial" panose="020B0604020202020204" pitchFamily="34" charset="0"/>
              </a:rPr>
              <a:t>field coils (28)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2184400" y="3797300"/>
            <a:ext cx="1854200" cy="1384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309938" y="1039813"/>
            <a:ext cx="2987675" cy="65087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Primary winding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 transformer (24 turns)</a:t>
            </a:r>
            <a:endParaRPr lang="cs-CZ" altLang="en-US" sz="1800">
              <a:latin typeface="Arial" panose="020B0604020202020204" pitchFamily="34" charset="0"/>
            </a:endParaRP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H="1">
            <a:off x="3517900" y="1689100"/>
            <a:ext cx="711200" cy="952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4927600" y="1689100"/>
            <a:ext cx="774700" cy="1028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1460500" y="1955800"/>
            <a:ext cx="1308100" cy="952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059488" y="4735513"/>
            <a:ext cx="3084512" cy="65087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Vacuum vessel equipped by </a:t>
            </a:r>
            <a:r>
              <a:rPr lang="en-US" altLang="en-US" sz="1800" dirty="0" smtClean="0">
                <a:latin typeface="Arial" panose="020B0604020202020204" pitchFamily="34" charset="0"/>
              </a:rPr>
              <a:t>18 diagnostic ports</a:t>
            </a:r>
            <a:endParaRPr lang="cs-CZ" altLang="en-US" sz="1800" dirty="0">
              <a:latin typeface="Arial" panose="020B0604020202020204" pitchFamily="34" charset="0"/>
            </a:endParaRPr>
          </a:p>
        </p:txBody>
      </p:sp>
      <p:sp>
        <p:nvSpPr>
          <p:cNvPr id="11275" name="Rectangle 3"/>
          <p:cNvSpPr>
            <a:spLocks noChangeArrowheads="1"/>
          </p:cNvSpPr>
          <p:nvPr/>
        </p:nvSpPr>
        <p:spPr bwMode="auto">
          <a:xfrm>
            <a:off x="1041400" y="0"/>
            <a:ext cx="58928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602" rIns="0" bIns="0" anchor="ctr"/>
          <a:lstStyle>
            <a:lvl1pPr defTabSz="449263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Front view of GOLEM (schematically)</a:t>
            </a: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H="1" flipV="1">
            <a:off x="4572000" y="3797300"/>
            <a:ext cx="2489200" cy="939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 flipV="1">
            <a:off x="5473700" y="3670300"/>
            <a:ext cx="1536700" cy="1016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703263" y="5942013"/>
            <a:ext cx="82518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70C0"/>
                </a:solidFill>
                <a:latin typeface="Arial" panose="020B0604020202020204" pitchFamily="34" charset="0"/>
              </a:rPr>
              <a:t>Any vertical magnetic field is </a:t>
            </a:r>
            <a:r>
              <a:rPr lang="en-US" altLang="en-US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not required </a:t>
            </a:r>
            <a:r>
              <a:rPr lang="en-US" altLang="en-US" sz="1600" dirty="0">
                <a:solidFill>
                  <a:srgbClr val="0070C0"/>
                </a:solidFill>
                <a:latin typeface="Arial" panose="020B0604020202020204" pitchFamily="34" charset="0"/>
              </a:rPr>
              <a:t>for equilibrium position of the plasma column in the horizontal direction in the basic mode of operation (Iron core, copper shell, low plasma pressure, short pulse,….)</a:t>
            </a:r>
            <a:endParaRPr lang="bg-BG" altLang="en-US" sz="16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28725" y="190500"/>
            <a:ext cx="6076950" cy="561975"/>
          </a:xfrm>
        </p:spPr>
        <p:txBody>
          <a:bodyPr/>
          <a:lstStyle/>
          <a:p>
            <a:r>
              <a:rPr lang="en-US" altLang="en-US" sz="2800" i="0" smtClean="0">
                <a:latin typeface="Arial" panose="020B0604020202020204" pitchFamily="34" charset="0"/>
                <a:cs typeface="Arial" panose="020B0604020202020204" pitchFamily="34" charset="0"/>
              </a:rPr>
              <a:t>Tokamak vessel &amp; pumping system</a:t>
            </a:r>
            <a:endParaRPr lang="bg-BG" altLang="en-US" sz="2800" i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Picture 4" descr="VacuumGOLEM vess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2405063"/>
            <a:ext cx="7969250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5249863" y="1181100"/>
            <a:ext cx="0" cy="3911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 flipH="1">
            <a:off x="3487738" y="2400300"/>
            <a:ext cx="12700" cy="23018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auto">
          <a:xfrm>
            <a:off x="3502025" y="3352800"/>
            <a:ext cx="1758950" cy="11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3943350" y="3522663"/>
            <a:ext cx="1257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R0 =0.4 m</a:t>
            </a:r>
            <a:endParaRPr lang="bg-BG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 flipV="1">
            <a:off x="3506788" y="2767013"/>
            <a:ext cx="746125" cy="585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3094038" y="1824038"/>
            <a:ext cx="116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b = 0.1 m</a:t>
            </a:r>
            <a:endParaRPr lang="bg-BG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915988" y="6061075"/>
            <a:ext cx="6623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Arial" panose="020B0604020202020204" pitchFamily="34" charset="0"/>
              </a:rPr>
              <a:t>Then, the vessel is filled by a working gas.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Arial" panose="020B0604020202020204" pitchFamily="34" charset="0"/>
              </a:rPr>
              <a:t>Pressure of the working gas is adjusted according request!</a:t>
            </a:r>
            <a:endParaRPr lang="bg-BG" altLang="en-US" sz="1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240535" y="892175"/>
            <a:ext cx="866134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Plasma ring is generated inside the toroidal vessel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  <a:latin typeface="Arial" panose="020B0604020202020204" pitchFamily="34" charset="0"/>
              </a:rPr>
              <a:t>evacuated prior the discharge down to </a:t>
            </a:r>
            <a:r>
              <a:rPr lang="en-US" altLang="en-US" sz="16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pressure ~ &lt;1 </a:t>
            </a:r>
            <a:r>
              <a:rPr lang="en-US" altLang="en-US" sz="1600" dirty="0">
                <a:solidFill>
                  <a:schemeClr val="accent2"/>
                </a:solidFill>
                <a:latin typeface="Arial" panose="020B0604020202020204" pitchFamily="34" charset="0"/>
              </a:rPr>
              <a:t>mPa by the </a:t>
            </a:r>
            <a:r>
              <a:rPr lang="en-US" altLang="en-US" sz="1600" dirty="0" err="1">
                <a:solidFill>
                  <a:schemeClr val="accent2"/>
                </a:solidFill>
                <a:latin typeface="Arial" panose="020B0604020202020204" pitchFamily="34" charset="0"/>
              </a:rPr>
              <a:t>turbomolecular</a:t>
            </a:r>
            <a:r>
              <a:rPr lang="en-US" altLang="en-US" sz="1600" dirty="0">
                <a:solidFill>
                  <a:schemeClr val="accent2"/>
                </a:solidFill>
                <a:latin typeface="Arial" panose="020B0604020202020204" pitchFamily="34" charset="0"/>
              </a:rPr>
              <a:t> pump</a:t>
            </a:r>
            <a:endParaRPr lang="bg-BG" altLang="en-US" sz="16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/>
          <p:cNvSpPr>
            <a:spLocks noChangeArrowheads="1"/>
          </p:cNvSpPr>
          <p:nvPr/>
        </p:nvSpPr>
        <p:spPr bwMode="auto">
          <a:xfrm>
            <a:off x="596900" y="4254500"/>
            <a:ext cx="35814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14339" name="Group 8"/>
          <p:cNvGrpSpPr>
            <a:grpSpLocks/>
          </p:cNvGrpSpPr>
          <p:nvPr/>
        </p:nvGrpSpPr>
        <p:grpSpPr bwMode="auto">
          <a:xfrm>
            <a:off x="-349250" y="1468438"/>
            <a:ext cx="8204200" cy="4570412"/>
            <a:chOff x="144" y="925"/>
            <a:chExt cx="5292" cy="2879"/>
          </a:xfrm>
        </p:grpSpPr>
        <p:pic>
          <p:nvPicPr>
            <p:cNvPr id="14350" name="Picture 2" descr="schem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925"/>
              <a:ext cx="5044" cy="2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1" name="Rectangle 3"/>
            <p:cNvSpPr>
              <a:spLocks noChangeArrowheads="1"/>
            </p:cNvSpPr>
            <p:nvPr/>
          </p:nvSpPr>
          <p:spPr bwMode="auto">
            <a:xfrm>
              <a:off x="144" y="1064"/>
              <a:ext cx="2208" cy="1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IE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4352" name="Rectangle 4"/>
            <p:cNvSpPr>
              <a:spLocks noChangeArrowheads="1"/>
            </p:cNvSpPr>
            <p:nvPr/>
          </p:nvSpPr>
          <p:spPr bwMode="auto">
            <a:xfrm>
              <a:off x="2152" y="1104"/>
              <a:ext cx="320" cy="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4051300" y="4279900"/>
            <a:ext cx="463550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6070600" y="3733800"/>
            <a:ext cx="24003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4342" name="Picture 7" descr="B89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7" y="3557058"/>
            <a:ext cx="3694113" cy="246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3"/>
          <p:cNvSpPr>
            <a:spLocks noChangeArrowheads="1"/>
          </p:cNvSpPr>
          <p:nvPr/>
        </p:nvSpPr>
        <p:spPr bwMode="auto">
          <a:xfrm>
            <a:off x="1774825" y="0"/>
            <a:ext cx="4537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Toroidal magnetic field</a:t>
            </a: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749300" y="722313"/>
            <a:ext cx="705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28 TF coils - charged by the capacitor bank C = 24.3 mF</a:t>
            </a:r>
            <a:endParaRPr lang="cs-CZ" altLang="en-US" sz="1800">
              <a:latin typeface="Arial" panose="020B0604020202020204" pitchFamily="34" charset="0"/>
            </a:endParaRP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206375" y="5764213"/>
            <a:ext cx="393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Maximum charging voltage 1.4 kV!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Btor &lt; 0.4 T</a:t>
            </a:r>
            <a:endParaRPr lang="cs-CZ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346" name="Text Box 13"/>
          <p:cNvSpPr txBox="1">
            <a:spLocks noChangeArrowheads="1"/>
          </p:cNvSpPr>
          <p:nvPr/>
        </p:nvSpPr>
        <p:spPr bwMode="auto">
          <a:xfrm>
            <a:off x="5273675" y="1471613"/>
            <a:ext cx="3702050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Thyristor switch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(always 5 ms after start of DAS)</a:t>
            </a:r>
            <a:endParaRPr lang="cs-CZ" altLang="en-US" sz="1400">
              <a:latin typeface="Arial" panose="020B0604020202020204" pitchFamily="34" charset="0"/>
            </a:endParaRPr>
          </a:p>
        </p:txBody>
      </p:sp>
      <p:sp>
        <p:nvSpPr>
          <p:cNvPr id="14347" name="Line 14"/>
          <p:cNvSpPr>
            <a:spLocks noChangeShapeType="1"/>
          </p:cNvSpPr>
          <p:nvPr/>
        </p:nvSpPr>
        <p:spPr bwMode="auto">
          <a:xfrm flipH="1">
            <a:off x="5702300" y="2044700"/>
            <a:ext cx="1028700" cy="203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4348" name="Picture 4" descr="C:\users\konference\LECTURES\2008\Sumtraic 2008\B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36663"/>
            <a:ext cx="2085975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Text Box 16"/>
          <p:cNvSpPr txBox="1">
            <a:spLocks noChangeArrowheads="1"/>
          </p:cNvSpPr>
          <p:nvPr/>
        </p:nvSpPr>
        <p:spPr bwMode="auto">
          <a:xfrm>
            <a:off x="22225" y="3262313"/>
            <a:ext cx="30765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Signal of the magnetic sensor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Is numerically integrated</a:t>
            </a:r>
            <a:endParaRPr lang="bg-BG" altLang="en-US" sz="1600">
              <a:latin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 flipH="1">
            <a:off x="4974728" y="6082397"/>
            <a:ext cx="3995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baseline="-25000" dirty="0" err="1" smtClean="0"/>
              <a:t>tor</a:t>
            </a:r>
            <a:r>
              <a:rPr lang="en-US" dirty="0" smtClean="0"/>
              <a:t> is triggered 5 </a:t>
            </a:r>
            <a:r>
              <a:rPr lang="en-US" dirty="0" err="1" smtClean="0"/>
              <a:t>ms</a:t>
            </a:r>
            <a:r>
              <a:rPr lang="en-US" dirty="0" smtClean="0"/>
              <a:t> after starting  the data acquisition system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4025" y="974725"/>
            <a:ext cx="82343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10477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46685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8595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30505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622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194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766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338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IE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Toroidal electric field</a:t>
            </a:r>
            <a:r>
              <a:rPr lang="en-IE" altLang="en-US" sz="1800" dirty="0">
                <a:latin typeface="Arial" panose="020B0604020202020204" pitchFamily="34" charset="0"/>
              </a:rPr>
              <a:t> </a:t>
            </a:r>
            <a:r>
              <a:rPr lang="en-IE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en-IE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IE" altLang="en-US" sz="24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tor</a:t>
            </a:r>
            <a:r>
              <a:rPr lang="en-IE" altLang="en-US" sz="2400" dirty="0">
                <a:latin typeface="Arial" panose="020B0604020202020204" pitchFamily="34" charset="0"/>
              </a:rPr>
              <a:t> </a:t>
            </a:r>
            <a:r>
              <a:rPr lang="en-IE" altLang="en-US" sz="1800" dirty="0" smtClean="0">
                <a:latin typeface="Arial" panose="020B0604020202020204" pitchFamily="34" charset="0"/>
              </a:rPr>
              <a:t>at a sufficient level</a:t>
            </a:r>
            <a:r>
              <a:rPr lang="en-IE" altLang="en-US" sz="2400" dirty="0" smtClean="0">
                <a:latin typeface="Arial" panose="020B0604020202020204" pitchFamily="34" charset="0"/>
              </a:rPr>
              <a:t> </a:t>
            </a:r>
            <a:r>
              <a:rPr lang="en-IE" altLang="en-US" sz="1800" dirty="0" smtClean="0">
                <a:latin typeface="Arial" panose="020B0604020202020204" pitchFamily="34" charset="0"/>
              </a:rPr>
              <a:t>in </a:t>
            </a:r>
            <a:r>
              <a:rPr lang="en-IE" altLang="en-US" sz="1800" dirty="0">
                <a:latin typeface="Arial" panose="020B0604020202020204" pitchFamily="34" charset="0"/>
              </a:rPr>
              <a:t>the "empty" vessel is required for </a:t>
            </a:r>
            <a:r>
              <a:rPr lang="en-IE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breakdown</a:t>
            </a:r>
            <a:r>
              <a:rPr lang="en-IE" altLang="en-US" sz="1800" dirty="0">
                <a:latin typeface="Arial" panose="020B0604020202020204" pitchFamily="34" charset="0"/>
              </a:rPr>
              <a:t> of the working gas and to generate </a:t>
            </a:r>
            <a:r>
              <a:rPr lang="en-IE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plasma</a:t>
            </a:r>
            <a:endParaRPr lang="en-IE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IE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en-IE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IE" altLang="en-US" sz="24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tor </a:t>
            </a:r>
            <a:r>
              <a:rPr lang="en-IE" altLang="en-US" sz="1800" dirty="0">
                <a:latin typeface="Arial" panose="020B0604020202020204" pitchFamily="34" charset="0"/>
              </a:rPr>
              <a:t>is generated by </a:t>
            </a:r>
            <a:r>
              <a:rPr lang="en-IE" altLang="en-US" sz="1800" dirty="0" err="1">
                <a:latin typeface="Arial" panose="020B0604020202020204" pitchFamily="34" charset="0"/>
              </a:rPr>
              <a:t>by</a:t>
            </a:r>
            <a:r>
              <a:rPr lang="en-IE" altLang="en-US" sz="1800" dirty="0">
                <a:latin typeface="Arial" panose="020B0604020202020204" pitchFamily="34" charset="0"/>
              </a:rPr>
              <a:t>  the </a:t>
            </a:r>
            <a:r>
              <a:rPr lang="en-IE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time varying current</a:t>
            </a:r>
            <a:r>
              <a:rPr lang="en-IE" altLang="en-US" sz="1800" dirty="0">
                <a:latin typeface="Arial" panose="020B0604020202020204" pitchFamily="34" charset="0"/>
              </a:rPr>
              <a:t> in the primary winding of the tokamak transformer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36600" y="190500"/>
            <a:ext cx="72771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Toroidal electric field inside the tokamak vessel </a:t>
            </a:r>
          </a:p>
        </p:txBody>
      </p:sp>
      <p:pic>
        <p:nvPicPr>
          <p:cNvPr id="15364" name="Picture 16" descr="Toroidal electric fie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836863"/>
            <a:ext cx="4470400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5" name="Object 17"/>
          <p:cNvGraphicFramePr>
            <a:graphicFrameLocks noChangeAspect="1"/>
          </p:cNvGraphicFramePr>
          <p:nvPr/>
        </p:nvGraphicFramePr>
        <p:xfrm>
          <a:off x="5399088" y="2792413"/>
          <a:ext cx="2093912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Rovnice" r:id="rId5" imgW="1168400" imgH="419100" progId="Equation.3">
                  <p:embed/>
                </p:oleObj>
              </mc:Choice>
              <mc:Fallback>
                <p:oleObj name="Rovnice" r:id="rId5" imgW="1168400" imgH="4191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088" y="2792413"/>
                        <a:ext cx="2093912" cy="7508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18"/>
          <p:cNvSpPr txBox="1">
            <a:spLocks noChangeArrowheads="1"/>
          </p:cNvSpPr>
          <p:nvPr/>
        </p:nvSpPr>
        <p:spPr bwMode="auto">
          <a:xfrm>
            <a:off x="4619625" y="4125913"/>
            <a:ext cx="4171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 –mutual inductance between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primary winding and the plasma 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 – major radius of the torus</a:t>
            </a:r>
            <a:endParaRPr lang="cs-CZ" altLang="en-US" sz="1800">
              <a:latin typeface="Arial" panose="020B0604020202020204" pitchFamily="34" charset="0"/>
            </a:endParaRPr>
          </a:p>
        </p:txBody>
      </p:sp>
      <p:sp>
        <p:nvSpPr>
          <p:cNvPr id="15367" name="Text Box 20"/>
          <p:cNvSpPr txBox="1">
            <a:spLocks noChangeArrowheads="1"/>
          </p:cNvSpPr>
          <p:nvPr/>
        </p:nvSpPr>
        <p:spPr bwMode="auto">
          <a:xfrm>
            <a:off x="788988" y="6351588"/>
            <a:ext cx="7972425" cy="3952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Toroidal electric field at the breakdown should be as low as possible!!!!</a:t>
            </a:r>
            <a:endParaRPr lang="cs-CZ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368" name="Text Box 21"/>
          <p:cNvSpPr txBox="1">
            <a:spLocks noChangeArrowheads="1"/>
          </p:cNvSpPr>
          <p:nvPr/>
        </p:nvSpPr>
        <p:spPr bwMode="auto">
          <a:xfrm>
            <a:off x="3843338" y="5635625"/>
            <a:ext cx="4916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Primary winding is charged by a condenser bank</a:t>
            </a:r>
            <a:endParaRPr lang="bg-BG" altLang="en-US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16825</TotalTime>
  <Words>1488</Words>
  <Application>Microsoft Office PowerPoint</Application>
  <PresentationFormat>Předvádění na obrazovce (4:3)</PresentationFormat>
  <Paragraphs>238</Paragraphs>
  <Slides>25</Slides>
  <Notes>7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3" baseType="lpstr">
      <vt:lpstr>Arial</vt:lpstr>
      <vt:lpstr>Comic Sans MS</vt:lpstr>
      <vt:lpstr>Symbol</vt:lpstr>
      <vt:lpstr>Times New Roman</vt:lpstr>
      <vt:lpstr>Verdana</vt:lpstr>
      <vt:lpstr>Wingdings</vt:lpstr>
      <vt:lpstr>Default Design</vt:lpstr>
      <vt:lpstr>Rovnice</vt:lpstr>
      <vt:lpstr>Remote tokamak operation </vt:lpstr>
      <vt:lpstr>Tokamak  basics </vt:lpstr>
      <vt:lpstr>Prezentace aplikace PowerPoint</vt:lpstr>
      <vt:lpstr>Prezentace aplikace PowerPoint</vt:lpstr>
      <vt:lpstr>Prezentace aplikace PowerPoint</vt:lpstr>
      <vt:lpstr>Prezentace aplikace PowerPoint</vt:lpstr>
      <vt:lpstr>Tokamak vessel &amp; pumping system</vt:lpstr>
      <vt:lpstr>Prezentace aplikace PowerPoint</vt:lpstr>
      <vt:lpstr>Prezentace aplikace PowerPoint</vt:lpstr>
      <vt:lpstr>Prezentace aplikace PowerPoint</vt:lpstr>
      <vt:lpstr>Prezentace aplikace PowerPoint</vt:lpstr>
      <vt:lpstr>Poloidal Limiter &amp; pre-ionization</vt:lpstr>
      <vt:lpstr>Prezentace aplikace PowerPoint</vt:lpstr>
      <vt:lpstr>Prezentace aplikace PowerPoint</vt:lpstr>
      <vt:lpstr> Breakdown of the working gas</vt:lpstr>
      <vt:lpstr> Signature of good plasma performance  </vt:lpstr>
      <vt:lpstr>Prezentace aplikace PowerPoint</vt:lpstr>
      <vt:lpstr>To summarize the remote operation</vt:lpstr>
      <vt:lpstr>Basic data from GOLEM database  available for the workshop</vt:lpstr>
      <vt:lpstr>Prezentace aplikace PowerPoint</vt:lpstr>
      <vt:lpstr>Organization of the workshop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Consorzio RFX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Spolaore</dc:creator>
  <cp:lastModifiedBy>Aspire</cp:lastModifiedBy>
  <cp:revision>808</cp:revision>
  <dcterms:created xsi:type="dcterms:W3CDTF">2005-06-07T08:23:25Z</dcterms:created>
  <dcterms:modified xsi:type="dcterms:W3CDTF">2016-06-27T06:51:27Z</dcterms:modified>
</cp:coreProperties>
</file>