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79" r:id="rId3"/>
    <p:sldId id="278" r:id="rId4"/>
    <p:sldId id="280" r:id="rId5"/>
    <p:sldId id="281" r:id="rId6"/>
    <p:sldId id="259" r:id="rId7"/>
    <p:sldId id="264" r:id="rId8"/>
    <p:sldId id="257" r:id="rId9"/>
    <p:sldId id="265" r:id="rId10"/>
    <p:sldId id="258" r:id="rId11"/>
    <p:sldId id="262" r:id="rId12"/>
    <p:sldId id="263" r:id="rId13"/>
    <p:sldId id="261" r:id="rId14"/>
    <p:sldId id="260" r:id="rId15"/>
    <p:sldId id="268" r:id="rId16"/>
    <p:sldId id="282" r:id="rId17"/>
    <p:sldId id="283" r:id="rId18"/>
    <p:sldId id="266" r:id="rId19"/>
    <p:sldId id="267" r:id="rId20"/>
    <p:sldId id="269" r:id="rId21"/>
    <p:sldId id="270" r:id="rId22"/>
    <p:sldId id="272" r:id="rId23"/>
    <p:sldId id="271" r:id="rId24"/>
    <p:sldId id="275" r:id="rId25"/>
    <p:sldId id="276" r:id="rId26"/>
    <p:sldId id="273" r:id="rId27"/>
    <p:sldId id="274" r:id="rId28"/>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60"/>
  </p:normalViewPr>
  <p:slideViewPr>
    <p:cSldViewPr snapToGrid="0">
      <p:cViewPr varScale="1">
        <p:scale>
          <a:sx n="106" d="100"/>
          <a:sy n="106" d="100"/>
        </p:scale>
        <p:origin x="180" y="96"/>
      </p:cViewPr>
      <p:guideLst/>
    </p:cSldViewPr>
  </p:slideViewPr>
  <p:notesTextViewPr>
    <p:cViewPr>
      <p:scale>
        <a:sx n="1" d="1"/>
        <a:sy n="1" d="1"/>
      </p:scale>
      <p:origin x="0" y="0"/>
    </p:cViewPr>
  </p:notesTextViewPr>
  <p:sorterViewPr>
    <p:cViewPr varScale="1">
      <p:scale>
        <a:sx n="100" d="100"/>
        <a:sy n="100" d="100"/>
      </p:scale>
      <p:origin x="0" y="-211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8D51A4-EB3C-4E73-9FA5-0D6015A49EC8}" type="datetimeFigureOut">
              <a:rPr lang="cs-CZ" smtClean="0"/>
              <a:t>18.11.2020</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E7E469-393B-4941-B050-B6C1B6474A9B}" type="slidenum">
              <a:rPr lang="cs-CZ" smtClean="0"/>
              <a:t>‹#›</a:t>
            </a:fld>
            <a:endParaRPr lang="cs-CZ"/>
          </a:p>
        </p:txBody>
      </p:sp>
    </p:spTree>
    <p:extLst>
      <p:ext uri="{BB962C8B-B14F-4D97-AF65-F5344CB8AC3E}">
        <p14:creationId xmlns:p14="http://schemas.microsoft.com/office/powerpoint/2010/main" val="542284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en.wikipedia.org/wiki/Los_Alamos_National_Laboratory" TargetMode="External"/><Relationship Id="rId3" Type="http://schemas.openxmlformats.org/officeDocument/2006/relationships/hyperlink" Target="http://en.wikipedia.org/wiki/Fusion_power" TargetMode="External"/><Relationship Id="rId7" Type="http://schemas.openxmlformats.org/officeDocument/2006/relationships/hyperlink" Target="http://en.wikipedia.org/wiki/Plasma_(physics)"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en.wikipedia.org/wiki/Magnetic_field" TargetMode="External"/><Relationship Id="rId5" Type="http://schemas.openxmlformats.org/officeDocument/2006/relationships/hyperlink" Target="http://en.wikipedia.org/wiki/Inertial_confinement_fusion" TargetMode="External"/><Relationship Id="rId10" Type="http://schemas.openxmlformats.org/officeDocument/2006/relationships/hyperlink" Target="http://en.wikipedia.org/wiki/General_Fusion" TargetMode="External"/><Relationship Id="rId4" Type="http://schemas.openxmlformats.org/officeDocument/2006/relationships/hyperlink" Target="http://en.wikipedia.org/wiki/Magnetic_confinement_fusion" TargetMode="External"/><Relationship Id="rId9" Type="http://schemas.openxmlformats.org/officeDocument/2006/relationships/hyperlink" Target="http://en.wikipedia.org/wiki/Air_Force_Research_Laboratory"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763B19F-4718-4A93-A048-F628437602B3}" type="slidenum">
              <a:rPr lang="cs-CZ" altLang="cs-CZ" smtClean="0"/>
              <a:pPr/>
              <a:t>8</a:t>
            </a:fld>
            <a:endParaRPr lang="cs-CZ" altLang="cs-CZ"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r>
              <a:rPr lang="cs-CZ" altLang="cs-CZ" smtClean="0"/>
              <a:t>Guccione měl smysl pro humor a dceřinnou firmu, která měl dohlížet na čerpání jeho peněz nazval </a:t>
            </a:r>
            <a:r>
              <a:rPr lang="cs-CZ" altLang="cs-CZ" b="1" smtClean="0"/>
              <a:t>Penthouse Energy and Technology Systems</a:t>
            </a:r>
            <a:r>
              <a:rPr lang="cs-CZ" altLang="cs-CZ" smtClean="0"/>
              <a:t>. Zkratka PET ovšem také představovala dívku měsíce </a:t>
            </a:r>
            <a:r>
              <a:rPr lang="cs-CZ" altLang="cs-CZ" i="1" smtClean="0"/>
              <a:t>PET girl</a:t>
            </a:r>
            <a:r>
              <a:rPr lang="cs-CZ" altLang="cs-CZ" smtClean="0"/>
              <a:t>, jejíž vnady vábily čtenáře Penthousu v centrální dvoustraně časopisu. Dokážete si představit, že nude verze přitažlivých blondýnek financují termojadernou fúzi? </a:t>
            </a:r>
          </a:p>
          <a:p>
            <a:pPr eaLnBrk="1" hangingPunct="1"/>
            <a:r>
              <a:rPr lang="cs-CZ" altLang="cs-CZ" smtClean="0"/>
              <a:t>Přes veškerou snahu, se další investory nepodařilo sehnat a po vstupu na burzu, Inesco zkrachovalo </a:t>
            </a:r>
          </a:p>
        </p:txBody>
      </p:sp>
    </p:spTree>
    <p:extLst>
      <p:ext uri="{BB962C8B-B14F-4D97-AF65-F5344CB8AC3E}">
        <p14:creationId xmlns:p14="http://schemas.microsoft.com/office/powerpoint/2010/main" val="4235658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4CC1960-D7A1-4750-9AB2-73E73CA3EA49}" type="slidenum">
              <a:rPr lang="cs-CZ" altLang="cs-CZ" smtClean="0"/>
              <a:pPr/>
              <a:t>13</a:t>
            </a:fld>
            <a:endParaRPr lang="cs-CZ" altLang="cs-CZ"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r>
              <a:rPr lang="cs-CZ" altLang="cs-CZ" smtClean="0"/>
              <a:t>New project aims for fusion ignition: http://web.mit.edu</a:t>
            </a:r>
          </a:p>
        </p:txBody>
      </p:sp>
    </p:spTree>
    <p:extLst>
      <p:ext uri="{BB962C8B-B14F-4D97-AF65-F5344CB8AC3E}">
        <p14:creationId xmlns:p14="http://schemas.microsoft.com/office/powerpoint/2010/main" val="3442475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Zástupný symbol pro obrázek snímku 1"/>
          <p:cNvSpPr>
            <a:spLocks noGrp="1" noRot="1" noChangeAspect="1" noTextEdit="1"/>
          </p:cNvSpPr>
          <p:nvPr>
            <p:ph type="sldImg"/>
          </p:nvPr>
        </p:nvSpPr>
        <p:spPr>
          <a:ln/>
        </p:spPr>
      </p:sp>
      <p:sp>
        <p:nvSpPr>
          <p:cNvPr id="62467" name="Zástupný symbol pro poznámky 2"/>
          <p:cNvSpPr>
            <a:spLocks noGrp="1"/>
          </p:cNvSpPr>
          <p:nvPr>
            <p:ph type="body" idx="1"/>
          </p:nvPr>
        </p:nvSpPr>
        <p:spPr>
          <a:noFill/>
        </p:spPr>
        <p:txBody>
          <a:bodyPr/>
          <a:lstStyle/>
          <a:p>
            <a:endParaRPr lang="cs-CZ" altLang="cs-CZ" smtClean="0"/>
          </a:p>
        </p:txBody>
      </p:sp>
      <p:sp>
        <p:nvSpPr>
          <p:cNvPr id="62468" name="Zástupný symbol pro číslo snímku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055B3F2-9E28-4CAA-A83F-0D389E21F183}" type="slidenum">
              <a:rPr lang="cs-CZ" altLang="cs-CZ" smtClean="0"/>
              <a:pPr/>
              <a:t>15</a:t>
            </a:fld>
            <a:endParaRPr lang="cs-CZ" altLang="cs-CZ" smtClean="0"/>
          </a:p>
        </p:txBody>
      </p:sp>
    </p:spTree>
    <p:extLst>
      <p:ext uri="{BB962C8B-B14F-4D97-AF65-F5344CB8AC3E}">
        <p14:creationId xmlns:p14="http://schemas.microsoft.com/office/powerpoint/2010/main" val="2673677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938D3CE-FA2D-403D-8D3D-A5A7C02374D0}" type="slidenum">
              <a:rPr lang="cs-CZ" altLang="cs-CZ" smtClean="0"/>
              <a:pPr/>
              <a:t>18</a:t>
            </a:fld>
            <a:endParaRPr lang="cs-CZ" altLang="cs-CZ"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r>
              <a:rPr lang="cs-CZ" altLang="cs-CZ" b="1" smtClean="0"/>
              <a:t>Magnetized target fusion (MTF)</a:t>
            </a:r>
            <a:r>
              <a:rPr lang="cs-CZ" altLang="cs-CZ" smtClean="0"/>
              <a:t> is a relatively new approach to producing </a:t>
            </a:r>
            <a:r>
              <a:rPr lang="cs-CZ" altLang="cs-CZ" smtClean="0">
                <a:hlinkClick r:id="rId3" tooltip="Fusion power"/>
              </a:rPr>
              <a:t>fusion power</a:t>
            </a:r>
            <a:r>
              <a:rPr lang="cs-CZ" altLang="cs-CZ" smtClean="0"/>
              <a:t> that combines features of the more widely studied </a:t>
            </a:r>
            <a:r>
              <a:rPr lang="cs-CZ" altLang="cs-CZ" b="1" u="sng" smtClean="0">
                <a:hlinkClick r:id="rId4" tooltip="Magnetic confinement fusion"/>
              </a:rPr>
              <a:t>magnetic confinement fusion</a:t>
            </a:r>
            <a:r>
              <a:rPr lang="cs-CZ" altLang="cs-CZ" smtClean="0"/>
              <a:t> (MCF) and </a:t>
            </a:r>
            <a:r>
              <a:rPr lang="cs-CZ" altLang="cs-CZ" b="1" smtClean="0">
                <a:hlinkClick r:id="rId5" tooltip="Inertial confinement fusion"/>
              </a:rPr>
              <a:t>inertial confinement fusion</a:t>
            </a:r>
            <a:r>
              <a:rPr lang="cs-CZ" altLang="cs-CZ" smtClean="0"/>
              <a:t> (ICF) approaches. </a:t>
            </a:r>
          </a:p>
          <a:p>
            <a:pPr eaLnBrk="1" hangingPunct="1"/>
            <a:endParaRPr lang="cs-CZ" altLang="cs-CZ" smtClean="0"/>
          </a:p>
          <a:p>
            <a:pPr eaLnBrk="1" hangingPunct="1"/>
            <a:r>
              <a:rPr lang="cs-CZ" altLang="cs-CZ" smtClean="0"/>
              <a:t>Like the magnetic approach, the fusion fuel is confined at lower density by </a:t>
            </a:r>
            <a:r>
              <a:rPr lang="cs-CZ" altLang="cs-CZ" smtClean="0">
                <a:hlinkClick r:id="rId6" tooltip="Magnetic field"/>
              </a:rPr>
              <a:t>magnetic fields</a:t>
            </a:r>
            <a:r>
              <a:rPr lang="cs-CZ" altLang="cs-CZ" smtClean="0"/>
              <a:t> while it is heated into a </a:t>
            </a:r>
            <a:r>
              <a:rPr lang="cs-CZ" altLang="cs-CZ" smtClean="0">
                <a:hlinkClick r:id="rId7" tooltip="Plasma (physics)"/>
              </a:rPr>
              <a:t>plasma</a:t>
            </a:r>
            <a:r>
              <a:rPr lang="cs-CZ" altLang="cs-CZ" smtClean="0"/>
              <a:t>. Like the inertial approach, fusion is initiated by rapidly squeezing the target to greatly increase fuel density, and thus temperature. Although the resulting density is far lower than in traditional ICF, it is thought that the combination of longer confinement times and better heat retention will let MTF yield the same efficiencies, yet be far easier to build. </a:t>
            </a:r>
          </a:p>
          <a:p>
            <a:pPr eaLnBrk="1" hangingPunct="1"/>
            <a:endParaRPr lang="cs-CZ" altLang="cs-CZ" smtClean="0"/>
          </a:p>
          <a:p>
            <a:pPr eaLnBrk="1" hangingPunct="1"/>
            <a:r>
              <a:rPr lang="cs-CZ" altLang="cs-CZ" smtClean="0"/>
              <a:t>The term </a:t>
            </a:r>
            <a:r>
              <a:rPr lang="cs-CZ" altLang="cs-CZ" b="1" smtClean="0"/>
              <a:t>magneto-inertial fusion</a:t>
            </a:r>
            <a:r>
              <a:rPr lang="cs-CZ" altLang="cs-CZ" smtClean="0"/>
              <a:t> (MIF) is similar, but encompasses a wider variety of arrangements. The two terms are often applied interchangeably to experiments.</a:t>
            </a:r>
          </a:p>
          <a:p>
            <a:pPr eaLnBrk="1" hangingPunct="1"/>
            <a:r>
              <a:rPr lang="cs-CZ" altLang="cs-CZ" smtClean="0"/>
              <a:t>MTF is currently being studied mostly by the </a:t>
            </a:r>
            <a:r>
              <a:rPr lang="cs-CZ" altLang="cs-CZ" smtClean="0">
                <a:hlinkClick r:id="rId8" tooltip="Los Alamos National Laboratory"/>
              </a:rPr>
              <a:t>Los Alamos National Laboratory</a:t>
            </a:r>
            <a:r>
              <a:rPr lang="cs-CZ" altLang="cs-CZ" smtClean="0"/>
              <a:t> (LANL) and </a:t>
            </a:r>
            <a:r>
              <a:rPr lang="cs-CZ" altLang="cs-CZ" smtClean="0">
                <a:hlinkClick r:id="rId9" tooltip="Air Force Research Laboratory"/>
              </a:rPr>
              <a:t>Air Force Research Laboratory</a:t>
            </a:r>
            <a:r>
              <a:rPr lang="cs-CZ" altLang="cs-CZ" smtClean="0"/>
              <a:t> (AFRL), and by Canadian startup company, </a:t>
            </a:r>
            <a:r>
              <a:rPr lang="cs-CZ" altLang="cs-CZ" smtClean="0">
                <a:hlinkClick r:id="rId10" tooltip="General Fusion"/>
              </a:rPr>
              <a:t>General Fusion</a:t>
            </a:r>
            <a:r>
              <a:rPr lang="cs-CZ" altLang="cs-CZ" smtClean="0"/>
              <a:t>.</a:t>
            </a:r>
          </a:p>
        </p:txBody>
      </p:sp>
    </p:spTree>
    <p:extLst>
      <p:ext uri="{BB962C8B-B14F-4D97-AF65-F5344CB8AC3E}">
        <p14:creationId xmlns:p14="http://schemas.microsoft.com/office/powerpoint/2010/main" val="476169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Zástupný symbol pro obrázek snímku 1"/>
          <p:cNvSpPr>
            <a:spLocks noGrp="1" noRot="1" noChangeAspect="1" noTextEdit="1"/>
          </p:cNvSpPr>
          <p:nvPr>
            <p:ph type="sldImg"/>
          </p:nvPr>
        </p:nvSpPr>
        <p:spPr>
          <a:ln/>
        </p:spPr>
      </p:sp>
      <p:sp>
        <p:nvSpPr>
          <p:cNvPr id="60419" name="Zástupný symbol pro poznámky 2"/>
          <p:cNvSpPr>
            <a:spLocks noGrp="1"/>
          </p:cNvSpPr>
          <p:nvPr>
            <p:ph type="body" idx="1"/>
          </p:nvPr>
        </p:nvSpPr>
        <p:spPr>
          <a:noFill/>
        </p:spPr>
        <p:txBody>
          <a:bodyPr/>
          <a:lstStyle/>
          <a:p>
            <a:endParaRPr lang="cs-CZ" altLang="cs-CZ" smtClean="0"/>
          </a:p>
        </p:txBody>
      </p:sp>
      <p:sp>
        <p:nvSpPr>
          <p:cNvPr id="60420" name="Zástupný symbol pro číslo snímku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67C94D6-0A1C-4606-80C0-607B8A98253F}" type="slidenum">
              <a:rPr lang="cs-CZ" altLang="cs-CZ" smtClean="0"/>
              <a:pPr/>
              <a:t>19</a:t>
            </a:fld>
            <a:endParaRPr lang="cs-CZ" altLang="cs-CZ" smtClean="0"/>
          </a:p>
        </p:txBody>
      </p:sp>
    </p:spTree>
    <p:extLst>
      <p:ext uri="{BB962C8B-B14F-4D97-AF65-F5344CB8AC3E}">
        <p14:creationId xmlns:p14="http://schemas.microsoft.com/office/powerpoint/2010/main" val="2313979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C0E7E469-393B-4941-B050-B6C1B6474A9B}" type="slidenum">
              <a:rPr lang="cs-CZ" smtClean="0"/>
              <a:t>24</a:t>
            </a:fld>
            <a:endParaRPr lang="cs-CZ"/>
          </a:p>
        </p:txBody>
      </p:sp>
    </p:spTree>
    <p:extLst>
      <p:ext uri="{BB962C8B-B14F-4D97-AF65-F5344CB8AC3E}">
        <p14:creationId xmlns:p14="http://schemas.microsoft.com/office/powerpoint/2010/main" val="2126976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cs-CZ" smtClean="0"/>
              <a:t>Kliknutím lze upravit styl.</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fld id="{001D582D-AC59-4215-8EAD-80EA7890CF18}" type="datetime1">
              <a:rPr lang="cs-CZ" smtClean="0"/>
              <a:t>18.11.2020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4F5CBD4-62A4-42CE-90AA-12E5C9903891}" type="slidenum">
              <a:rPr lang="cs-CZ" smtClean="0"/>
              <a:t>‹#›</a:t>
            </a:fld>
            <a:endParaRPr lang="cs-CZ"/>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0691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Kliknutím lze upravit styly předlohy textu.</a:t>
            </a:r>
          </a:p>
        </p:txBody>
      </p:sp>
      <p:sp>
        <p:nvSpPr>
          <p:cNvPr id="3" name="Date Placeholder 2"/>
          <p:cNvSpPr>
            <a:spLocks noGrp="1"/>
          </p:cNvSpPr>
          <p:nvPr>
            <p:ph type="dt" sz="half" idx="10"/>
          </p:nvPr>
        </p:nvSpPr>
        <p:spPr/>
        <p:txBody>
          <a:bodyPr/>
          <a:lstStyle/>
          <a:p>
            <a:fld id="{FF6C10DE-18A6-4A9D-A47F-64AE5E9FB92B}" type="datetime1">
              <a:rPr lang="cs-CZ" smtClean="0"/>
              <a:t>18.11.2020</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44F5CBD4-62A4-42CE-90AA-12E5C9903891}" type="slidenum">
              <a:rPr lang="cs-CZ" smtClean="0"/>
              <a:t>‹#›</a:t>
            </a:fld>
            <a:endParaRPr lang="cs-CZ"/>
          </a:p>
        </p:txBody>
      </p:sp>
    </p:spTree>
    <p:extLst>
      <p:ext uri="{BB962C8B-B14F-4D97-AF65-F5344CB8AC3E}">
        <p14:creationId xmlns:p14="http://schemas.microsoft.com/office/powerpoint/2010/main" val="4065164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cs-CZ" smtClean="0"/>
              <a:t>Kliknutím lze upravit styl.</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C75CE5CE-5322-4572-8E6F-CDA55AC7E2AA}" type="datetime1">
              <a:rPr lang="cs-CZ" smtClean="0"/>
              <a:t>18.11.2020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4F5CBD4-62A4-42CE-90AA-12E5C9903891}" type="slidenum">
              <a:rPr lang="cs-CZ" smtClean="0"/>
              <a:t>‹#›</a:t>
            </a:fld>
            <a:endParaRPr lang="cs-CZ"/>
          </a:p>
        </p:txBody>
      </p:sp>
    </p:spTree>
    <p:extLst>
      <p:ext uri="{BB962C8B-B14F-4D97-AF65-F5344CB8AC3E}">
        <p14:creationId xmlns:p14="http://schemas.microsoft.com/office/powerpoint/2010/main" val="261960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cs-CZ" smtClean="0"/>
              <a:t>Kliknutím lze upravit styl.</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Kliknutím lze upravit styly předlohy textu.</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62F3AB65-DD5B-48C7-8485-BC40D88857A8}" type="datetime1">
              <a:rPr lang="cs-CZ" smtClean="0"/>
              <a:t>18.11.2020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4F5CBD4-62A4-42CE-90AA-12E5C9903891}" type="slidenum">
              <a:rPr lang="cs-CZ" smtClean="0"/>
              <a:t>‹#›</a:t>
            </a:fld>
            <a:endParaRPr lang="cs-CZ"/>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6722006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cs-CZ" smtClean="0"/>
              <a:t>Kliknutím lze upravit styl.</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981C2B96-603F-4D10-AA60-5311949C4FB8}" type="datetime1">
              <a:rPr lang="cs-CZ" smtClean="0"/>
              <a:t>18.11.2020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4F5CBD4-62A4-42CE-90AA-12E5C9903891}" type="slidenum">
              <a:rPr lang="cs-CZ" smtClean="0"/>
              <a:t>‹#›</a:t>
            </a:fld>
            <a:endParaRPr lang="cs-CZ"/>
          </a:p>
        </p:txBody>
      </p:sp>
    </p:spTree>
    <p:extLst>
      <p:ext uri="{BB962C8B-B14F-4D97-AF65-F5344CB8AC3E}">
        <p14:creationId xmlns:p14="http://schemas.microsoft.com/office/powerpoint/2010/main" val="4930740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cs-CZ" smtClean="0"/>
              <a:t>Kliknutím lze upravit styl.</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cs-CZ" smtClean="0"/>
              <a:t>Kliknutím lze upravit styly předlohy textu.</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F3971919-653B-4C36-9D42-04CFEE1F691A}" type="datetime1">
              <a:rPr lang="cs-CZ" smtClean="0"/>
              <a:t>18.11.2020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4F5CBD4-62A4-42CE-90AA-12E5C9903891}" type="slidenum">
              <a:rPr lang="cs-CZ" smtClean="0"/>
              <a:t>‹#›</a:t>
            </a:fld>
            <a:endParaRPr lang="cs-CZ"/>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808964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cs-CZ" smtClean="0"/>
              <a:t>Kliknutím lze upravit styl.</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cs-CZ" smtClean="0"/>
              <a:t>Kliknutím lze upravit styly předlohy textu.</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1D907C1C-23C1-448A-8681-DD29E3DBDF69}" type="datetime1">
              <a:rPr lang="cs-CZ" smtClean="0"/>
              <a:t>18.11.2020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4F5CBD4-62A4-42CE-90AA-12E5C9903891}" type="slidenum">
              <a:rPr lang="cs-CZ" smtClean="0"/>
              <a:t>‹#›</a:t>
            </a:fld>
            <a:endParaRPr lang="cs-CZ"/>
          </a:p>
        </p:txBody>
      </p:sp>
    </p:spTree>
    <p:extLst>
      <p:ext uri="{BB962C8B-B14F-4D97-AF65-F5344CB8AC3E}">
        <p14:creationId xmlns:p14="http://schemas.microsoft.com/office/powerpoint/2010/main" val="23928311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023EEF3C-BBC9-4722-B06E-FD0506BBF5E0}" type="datetime1">
              <a:rPr lang="cs-CZ" smtClean="0"/>
              <a:t>18.11.2020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4F5CBD4-62A4-42CE-90AA-12E5C9903891}" type="slidenum">
              <a:rPr lang="cs-CZ" smtClean="0"/>
              <a:t>‹#›</a:t>
            </a:fld>
            <a:endParaRPr lang="cs-CZ"/>
          </a:p>
        </p:txBody>
      </p:sp>
    </p:spTree>
    <p:extLst>
      <p:ext uri="{BB962C8B-B14F-4D97-AF65-F5344CB8AC3E}">
        <p14:creationId xmlns:p14="http://schemas.microsoft.com/office/powerpoint/2010/main" val="33361541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AECA087B-8870-4D01-A232-A79C39CF821A}" type="datetime1">
              <a:rPr lang="cs-CZ" smtClean="0"/>
              <a:t>18.11.2020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4F5CBD4-62A4-42CE-90AA-12E5C9903891}" type="slidenum">
              <a:rPr lang="cs-CZ" smtClean="0"/>
              <a:t>‹#›</a:t>
            </a:fld>
            <a:endParaRPr lang="cs-CZ"/>
          </a:p>
        </p:txBody>
      </p:sp>
    </p:spTree>
    <p:extLst>
      <p:ext uri="{BB962C8B-B14F-4D97-AF65-F5344CB8AC3E}">
        <p14:creationId xmlns:p14="http://schemas.microsoft.com/office/powerpoint/2010/main" val="3330382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nchor="ct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01F3CC92-DC28-4711-90F1-2FDA52084D88}" type="datetime1">
              <a:rPr lang="cs-CZ" smtClean="0"/>
              <a:t>18.11.2020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4F5CBD4-62A4-42CE-90AA-12E5C9903891}" type="slidenum">
              <a:rPr lang="cs-CZ" smtClean="0"/>
              <a:t>‹#›</a:t>
            </a:fld>
            <a:endParaRPr lang="cs-CZ"/>
          </a:p>
        </p:txBody>
      </p:sp>
    </p:spTree>
    <p:extLst>
      <p:ext uri="{BB962C8B-B14F-4D97-AF65-F5344CB8AC3E}">
        <p14:creationId xmlns:p14="http://schemas.microsoft.com/office/powerpoint/2010/main" val="290885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cs-CZ" smtClean="0"/>
              <a:t>Kliknutím lze upravit styl.</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10C133EF-0E90-4B75-BAB2-6BD9DEB59030}" type="datetime1">
              <a:rPr lang="cs-CZ" smtClean="0"/>
              <a:t>18.11.2020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4F5CBD4-62A4-42CE-90AA-12E5C9903891}" type="slidenum">
              <a:rPr lang="cs-CZ" smtClean="0"/>
              <a:t>‹#›</a:t>
            </a:fld>
            <a:endParaRPr lang="cs-CZ"/>
          </a:p>
        </p:txBody>
      </p:sp>
    </p:spTree>
    <p:extLst>
      <p:ext uri="{BB962C8B-B14F-4D97-AF65-F5344CB8AC3E}">
        <p14:creationId xmlns:p14="http://schemas.microsoft.com/office/powerpoint/2010/main" val="3792817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CD221393-F6F1-4399-A18F-DB2241F6E4B1}" type="datetime1">
              <a:rPr lang="cs-CZ" smtClean="0"/>
              <a:t>18.11.2020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44F5CBD4-62A4-42CE-90AA-12E5C9903891}" type="slidenum">
              <a:rPr lang="cs-CZ" smtClean="0"/>
              <a:t>‹#›</a:t>
            </a:fld>
            <a:endParaRPr lang="cs-CZ"/>
          </a:p>
        </p:txBody>
      </p:sp>
    </p:spTree>
    <p:extLst>
      <p:ext uri="{BB962C8B-B14F-4D97-AF65-F5344CB8AC3E}">
        <p14:creationId xmlns:p14="http://schemas.microsoft.com/office/powerpoint/2010/main" val="733296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A6FD798B-9EB0-4718-AE6F-252EE5A15DAC}" type="datetime1">
              <a:rPr lang="cs-CZ" smtClean="0"/>
              <a:t>18.11.2020</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44F5CBD4-62A4-42CE-90AA-12E5C9903891}" type="slidenum">
              <a:rPr lang="cs-CZ" smtClean="0"/>
              <a:t>‹#›</a:t>
            </a:fld>
            <a:endParaRPr lang="cs-CZ"/>
          </a:p>
        </p:txBody>
      </p:sp>
    </p:spTree>
    <p:extLst>
      <p:ext uri="{BB962C8B-B14F-4D97-AF65-F5344CB8AC3E}">
        <p14:creationId xmlns:p14="http://schemas.microsoft.com/office/powerpoint/2010/main" val="4030129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B397F21F-9995-41A9-9D61-402AB649D8AE}" type="datetime1">
              <a:rPr lang="cs-CZ" smtClean="0"/>
              <a:t>18.11.2020</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44F5CBD4-62A4-42CE-90AA-12E5C9903891}" type="slidenum">
              <a:rPr lang="cs-CZ" smtClean="0"/>
              <a:t>‹#›</a:t>
            </a:fld>
            <a:endParaRPr lang="cs-CZ"/>
          </a:p>
        </p:txBody>
      </p:sp>
    </p:spTree>
    <p:extLst>
      <p:ext uri="{BB962C8B-B14F-4D97-AF65-F5344CB8AC3E}">
        <p14:creationId xmlns:p14="http://schemas.microsoft.com/office/powerpoint/2010/main" val="1699983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8E8292-A3DF-472D-B4F4-BF153D02AD1E}" type="datetime1">
              <a:rPr lang="cs-CZ" smtClean="0"/>
              <a:t>18.11.2020</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44F5CBD4-62A4-42CE-90AA-12E5C9903891}" type="slidenum">
              <a:rPr lang="cs-CZ" smtClean="0"/>
              <a:t>‹#›</a:t>
            </a:fld>
            <a:endParaRPr lang="cs-CZ"/>
          </a:p>
        </p:txBody>
      </p:sp>
    </p:spTree>
    <p:extLst>
      <p:ext uri="{BB962C8B-B14F-4D97-AF65-F5344CB8AC3E}">
        <p14:creationId xmlns:p14="http://schemas.microsoft.com/office/powerpoint/2010/main" val="4203631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cs-CZ" smtClean="0"/>
              <a:t>Kliknutím lze upravit styl.</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0EF58964-0839-4A6D-97D8-D4A27512007B}" type="datetime1">
              <a:rPr lang="cs-CZ" smtClean="0"/>
              <a:t>18.11.2020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44F5CBD4-62A4-42CE-90AA-12E5C9903891}" type="slidenum">
              <a:rPr lang="cs-CZ" smtClean="0"/>
              <a:t>‹#›</a:t>
            </a:fld>
            <a:endParaRPr lang="cs-CZ"/>
          </a:p>
        </p:txBody>
      </p:sp>
    </p:spTree>
    <p:extLst>
      <p:ext uri="{BB962C8B-B14F-4D97-AF65-F5344CB8AC3E}">
        <p14:creationId xmlns:p14="http://schemas.microsoft.com/office/powerpoint/2010/main" val="1102197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cs-CZ" smtClean="0"/>
              <a:t>Kliknutím lze upravit styl.</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61DCE56C-9EC2-432A-8D8F-E0053040373A}" type="datetime1">
              <a:rPr lang="cs-CZ" smtClean="0"/>
              <a:t>18.11.2020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44F5CBD4-62A4-42CE-90AA-12E5C9903891}" type="slidenum">
              <a:rPr lang="cs-CZ" smtClean="0"/>
              <a:t>‹#›</a:t>
            </a:fld>
            <a:endParaRPr lang="cs-CZ"/>
          </a:p>
        </p:txBody>
      </p:sp>
    </p:spTree>
    <p:extLst>
      <p:ext uri="{BB962C8B-B14F-4D97-AF65-F5344CB8AC3E}">
        <p14:creationId xmlns:p14="http://schemas.microsoft.com/office/powerpoint/2010/main" val="483727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cs-CZ" smtClean="0"/>
              <a:t>Kliknutím lze upravit styl.</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1BE357BC-C888-4A13-9908-4E6BF8A71526}" type="datetime1">
              <a:rPr lang="cs-CZ" smtClean="0"/>
              <a:t>18.11.2020</a:t>
            </a:fld>
            <a:endParaRPr lang="cs-CZ"/>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cs-CZ"/>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44F5CBD4-62A4-42CE-90AA-12E5C9903891}" type="slidenum">
              <a:rPr lang="cs-CZ" smtClean="0"/>
              <a:t>‹#›</a:t>
            </a:fld>
            <a:endParaRPr lang="cs-CZ"/>
          </a:p>
        </p:txBody>
      </p:sp>
    </p:spTree>
    <p:extLst>
      <p:ext uri="{BB962C8B-B14F-4D97-AF65-F5344CB8AC3E}">
        <p14:creationId xmlns:p14="http://schemas.microsoft.com/office/powerpoint/2010/main" val="117243528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s://en.wikipedia.org/wiki/Aneutronic_fusion" TargetMode="External"/><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hyperlink" Target="https://en.wikipedia.org/wiki/University_of_Florida" TargetMode="External"/><Relationship Id="rId5" Type="http://schemas.openxmlformats.org/officeDocument/2006/relationships/hyperlink" Target="https://en.wikipedia.org/wiki/University_of_California,_Irvine" TargetMode="External"/><Relationship Id="rId4" Type="http://schemas.openxmlformats.org/officeDocument/2006/relationships/hyperlink" Target="https://en.wikipedia.org/wiki/Fusion_power"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hyperlink" Target="https://en.wikipedia.org/wiki/Field-reversed_configuration"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MeV" TargetMode="External"/><Relationship Id="rId2" Type="http://schemas.openxmlformats.org/officeDocument/2006/relationships/hyperlink" Target="https://en.wikipedia.org/wiki/Helium-4" TargetMode="External"/><Relationship Id="rId1" Type="http://schemas.openxmlformats.org/officeDocument/2006/relationships/slideLayout" Target="../slideLayouts/slideLayout2.xml"/><Relationship Id="rId4" Type="http://schemas.openxmlformats.org/officeDocument/2006/relationships/hyperlink" Target="https://en.wikipedia.org/wiki/Tritiu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smtClean="0"/>
              <a:t>SOUKROMÁ FÚZE</a:t>
            </a:r>
            <a:endParaRPr lang="cs-CZ"/>
          </a:p>
        </p:txBody>
      </p:sp>
      <p:sp>
        <p:nvSpPr>
          <p:cNvPr id="3" name="Podnadpis 2"/>
          <p:cNvSpPr>
            <a:spLocks noGrp="1"/>
          </p:cNvSpPr>
          <p:nvPr>
            <p:ph type="subTitle" idx="1"/>
          </p:nvPr>
        </p:nvSpPr>
        <p:spPr/>
        <p:txBody>
          <a:bodyPr/>
          <a:lstStyle/>
          <a:p>
            <a:r>
              <a:rPr lang="cs-CZ" smtClean="0"/>
              <a:t>Lekce 10</a:t>
            </a:r>
          </a:p>
          <a:p>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44F5CBD4-62A4-42CE-90AA-12E5C9903891}" type="slidenum">
              <a:rPr lang="cs-CZ" smtClean="0"/>
              <a:t>1</a:t>
            </a:fld>
            <a:endParaRPr lang="cs-CZ"/>
          </a:p>
        </p:txBody>
      </p:sp>
    </p:spTree>
    <p:extLst>
      <p:ext uri="{BB962C8B-B14F-4D97-AF65-F5344CB8AC3E}">
        <p14:creationId xmlns:p14="http://schemas.microsoft.com/office/powerpoint/2010/main" val="35818782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rrowheads="1"/>
          </p:cNvSpPr>
          <p:nvPr>
            <p:ph type="title"/>
          </p:nvPr>
        </p:nvSpPr>
        <p:spPr/>
        <p:txBody>
          <a:bodyPr/>
          <a:lstStyle/>
          <a:p>
            <a:pPr eaLnBrk="1" hangingPunct="1">
              <a:defRPr/>
            </a:pPr>
            <a:r>
              <a:rPr lang="cs-CZ" altLang="cs-CZ" smtClean="0"/>
              <a:t>Riggatron</a:t>
            </a:r>
          </a:p>
        </p:txBody>
      </p:sp>
      <p:sp>
        <p:nvSpPr>
          <p:cNvPr id="78851" name="Rectangle 3"/>
          <p:cNvSpPr>
            <a:spLocks noGrp="1" noRot="1" noChangeArrowheads="1"/>
          </p:cNvSpPr>
          <p:nvPr>
            <p:ph idx="1"/>
          </p:nvPr>
        </p:nvSpPr>
        <p:spPr/>
        <p:txBody>
          <a:bodyPr/>
          <a:lstStyle/>
          <a:p>
            <a:pPr eaLnBrk="1" hangingPunct="1">
              <a:defRPr/>
            </a:pPr>
            <a:r>
              <a:rPr lang="cs-CZ" altLang="cs-CZ" dirty="0">
                <a:solidFill>
                  <a:srgbClr val="FFFF00"/>
                </a:solidFill>
              </a:rPr>
              <a:t>Robert </a:t>
            </a:r>
            <a:r>
              <a:rPr lang="cs-CZ" altLang="cs-CZ" dirty="0" err="1">
                <a:solidFill>
                  <a:srgbClr val="FFFF00"/>
                </a:solidFill>
              </a:rPr>
              <a:t>W.</a:t>
            </a:r>
            <a:r>
              <a:rPr lang="cs-CZ" altLang="cs-CZ" b="1" dirty="0" err="1">
                <a:solidFill>
                  <a:srgbClr val="FFFF00"/>
                </a:solidFill>
              </a:rPr>
              <a:t>Bussard</a:t>
            </a:r>
            <a:r>
              <a:rPr lang="cs-CZ" altLang="cs-CZ" dirty="0">
                <a:solidFill>
                  <a:srgbClr val="FFFF00"/>
                </a:solidFill>
              </a:rPr>
              <a:t>&amp; </a:t>
            </a:r>
            <a:r>
              <a:rPr lang="cs-CZ" altLang="cs-CZ" dirty="0" smtClean="0">
                <a:solidFill>
                  <a:srgbClr val="FFFF00"/>
                </a:solidFill>
              </a:rPr>
              <a:t>Bruno </a:t>
            </a:r>
            <a:r>
              <a:rPr lang="cs-CZ" altLang="cs-CZ" b="1" dirty="0" err="1" smtClean="0">
                <a:solidFill>
                  <a:srgbClr val="FFFF00"/>
                </a:solidFill>
              </a:rPr>
              <a:t>Coppi</a:t>
            </a:r>
            <a:r>
              <a:rPr lang="cs-CZ" altLang="cs-CZ" dirty="0" smtClean="0">
                <a:solidFill>
                  <a:srgbClr val="FFFF00"/>
                </a:solidFill>
              </a:rPr>
              <a:t>&amp; </a:t>
            </a:r>
            <a:r>
              <a:rPr lang="cs-CZ" altLang="cs-CZ" dirty="0" err="1" smtClean="0">
                <a:solidFill>
                  <a:srgbClr val="FFFF00"/>
                </a:solidFill>
              </a:rPr>
              <a:t>Bob</a:t>
            </a:r>
            <a:r>
              <a:rPr lang="cs-CZ" altLang="cs-CZ" b="1" dirty="0" err="1" smtClean="0">
                <a:solidFill>
                  <a:srgbClr val="FFFF00"/>
                </a:solidFill>
              </a:rPr>
              <a:t>Guccione</a:t>
            </a:r>
            <a:r>
              <a:rPr lang="cs-CZ" altLang="cs-CZ" dirty="0" smtClean="0">
                <a:solidFill>
                  <a:srgbClr val="FFFF00"/>
                </a:solidFill>
              </a:rPr>
              <a:t> </a:t>
            </a:r>
            <a:r>
              <a:rPr lang="cs-CZ" altLang="cs-CZ" dirty="0">
                <a:solidFill>
                  <a:srgbClr val="FFFF00"/>
                </a:solidFill>
              </a:rPr>
              <a:t>(70’s</a:t>
            </a:r>
            <a:r>
              <a:rPr lang="cs-CZ" altLang="cs-CZ" dirty="0"/>
              <a:t>)</a:t>
            </a:r>
          </a:p>
          <a:p>
            <a:pPr eaLnBrk="1" hangingPunct="1">
              <a:defRPr/>
            </a:pPr>
            <a:r>
              <a:rPr lang="cs-CZ" altLang="cs-CZ" dirty="0"/>
              <a:t>Tokamak s udržujícími </a:t>
            </a:r>
            <a:r>
              <a:rPr lang="cs-CZ" altLang="cs-CZ" dirty="0" err="1"/>
              <a:t>Cu</a:t>
            </a:r>
            <a:r>
              <a:rPr lang="cs-CZ" altLang="cs-CZ" dirty="0"/>
              <a:t> cívkami uvnitř obalu (vakuové nádoby)</a:t>
            </a:r>
            <a:r>
              <a:rPr lang="cs-CZ" altLang="cs-CZ" dirty="0">
                <a:sym typeface="Wingdings" panose="05000000000000000000" pitchFamily="2" charset="2"/>
              </a:rPr>
              <a:t>nelze použít supravodiče</a:t>
            </a:r>
            <a:endParaRPr lang="cs-CZ" altLang="cs-CZ" dirty="0"/>
          </a:p>
          <a:p>
            <a:pPr eaLnBrk="1" hangingPunct="1">
              <a:defRPr/>
            </a:pPr>
            <a:r>
              <a:rPr lang="cs-CZ" altLang="cs-CZ" dirty="0" err="1"/>
              <a:t>Demountable</a:t>
            </a:r>
            <a:r>
              <a:rPr lang="cs-CZ" altLang="cs-CZ" dirty="0"/>
              <a:t> Tokamak </a:t>
            </a:r>
            <a:r>
              <a:rPr lang="cs-CZ" altLang="cs-CZ" dirty="0" err="1"/>
              <a:t>Fusion</a:t>
            </a:r>
            <a:r>
              <a:rPr lang="cs-CZ" altLang="cs-CZ" dirty="0"/>
              <a:t> </a:t>
            </a:r>
            <a:r>
              <a:rPr lang="cs-CZ" altLang="cs-CZ" dirty="0" err="1"/>
              <a:t>Core</a:t>
            </a:r>
            <a:r>
              <a:rPr lang="cs-CZ" altLang="cs-CZ" dirty="0"/>
              <a:t> </a:t>
            </a:r>
            <a:r>
              <a:rPr lang="cs-CZ" altLang="cs-CZ" dirty="0">
                <a:sym typeface="Wingdings" panose="05000000000000000000" pitchFamily="2" charset="2"/>
              </a:rPr>
              <a:t> </a:t>
            </a:r>
            <a:r>
              <a:rPr lang="cs-CZ" altLang="cs-CZ" dirty="0" err="1">
                <a:sym typeface="Wingdings" panose="05000000000000000000" pitchFamily="2" charset="2"/>
              </a:rPr>
              <a:t>Riggatron</a:t>
            </a:r>
            <a:r>
              <a:rPr lang="cs-CZ" altLang="cs-CZ" dirty="0">
                <a:sym typeface="Wingdings" panose="05000000000000000000" pitchFamily="2" charset="2"/>
              </a:rPr>
              <a:t> podle </a:t>
            </a:r>
            <a:r>
              <a:rPr lang="cs-CZ" altLang="cs-CZ" dirty="0" err="1">
                <a:sym typeface="Wingdings" panose="05000000000000000000" pitchFamily="2" charset="2"/>
              </a:rPr>
              <a:t>sponsora</a:t>
            </a:r>
            <a:r>
              <a:rPr lang="cs-CZ" altLang="cs-CZ" dirty="0">
                <a:sym typeface="Wingdings" panose="05000000000000000000" pitchFamily="2" charset="2"/>
              </a:rPr>
              <a:t> </a:t>
            </a:r>
            <a:r>
              <a:rPr lang="cs-CZ" altLang="cs-CZ" dirty="0" err="1">
                <a:sym typeface="Wingdings" panose="05000000000000000000" pitchFamily="2" charset="2"/>
              </a:rPr>
              <a:t>Riggs</a:t>
            </a:r>
            <a:r>
              <a:rPr lang="cs-CZ" altLang="cs-CZ" dirty="0">
                <a:sym typeface="Wingdings" panose="05000000000000000000" pitchFamily="2" charset="2"/>
              </a:rPr>
              <a:t> Bank (Bob </a:t>
            </a:r>
            <a:r>
              <a:rPr lang="cs-CZ" altLang="cs-CZ" dirty="0" err="1">
                <a:sym typeface="Wingdings" panose="05000000000000000000" pitchFamily="2" charset="2"/>
              </a:rPr>
              <a:t>Guccione</a:t>
            </a:r>
            <a:r>
              <a:rPr lang="cs-CZ" altLang="cs-CZ" dirty="0">
                <a:sym typeface="Wingdings" panose="05000000000000000000" pitchFamily="2" charset="2"/>
              </a:rPr>
              <a:t>, zakladatel Penthousu,1965,</a:t>
            </a:r>
            <a:r>
              <a:rPr lang="en-US" altLang="cs-CZ" dirty="0">
                <a:cs typeface="Arial" panose="020B0604020202020204" pitchFamily="34" charset="0"/>
                <a:sym typeface="Wingdings" panose="05000000000000000000" pitchFamily="2" charset="2"/>
              </a:rPr>
              <a:t>~</a:t>
            </a:r>
            <a:r>
              <a:rPr lang="cs-CZ" altLang="cs-CZ" dirty="0">
                <a:sym typeface="Wingdings" panose="05000000000000000000" pitchFamily="2" charset="2"/>
              </a:rPr>
              <a:t>20mil</a:t>
            </a:r>
            <a:r>
              <a:rPr lang="en-US" altLang="cs-CZ" dirty="0">
                <a:cs typeface="Arial" panose="020B0604020202020204" pitchFamily="34" charset="0"/>
              </a:rPr>
              <a:t>$</a:t>
            </a:r>
            <a:r>
              <a:rPr lang="cs-CZ" altLang="cs-CZ" dirty="0">
                <a:sym typeface="Wingdings" panose="05000000000000000000" pitchFamily="2" charset="2"/>
              </a:rPr>
              <a:t>)</a:t>
            </a:r>
            <a:endParaRPr lang="cs-CZ" altLang="cs-CZ" dirty="0"/>
          </a:p>
          <a:p>
            <a:pPr eaLnBrk="1" hangingPunct="1">
              <a:defRPr/>
            </a:pPr>
            <a:r>
              <a:rPr lang="cs-CZ" altLang="cs-CZ" dirty="0"/>
              <a:t>Malý magnetovaný </a:t>
            </a:r>
            <a:r>
              <a:rPr lang="cs-CZ" altLang="cs-CZ" dirty="0" err="1"/>
              <a:t>objem+velké</a:t>
            </a:r>
            <a:r>
              <a:rPr lang="cs-CZ" altLang="cs-CZ" dirty="0"/>
              <a:t> </a:t>
            </a:r>
            <a:r>
              <a:rPr lang="cs-CZ" altLang="cs-CZ" dirty="0" err="1"/>
              <a:t>aspect</a:t>
            </a:r>
            <a:r>
              <a:rPr lang="cs-CZ" altLang="cs-CZ" dirty="0"/>
              <a:t> </a:t>
            </a:r>
            <a:r>
              <a:rPr lang="cs-CZ" altLang="cs-CZ" dirty="0" err="1"/>
              <a:t>ration</a:t>
            </a:r>
            <a:r>
              <a:rPr lang="cs-CZ" altLang="cs-CZ" dirty="0"/>
              <a:t> </a:t>
            </a:r>
            <a:r>
              <a:rPr lang="cs-CZ" altLang="cs-CZ" dirty="0">
                <a:sym typeface="Wingdings" panose="05000000000000000000" pitchFamily="2" charset="2"/>
              </a:rPr>
              <a:t>Q</a:t>
            </a:r>
            <a:r>
              <a:rPr lang="en-US" altLang="cs-CZ" dirty="0">
                <a:cs typeface="Arial" panose="020B0604020202020204" pitchFamily="34" charset="0"/>
                <a:sym typeface="Wingdings" panose="05000000000000000000" pitchFamily="2" charset="2"/>
              </a:rPr>
              <a:t>~</a:t>
            </a:r>
            <a:r>
              <a:rPr lang="cs-CZ" altLang="cs-CZ" dirty="0">
                <a:cs typeface="Arial" panose="020B0604020202020204" pitchFamily="34" charset="0"/>
                <a:sym typeface="Wingdings" panose="05000000000000000000" pitchFamily="2" charset="2"/>
              </a:rPr>
              <a:t>3</a:t>
            </a:r>
          </a:p>
          <a:p>
            <a:pPr eaLnBrk="1" hangingPunct="1">
              <a:buFont typeface="Wingdings" panose="05000000000000000000" pitchFamily="2" charset="2"/>
              <a:buNone/>
              <a:defRPr/>
            </a:pPr>
            <a:r>
              <a:rPr lang="cs-CZ" altLang="cs-CZ" dirty="0">
                <a:cs typeface="Arial" panose="020B0604020202020204" pitchFamily="34" charset="0"/>
              </a:rPr>
              <a:t>Pouze projekt na papíře (</a:t>
            </a:r>
            <a:r>
              <a:rPr lang="cs-CZ" altLang="cs-CZ" dirty="0" err="1">
                <a:cs typeface="Arial" panose="020B0604020202020204" pitchFamily="34" charset="0"/>
              </a:rPr>
              <a:t>Guccione</a:t>
            </a:r>
            <a:r>
              <a:rPr lang="cs-CZ" altLang="cs-CZ" dirty="0">
                <a:cs typeface="Arial" panose="020B0604020202020204" pitchFamily="34" charset="0"/>
              </a:rPr>
              <a:t> neměl 150 mil</a:t>
            </a:r>
            <a:r>
              <a:rPr lang="en-US" altLang="cs-CZ" dirty="0">
                <a:cs typeface="Arial" panose="020B0604020202020204" pitchFamily="34" charset="0"/>
              </a:rPr>
              <a:t>$</a:t>
            </a:r>
            <a:r>
              <a:rPr lang="cs-CZ" altLang="cs-CZ" dirty="0">
                <a:cs typeface="Arial" panose="020B0604020202020204" pitchFamily="34" charset="0"/>
              </a:rPr>
              <a:t>)</a:t>
            </a:r>
            <a:endParaRPr lang="en-US" altLang="cs-CZ" dirty="0">
              <a:cs typeface="Arial" panose="020B0604020202020204" pitchFamily="34" charset="0"/>
            </a:endParaRPr>
          </a:p>
        </p:txBody>
      </p:sp>
      <p:sp>
        <p:nvSpPr>
          <p:cNvPr id="2" name="Zástupný symbol pro zápatí 1"/>
          <p:cNvSpPr>
            <a:spLocks noGrp="1"/>
          </p:cNvSpPr>
          <p:nvPr>
            <p:ph type="ftr" sz="quarter" idx="11"/>
          </p:nvPr>
        </p:nvSpPr>
        <p:spPr/>
        <p:txBody>
          <a:bodyPr/>
          <a:lstStyle/>
          <a:p>
            <a:endParaRPr lang="cs-CZ"/>
          </a:p>
        </p:txBody>
      </p:sp>
      <p:sp>
        <p:nvSpPr>
          <p:cNvPr id="3" name="Zástupný symbol pro číslo snímku 2"/>
          <p:cNvSpPr>
            <a:spLocks noGrp="1"/>
          </p:cNvSpPr>
          <p:nvPr>
            <p:ph type="sldNum" sz="quarter" idx="12"/>
          </p:nvPr>
        </p:nvSpPr>
        <p:spPr/>
        <p:txBody>
          <a:bodyPr/>
          <a:lstStyle/>
          <a:p>
            <a:fld id="{44F5CBD4-62A4-42CE-90AA-12E5C9903891}" type="slidenum">
              <a:rPr lang="cs-CZ" smtClean="0"/>
              <a:t>10</a:t>
            </a:fld>
            <a:endParaRPr lang="cs-CZ"/>
          </a:p>
        </p:txBody>
      </p:sp>
    </p:spTree>
    <p:extLst>
      <p:ext uri="{BB962C8B-B14F-4D97-AF65-F5344CB8AC3E}">
        <p14:creationId xmlns:p14="http://schemas.microsoft.com/office/powerpoint/2010/main" val="32054635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Grp="1" noRot="1" noChangeArrowheads="1"/>
          </p:cNvSpPr>
          <p:nvPr>
            <p:ph type="title"/>
          </p:nvPr>
        </p:nvSpPr>
        <p:spPr/>
        <p:txBody>
          <a:bodyPr/>
          <a:lstStyle/>
          <a:p>
            <a:pPr eaLnBrk="1" hangingPunct="1">
              <a:defRPr/>
            </a:pPr>
            <a:r>
              <a:rPr lang="cs-CZ" altLang="cs-CZ" sz="4000"/>
              <a:t>R. Bussard, 2007                           ITT Farnsworth Laboratory</a:t>
            </a:r>
          </a:p>
        </p:txBody>
      </p:sp>
      <p:pic>
        <p:nvPicPr>
          <p:cNvPr id="53251" name="Picture 5" descr="MaGrid_Operating-Tom+Ligon+-+FieldnElectr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471" y="110022"/>
            <a:ext cx="4277447" cy="4377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7" descr="wiffleballCr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7595" y="247842"/>
            <a:ext cx="3057525"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3" name="Text Box 9"/>
          <p:cNvSpPr txBox="1">
            <a:spLocks noChangeArrowheads="1"/>
          </p:cNvSpPr>
          <p:nvPr/>
        </p:nvSpPr>
        <p:spPr bwMode="auto">
          <a:xfrm>
            <a:off x="8460221" y="1082244"/>
            <a:ext cx="31781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cs-CZ" altLang="cs-CZ" sz="3200" dirty="0" err="1">
                <a:solidFill>
                  <a:schemeClr val="tx2"/>
                </a:solidFill>
                <a:effectLst>
                  <a:outerShdw blurRad="38100" dist="38100" dir="2700000" algn="tl">
                    <a:srgbClr val="000000"/>
                  </a:outerShdw>
                </a:effectLst>
                <a:latin typeface="Arial" charset="0"/>
              </a:rPr>
              <a:t>wifle</a:t>
            </a:r>
            <a:r>
              <a:rPr lang="cs-CZ" altLang="cs-CZ" sz="3200" dirty="0">
                <a:solidFill>
                  <a:schemeClr val="tx2"/>
                </a:solidFill>
                <a:effectLst>
                  <a:outerShdw blurRad="38100" dist="38100" dir="2700000" algn="tl">
                    <a:srgbClr val="000000"/>
                  </a:outerShdw>
                </a:effectLst>
                <a:latin typeface="Arial" charset="0"/>
              </a:rPr>
              <a:t> </a:t>
            </a:r>
            <a:r>
              <a:rPr lang="cs-CZ" altLang="cs-CZ" sz="3200" dirty="0" err="1">
                <a:solidFill>
                  <a:schemeClr val="tx2"/>
                </a:solidFill>
                <a:effectLst>
                  <a:outerShdw blurRad="38100" dist="38100" dir="2700000" algn="tl">
                    <a:srgbClr val="000000"/>
                  </a:outerShdw>
                </a:effectLst>
                <a:latin typeface="Arial" charset="0"/>
              </a:rPr>
              <a:t>ball</a:t>
            </a:r>
            <a:endParaRPr lang="cs-CZ" altLang="cs-CZ" sz="3200" dirty="0">
              <a:solidFill>
                <a:schemeClr val="tx2"/>
              </a:solidFill>
              <a:effectLst>
                <a:outerShdw blurRad="38100" dist="38100" dir="2700000" algn="tl">
                  <a:srgbClr val="000000"/>
                </a:outerShdw>
              </a:effectLst>
              <a:latin typeface="Arial" charset="0"/>
            </a:endParaRPr>
          </a:p>
        </p:txBody>
      </p:sp>
      <p:sp>
        <p:nvSpPr>
          <p:cNvPr id="26634" name="Text Box 10"/>
          <p:cNvSpPr txBox="1">
            <a:spLocks noChangeArrowheads="1"/>
          </p:cNvSpPr>
          <p:nvPr/>
        </p:nvSpPr>
        <p:spPr bwMode="auto">
          <a:xfrm>
            <a:off x="8460221" y="333855"/>
            <a:ext cx="2901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cs-CZ" altLang="cs-CZ" sz="3600" b="1" dirty="0" err="1">
                <a:solidFill>
                  <a:schemeClr val="tx2"/>
                </a:solidFill>
                <a:effectLst>
                  <a:outerShdw blurRad="38100" dist="38100" dir="2700000" algn="tl">
                    <a:srgbClr val="000000"/>
                  </a:outerShdw>
                </a:effectLst>
                <a:latin typeface="Arial" charset="0"/>
              </a:rPr>
              <a:t>Polywell</a:t>
            </a:r>
            <a:r>
              <a:rPr lang="cs-CZ" altLang="cs-CZ" sz="3600" b="1" dirty="0">
                <a:solidFill>
                  <a:schemeClr val="tx2"/>
                </a:solidFill>
                <a:effectLst>
                  <a:outerShdw blurRad="38100" dist="38100" dir="2700000" algn="tl">
                    <a:srgbClr val="000000"/>
                  </a:outerShdw>
                </a:effectLst>
                <a:latin typeface="Arial" charset="0"/>
              </a:rPr>
              <a:t> WB</a:t>
            </a:r>
          </a:p>
        </p:txBody>
      </p:sp>
      <p:sp>
        <p:nvSpPr>
          <p:cNvPr id="2" name="Zástupný symbol pro zápatí 1"/>
          <p:cNvSpPr>
            <a:spLocks noGrp="1"/>
          </p:cNvSpPr>
          <p:nvPr>
            <p:ph type="ftr" sz="quarter" idx="11"/>
          </p:nvPr>
        </p:nvSpPr>
        <p:spPr/>
        <p:txBody>
          <a:bodyPr/>
          <a:lstStyle/>
          <a:p>
            <a:endParaRPr lang="cs-CZ"/>
          </a:p>
        </p:txBody>
      </p:sp>
      <p:sp>
        <p:nvSpPr>
          <p:cNvPr id="3" name="Zástupný symbol pro číslo snímku 2"/>
          <p:cNvSpPr>
            <a:spLocks noGrp="1"/>
          </p:cNvSpPr>
          <p:nvPr>
            <p:ph type="sldNum" sz="quarter" idx="12"/>
          </p:nvPr>
        </p:nvSpPr>
        <p:spPr/>
        <p:txBody>
          <a:bodyPr/>
          <a:lstStyle/>
          <a:p>
            <a:fld id="{44F5CBD4-62A4-42CE-90AA-12E5C9903891}" type="slidenum">
              <a:rPr lang="cs-CZ" smtClean="0"/>
              <a:t>11</a:t>
            </a:fld>
            <a:endParaRPr lang="cs-CZ"/>
          </a:p>
        </p:txBody>
      </p:sp>
    </p:spTree>
    <p:extLst>
      <p:ext uri="{BB962C8B-B14F-4D97-AF65-F5344CB8AC3E}">
        <p14:creationId xmlns:p14="http://schemas.microsoft.com/office/powerpoint/2010/main" val="16114088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Grp="1" noRot="1" noChangeArrowheads="1"/>
          </p:cNvSpPr>
          <p:nvPr>
            <p:ph type="title"/>
          </p:nvPr>
        </p:nvSpPr>
        <p:spPr/>
        <p:txBody>
          <a:bodyPr/>
          <a:lstStyle/>
          <a:p>
            <a:pPr eaLnBrk="1" hangingPunct="1">
              <a:defRPr/>
            </a:pPr>
            <a:r>
              <a:rPr lang="cs-CZ" altLang="cs-CZ" smtClean="0"/>
              <a:t>Polywell  WB-6</a:t>
            </a:r>
          </a:p>
        </p:txBody>
      </p:sp>
      <p:pic>
        <p:nvPicPr>
          <p:cNvPr id="54275" name="Picture 5" descr="629px-Polywell_WB-6_coi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495" y="202913"/>
            <a:ext cx="4622800"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6" descr="442px-Polywell_WB-6_comple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0899" y="202913"/>
            <a:ext cx="3287713"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ástupný symbol pro zápatí 1"/>
          <p:cNvSpPr>
            <a:spLocks noGrp="1"/>
          </p:cNvSpPr>
          <p:nvPr>
            <p:ph type="ftr" sz="quarter" idx="11"/>
          </p:nvPr>
        </p:nvSpPr>
        <p:spPr/>
        <p:txBody>
          <a:bodyPr/>
          <a:lstStyle/>
          <a:p>
            <a:endParaRPr lang="cs-CZ"/>
          </a:p>
        </p:txBody>
      </p:sp>
      <p:sp>
        <p:nvSpPr>
          <p:cNvPr id="3" name="Zástupný symbol pro číslo snímku 2"/>
          <p:cNvSpPr>
            <a:spLocks noGrp="1"/>
          </p:cNvSpPr>
          <p:nvPr>
            <p:ph type="sldNum" sz="quarter" idx="12"/>
          </p:nvPr>
        </p:nvSpPr>
        <p:spPr/>
        <p:txBody>
          <a:bodyPr/>
          <a:lstStyle/>
          <a:p>
            <a:fld id="{44F5CBD4-62A4-42CE-90AA-12E5C9903891}" type="slidenum">
              <a:rPr lang="cs-CZ" smtClean="0"/>
              <a:t>12</a:t>
            </a:fld>
            <a:endParaRPr lang="cs-CZ"/>
          </a:p>
        </p:txBody>
      </p:sp>
    </p:spTree>
    <p:extLst>
      <p:ext uri="{BB962C8B-B14F-4D97-AF65-F5344CB8AC3E}">
        <p14:creationId xmlns:p14="http://schemas.microsoft.com/office/powerpoint/2010/main" val="11265144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rrowheads="1"/>
          </p:cNvSpPr>
          <p:nvPr>
            <p:ph type="title"/>
          </p:nvPr>
        </p:nvSpPr>
        <p:spPr/>
        <p:txBody>
          <a:bodyPr/>
          <a:lstStyle/>
          <a:p>
            <a:pPr eaLnBrk="1" hangingPunct="1">
              <a:defRPr/>
            </a:pPr>
            <a:r>
              <a:rPr lang="cs-CZ" altLang="cs-CZ" smtClean="0"/>
              <a:t>IGNITOR</a:t>
            </a:r>
          </a:p>
        </p:txBody>
      </p:sp>
      <p:sp>
        <p:nvSpPr>
          <p:cNvPr id="79875" name="Rectangle 3"/>
          <p:cNvSpPr>
            <a:spLocks noGrp="1" noRot="1" noChangeArrowheads="1"/>
          </p:cNvSpPr>
          <p:nvPr>
            <p:ph idx="1"/>
          </p:nvPr>
        </p:nvSpPr>
        <p:spPr>
          <a:xfrm>
            <a:off x="1960708" y="200892"/>
            <a:ext cx="8842375" cy="4422775"/>
          </a:xfrm>
        </p:spPr>
        <p:txBody>
          <a:bodyPr>
            <a:normAutofit/>
          </a:bodyPr>
          <a:lstStyle/>
          <a:p>
            <a:pPr eaLnBrk="1" hangingPunct="1">
              <a:lnSpc>
                <a:spcPct val="90000"/>
              </a:lnSpc>
              <a:defRPr/>
            </a:pPr>
            <a:r>
              <a:rPr lang="cs-CZ" altLang="cs-CZ" dirty="0" err="1"/>
              <a:t>Prof.Bruno</a:t>
            </a:r>
            <a:r>
              <a:rPr lang="cs-CZ" altLang="cs-CZ" dirty="0"/>
              <a:t> </a:t>
            </a:r>
            <a:r>
              <a:rPr lang="cs-CZ" altLang="cs-CZ" dirty="0" err="1"/>
              <a:t>Coppi</a:t>
            </a:r>
            <a:r>
              <a:rPr lang="cs-CZ" altLang="cs-CZ" dirty="0"/>
              <a:t> (asistent </a:t>
            </a:r>
            <a:r>
              <a:rPr lang="cs-CZ" altLang="cs-CZ" dirty="0" err="1"/>
              <a:t>Bussarda</a:t>
            </a:r>
            <a:r>
              <a:rPr lang="cs-CZ" altLang="cs-CZ" dirty="0"/>
              <a:t>!)</a:t>
            </a:r>
          </a:p>
          <a:p>
            <a:pPr eaLnBrk="1" hangingPunct="1">
              <a:lnSpc>
                <a:spcPct val="90000"/>
              </a:lnSpc>
              <a:defRPr/>
            </a:pPr>
            <a:r>
              <a:rPr lang="cs-CZ" altLang="cs-CZ" dirty="0"/>
              <a:t>MIT, 80’s: 3 tokamaky ALCATOR(astrofyzika)</a:t>
            </a:r>
          </a:p>
          <a:p>
            <a:pPr>
              <a:lnSpc>
                <a:spcPct val="90000"/>
              </a:lnSpc>
              <a:defRPr/>
            </a:pPr>
            <a:r>
              <a:rPr lang="cs-CZ" altLang="cs-CZ" dirty="0"/>
              <a:t>ALCATOR </a:t>
            </a:r>
            <a:r>
              <a:rPr lang="cs-CZ" altLang="cs-CZ" dirty="0" smtClean="0"/>
              <a:t>C-</a:t>
            </a:r>
            <a:r>
              <a:rPr lang="cs-CZ" altLang="cs-CZ" dirty="0" err="1" smtClean="0"/>
              <a:t>Mod</a:t>
            </a:r>
            <a:r>
              <a:rPr lang="cs-CZ" altLang="cs-CZ" dirty="0" smtClean="0"/>
              <a:t> (</a:t>
            </a:r>
            <a:r>
              <a:rPr lang="cs-CZ" b="1" i="1" dirty="0" err="1"/>
              <a:t>Al</a:t>
            </a:r>
            <a:r>
              <a:rPr lang="cs-CZ" i="1" dirty="0" err="1"/>
              <a:t>to</a:t>
            </a:r>
            <a:r>
              <a:rPr lang="cs-CZ" i="1" dirty="0"/>
              <a:t> </a:t>
            </a:r>
            <a:r>
              <a:rPr lang="cs-CZ" b="1" i="1" dirty="0" err="1"/>
              <a:t>Ca</a:t>
            </a:r>
            <a:r>
              <a:rPr lang="cs-CZ" i="1" dirty="0" err="1"/>
              <a:t>mpo</a:t>
            </a:r>
            <a:r>
              <a:rPr lang="cs-CZ" i="1" dirty="0"/>
              <a:t> </a:t>
            </a:r>
            <a:r>
              <a:rPr lang="cs-CZ" b="1" i="1" dirty="0" smtClean="0"/>
              <a:t>Tor</a:t>
            </a:r>
            <a:r>
              <a:rPr lang="cs-CZ" i="1" dirty="0" smtClean="0"/>
              <a:t>o=</a:t>
            </a:r>
            <a:r>
              <a:rPr lang="cs-CZ" dirty="0"/>
              <a:t> </a:t>
            </a:r>
            <a:r>
              <a:rPr lang="cs-CZ" dirty="0" err="1"/>
              <a:t>High</a:t>
            </a:r>
            <a:r>
              <a:rPr lang="cs-CZ" dirty="0"/>
              <a:t> </a:t>
            </a:r>
            <a:r>
              <a:rPr lang="cs-CZ" dirty="0" err="1"/>
              <a:t>Field</a:t>
            </a:r>
            <a:r>
              <a:rPr lang="cs-CZ" dirty="0"/>
              <a:t> Torus</a:t>
            </a:r>
            <a:r>
              <a:rPr lang="cs-CZ" altLang="cs-CZ" dirty="0" smtClean="0"/>
              <a:t>) </a:t>
            </a:r>
            <a:r>
              <a:rPr lang="en-US" altLang="cs-CZ" dirty="0">
                <a:cs typeface="Arial" panose="020B0604020202020204" pitchFamily="34" charset="0"/>
              </a:rPr>
              <a:t>~</a:t>
            </a:r>
            <a:r>
              <a:rPr lang="cs-CZ" altLang="cs-CZ" dirty="0">
                <a:cs typeface="Arial" panose="020B0604020202020204" pitchFamily="34" charset="0"/>
              </a:rPr>
              <a:t> 12 Tesla </a:t>
            </a:r>
            <a:r>
              <a:rPr lang="cs-CZ" altLang="cs-CZ" dirty="0">
                <a:cs typeface="Arial" panose="020B0604020202020204" pitchFamily="34" charset="0"/>
                <a:sym typeface="Wingdings" panose="05000000000000000000" pitchFamily="2" charset="2"/>
              </a:rPr>
              <a:t>vysoký tlak (</a:t>
            </a:r>
            <a:r>
              <a:rPr lang="cs-CZ" altLang="cs-CZ" dirty="0">
                <a:cs typeface="Arial" panose="020B0604020202020204" pitchFamily="34" charset="0"/>
              </a:rPr>
              <a:t>světové rekordy)</a:t>
            </a:r>
          </a:p>
          <a:p>
            <a:pPr eaLnBrk="1" hangingPunct="1">
              <a:lnSpc>
                <a:spcPct val="90000"/>
              </a:lnSpc>
              <a:defRPr/>
            </a:pPr>
            <a:r>
              <a:rPr lang="cs-CZ" altLang="cs-CZ" dirty="0">
                <a:solidFill>
                  <a:srgbClr val="FFFF00"/>
                </a:solidFill>
                <a:cs typeface="Arial" panose="020B0604020202020204" pitchFamily="34" charset="0"/>
              </a:rPr>
              <a:t>2010 – dohoda Italie(</a:t>
            </a:r>
            <a:r>
              <a:rPr lang="cs-CZ" altLang="cs-CZ" dirty="0" err="1">
                <a:solidFill>
                  <a:srgbClr val="FFFF00"/>
                </a:solidFill>
                <a:cs typeface="Arial" panose="020B0604020202020204" pitchFamily="34" charset="0"/>
              </a:rPr>
              <a:t>Berlusconi</a:t>
            </a:r>
            <a:r>
              <a:rPr lang="cs-CZ" altLang="cs-CZ" dirty="0">
                <a:solidFill>
                  <a:srgbClr val="FFFF00"/>
                </a:solidFill>
                <a:cs typeface="Arial" panose="020B0604020202020204" pitchFamily="34" charset="0"/>
              </a:rPr>
              <a:t>) &amp; Rusko(Putin)</a:t>
            </a:r>
          </a:p>
          <a:p>
            <a:pPr eaLnBrk="1" hangingPunct="1">
              <a:lnSpc>
                <a:spcPct val="90000"/>
              </a:lnSpc>
              <a:defRPr/>
            </a:pPr>
            <a:r>
              <a:rPr lang="cs-CZ" altLang="cs-CZ" dirty="0">
                <a:cs typeface="Arial" panose="020B0604020202020204" pitchFamily="34" charset="0"/>
              </a:rPr>
              <a:t>Kompaktní a laciný tokamak využije neočekávané ALCATOR </a:t>
            </a:r>
            <a:r>
              <a:rPr lang="cs-CZ" altLang="cs-CZ" dirty="0" err="1">
                <a:cs typeface="Arial" panose="020B0604020202020204" pitchFamily="34" charset="0"/>
              </a:rPr>
              <a:t>poznatky:vynikající</a:t>
            </a:r>
            <a:r>
              <a:rPr lang="cs-CZ" altLang="cs-CZ" dirty="0">
                <a:cs typeface="Arial" panose="020B0604020202020204" pitchFamily="34" charset="0"/>
              </a:rPr>
              <a:t> </a:t>
            </a:r>
            <a:r>
              <a:rPr lang="cs-CZ" altLang="cs-CZ" dirty="0" err="1">
                <a:cs typeface="Arial" panose="020B0604020202020204" pitchFamily="34" charset="0"/>
              </a:rPr>
              <a:t>udržení&amp;čistota</a:t>
            </a:r>
            <a:r>
              <a:rPr lang="cs-CZ" altLang="cs-CZ" dirty="0">
                <a:cs typeface="Arial" panose="020B0604020202020204" pitchFamily="34" charset="0"/>
              </a:rPr>
              <a:t> </a:t>
            </a:r>
            <a:r>
              <a:rPr lang="cs-CZ" altLang="cs-CZ" dirty="0" err="1">
                <a:cs typeface="Arial" panose="020B0604020202020204" pitchFamily="34" charset="0"/>
              </a:rPr>
              <a:t>plazmatu</a:t>
            </a:r>
            <a:r>
              <a:rPr lang="cs-CZ" altLang="cs-CZ" dirty="0" err="1">
                <a:cs typeface="Arial" panose="020B0604020202020204" pitchFamily="34" charset="0"/>
                <a:sym typeface="Wingdings" panose="05000000000000000000" pitchFamily="2" charset="2"/>
              </a:rPr>
              <a:t>vysoká</a:t>
            </a:r>
            <a:r>
              <a:rPr lang="cs-CZ" altLang="cs-CZ" dirty="0">
                <a:cs typeface="Arial" panose="020B0604020202020204" pitchFamily="34" charset="0"/>
                <a:sym typeface="Wingdings" panose="05000000000000000000" pitchFamily="2" charset="2"/>
              </a:rPr>
              <a:t> hustota proudu plazmatem</a:t>
            </a:r>
            <a:endParaRPr lang="cs-CZ" altLang="cs-CZ" dirty="0">
              <a:cs typeface="Arial" panose="020B0604020202020204" pitchFamily="34" charset="0"/>
            </a:endParaRPr>
          </a:p>
          <a:p>
            <a:pPr eaLnBrk="1" hangingPunct="1">
              <a:lnSpc>
                <a:spcPct val="90000"/>
              </a:lnSpc>
              <a:defRPr/>
            </a:pPr>
            <a:r>
              <a:rPr lang="cs-CZ" altLang="cs-CZ" dirty="0">
                <a:cs typeface="Arial" panose="020B0604020202020204" pitchFamily="34" charset="0"/>
              </a:rPr>
              <a:t>Itálie vyrobí  &amp; Rusko instaluje (</a:t>
            </a:r>
            <a:r>
              <a:rPr lang="cs-CZ" altLang="cs-CZ" dirty="0" err="1">
                <a:cs typeface="Arial" panose="020B0604020202020204" pitchFamily="34" charset="0"/>
              </a:rPr>
              <a:t>Troisk</a:t>
            </a:r>
            <a:r>
              <a:rPr lang="cs-CZ" altLang="cs-CZ" dirty="0">
                <a:cs typeface="Arial" panose="020B0604020202020204" pitchFamily="34" charset="0"/>
              </a:rPr>
              <a:t>)</a:t>
            </a:r>
          </a:p>
          <a:p>
            <a:pPr eaLnBrk="1" hangingPunct="1">
              <a:lnSpc>
                <a:spcPct val="90000"/>
              </a:lnSpc>
              <a:defRPr/>
            </a:pPr>
            <a:r>
              <a:rPr lang="cs-CZ" altLang="cs-CZ" b="1" dirty="0">
                <a:solidFill>
                  <a:srgbClr val="FFFF00"/>
                </a:solidFill>
                <a:cs typeface="Arial" panose="020B0604020202020204" pitchFamily="34" charset="0"/>
              </a:rPr>
              <a:t>Cíl: „zapálení</a:t>
            </a:r>
            <a:r>
              <a:rPr lang="cs-CZ" altLang="cs-CZ" b="1" dirty="0" smtClean="0">
                <a:solidFill>
                  <a:srgbClr val="FFFF00"/>
                </a:solidFill>
                <a:cs typeface="Arial" panose="020B0604020202020204" pitchFamily="34" charset="0"/>
              </a:rPr>
              <a:t>“</a:t>
            </a:r>
          </a:p>
          <a:p>
            <a:pPr eaLnBrk="1" hangingPunct="1">
              <a:lnSpc>
                <a:spcPct val="90000"/>
              </a:lnSpc>
              <a:defRPr/>
            </a:pPr>
            <a:r>
              <a:rPr lang="cs-CZ" altLang="cs-CZ" b="1" dirty="0" smtClean="0">
                <a:solidFill>
                  <a:srgbClr val="FFFF00"/>
                </a:solidFill>
                <a:cs typeface="Arial" panose="020B0604020202020204" pitchFamily="34" charset="0"/>
              </a:rPr>
              <a:t>Dnes po tokamaku </a:t>
            </a:r>
            <a:r>
              <a:rPr lang="cs-CZ" altLang="cs-CZ" b="1" dirty="0" err="1" smtClean="0">
                <a:solidFill>
                  <a:srgbClr val="FFFF00"/>
                </a:solidFill>
                <a:cs typeface="Arial" panose="020B0604020202020204" pitchFamily="34" charset="0"/>
              </a:rPr>
              <a:t>Ignitor</a:t>
            </a:r>
            <a:r>
              <a:rPr lang="cs-CZ" altLang="cs-CZ" b="1" dirty="0" smtClean="0">
                <a:solidFill>
                  <a:srgbClr val="FFFF00"/>
                </a:solidFill>
                <a:cs typeface="Arial" panose="020B0604020202020204" pitchFamily="34" charset="0"/>
              </a:rPr>
              <a:t> ani vidu ani slechu.</a:t>
            </a:r>
            <a:endParaRPr lang="en-US" altLang="cs-CZ" b="1" dirty="0">
              <a:solidFill>
                <a:srgbClr val="FFFF00"/>
              </a:solidFill>
              <a:cs typeface="Arial" panose="020B0604020202020204" pitchFamily="34" charset="0"/>
            </a:endParaRPr>
          </a:p>
        </p:txBody>
      </p:sp>
      <p:sp>
        <p:nvSpPr>
          <p:cNvPr id="2" name="Zástupný symbol pro číslo snímku 1"/>
          <p:cNvSpPr>
            <a:spLocks noGrp="1"/>
          </p:cNvSpPr>
          <p:nvPr>
            <p:ph type="sldNum" sz="quarter" idx="12"/>
          </p:nvPr>
        </p:nvSpPr>
        <p:spPr/>
        <p:txBody>
          <a:bodyPr/>
          <a:lstStyle/>
          <a:p>
            <a:fld id="{44F5CBD4-62A4-42CE-90AA-12E5C9903891}" type="slidenum">
              <a:rPr lang="cs-CZ" smtClean="0"/>
              <a:t>13</a:t>
            </a:fld>
            <a:endParaRPr lang="cs-CZ"/>
          </a:p>
        </p:txBody>
      </p:sp>
      <p:sp>
        <p:nvSpPr>
          <p:cNvPr id="3" name="Zástupný symbol pro zápatí 2"/>
          <p:cNvSpPr>
            <a:spLocks noGrp="1"/>
          </p:cNvSpPr>
          <p:nvPr>
            <p:ph type="ftr" sz="quarter" idx="11"/>
          </p:nvPr>
        </p:nvSpPr>
        <p:spPr/>
        <p:txBody>
          <a:bodyPr/>
          <a:lstStyle/>
          <a:p>
            <a:endParaRPr lang="cs-CZ"/>
          </a:p>
        </p:txBody>
      </p:sp>
    </p:spTree>
    <p:extLst>
      <p:ext uri="{BB962C8B-B14F-4D97-AF65-F5344CB8AC3E}">
        <p14:creationId xmlns:p14="http://schemas.microsoft.com/office/powerpoint/2010/main" val="23118955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Rot="1" noChangeArrowheads="1"/>
          </p:cNvSpPr>
          <p:nvPr>
            <p:ph type="title"/>
          </p:nvPr>
        </p:nvSpPr>
        <p:spPr/>
        <p:txBody>
          <a:bodyPr/>
          <a:lstStyle/>
          <a:p>
            <a:pPr eaLnBrk="1" hangingPunct="1">
              <a:defRPr/>
            </a:pPr>
            <a:r>
              <a:rPr lang="cs-CZ" altLang="cs-CZ" dirty="0" smtClean="0"/>
              <a:t>ITER &amp; IGNITOR: </a:t>
            </a:r>
            <a:r>
              <a:rPr lang="cs-CZ" altLang="cs-CZ" sz="3200" dirty="0" smtClean="0"/>
              <a:t>srovnání</a:t>
            </a:r>
          </a:p>
        </p:txBody>
      </p:sp>
      <p:pic>
        <p:nvPicPr>
          <p:cNvPr id="50179" name="Picture 5" descr="ignito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2585" y="183141"/>
            <a:ext cx="6550025"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ástupný symbol pro zápatí 1"/>
          <p:cNvSpPr>
            <a:spLocks noGrp="1"/>
          </p:cNvSpPr>
          <p:nvPr>
            <p:ph type="ftr" sz="quarter" idx="11"/>
          </p:nvPr>
        </p:nvSpPr>
        <p:spPr/>
        <p:txBody>
          <a:bodyPr/>
          <a:lstStyle/>
          <a:p>
            <a:endParaRPr lang="cs-CZ"/>
          </a:p>
        </p:txBody>
      </p:sp>
      <p:sp>
        <p:nvSpPr>
          <p:cNvPr id="3" name="Zástupný symbol pro číslo snímku 2"/>
          <p:cNvSpPr>
            <a:spLocks noGrp="1"/>
          </p:cNvSpPr>
          <p:nvPr>
            <p:ph type="sldNum" sz="quarter" idx="12"/>
          </p:nvPr>
        </p:nvSpPr>
        <p:spPr/>
        <p:txBody>
          <a:bodyPr/>
          <a:lstStyle/>
          <a:p>
            <a:fld id="{44F5CBD4-62A4-42CE-90AA-12E5C9903891}" type="slidenum">
              <a:rPr lang="cs-CZ" smtClean="0"/>
              <a:t>14</a:t>
            </a:fld>
            <a:endParaRPr lang="cs-CZ"/>
          </a:p>
        </p:txBody>
      </p:sp>
    </p:spTree>
    <p:extLst>
      <p:ext uri="{BB962C8B-B14F-4D97-AF65-F5344CB8AC3E}">
        <p14:creationId xmlns:p14="http://schemas.microsoft.com/office/powerpoint/2010/main" val="588932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ovéPole 2"/>
          <p:cNvSpPr txBox="1">
            <a:spLocks noChangeArrowheads="1"/>
          </p:cNvSpPr>
          <p:nvPr/>
        </p:nvSpPr>
        <p:spPr bwMode="auto">
          <a:xfrm>
            <a:off x="381049" y="2554025"/>
            <a:ext cx="9954491"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cs-CZ" altLang="cs-CZ" dirty="0" err="1" smtClean="0">
                <a:hlinkClick r:id="rId3" tooltip="Aneutronic fusion"/>
              </a:rPr>
              <a:t>aneutronic</a:t>
            </a:r>
            <a:r>
              <a:rPr lang="cs-CZ" altLang="cs-CZ" dirty="0" smtClean="0"/>
              <a:t> </a:t>
            </a:r>
            <a:r>
              <a:rPr lang="cs-CZ" altLang="cs-CZ" dirty="0" err="1">
                <a:hlinkClick r:id="rId4" tooltip="Fusion power"/>
              </a:rPr>
              <a:t>fusion</a:t>
            </a:r>
            <a:r>
              <a:rPr lang="cs-CZ" altLang="cs-CZ" dirty="0">
                <a:hlinkClick r:id="rId4" tooltip="Fusion power"/>
              </a:rPr>
              <a:t> </a:t>
            </a:r>
            <a:r>
              <a:rPr lang="cs-CZ" altLang="cs-CZ" dirty="0" err="1">
                <a:hlinkClick r:id="rId4" tooltip="Fusion power"/>
              </a:rPr>
              <a:t>power</a:t>
            </a:r>
            <a:r>
              <a:rPr lang="cs-CZ" altLang="cs-CZ" dirty="0"/>
              <a:t>: </a:t>
            </a:r>
            <a:endParaRPr lang="cs-CZ" altLang="cs-CZ" dirty="0" smtClean="0"/>
          </a:p>
          <a:p>
            <a:pPr algn="ctr">
              <a:spcBef>
                <a:spcPct val="0"/>
              </a:spcBef>
              <a:buClrTx/>
              <a:buFontTx/>
              <a:buNone/>
            </a:pPr>
            <a:r>
              <a:rPr lang="cs-CZ" altLang="cs-CZ" baseline="30000" dirty="0" smtClean="0"/>
              <a:t>1</a:t>
            </a:r>
            <a:r>
              <a:rPr lang="cs-CZ" altLang="cs-CZ" dirty="0" smtClean="0"/>
              <a:t>H </a:t>
            </a:r>
            <a:r>
              <a:rPr lang="cs-CZ" altLang="cs-CZ" dirty="0"/>
              <a:t>+ </a:t>
            </a:r>
            <a:r>
              <a:rPr lang="cs-CZ" altLang="cs-CZ" baseline="30000" dirty="0"/>
              <a:t>11</a:t>
            </a:r>
            <a:r>
              <a:rPr lang="cs-CZ" altLang="cs-CZ" dirty="0"/>
              <a:t>B → 3 </a:t>
            </a:r>
            <a:r>
              <a:rPr lang="cs-CZ" altLang="cs-CZ" baseline="30000" dirty="0"/>
              <a:t>4</a:t>
            </a:r>
            <a:r>
              <a:rPr lang="cs-CZ" altLang="cs-CZ" dirty="0"/>
              <a:t>He; </a:t>
            </a:r>
            <a:r>
              <a:rPr lang="cs-CZ" altLang="cs-CZ" sz="4000" dirty="0"/>
              <a:t> </a:t>
            </a:r>
            <a:r>
              <a:rPr lang="cs-CZ" altLang="cs-CZ" sz="4000" dirty="0" smtClean="0"/>
              <a:t>    </a:t>
            </a:r>
            <a:r>
              <a:rPr lang="cs-CZ" altLang="cs-CZ" sz="4000" dirty="0" err="1" smtClean="0"/>
              <a:t>T</a:t>
            </a:r>
            <a:r>
              <a:rPr lang="cs-CZ" altLang="cs-CZ" sz="4000" baseline="-25000" dirty="0" err="1" smtClean="0"/>
              <a:t>zápalení</a:t>
            </a:r>
            <a:r>
              <a:rPr lang="cs-CZ" altLang="cs-CZ" sz="4000" dirty="0" smtClean="0"/>
              <a:t>=20x T</a:t>
            </a:r>
            <a:r>
              <a:rPr lang="cs-CZ" altLang="cs-CZ" sz="4000" baseline="-25000" dirty="0" smtClean="0"/>
              <a:t>DT</a:t>
            </a:r>
            <a:r>
              <a:rPr lang="cs-CZ" altLang="cs-CZ" sz="4000" dirty="0" smtClean="0"/>
              <a:t> </a:t>
            </a:r>
            <a:r>
              <a:rPr lang="cs-CZ" altLang="cs-CZ" sz="4000" dirty="0"/>
              <a:t>!!!</a:t>
            </a:r>
          </a:p>
          <a:p>
            <a:pPr>
              <a:spcBef>
                <a:spcPct val="0"/>
              </a:spcBef>
              <a:buClrTx/>
              <a:buFontTx/>
              <a:buNone/>
            </a:pPr>
            <a:r>
              <a:rPr lang="en-US" altLang="cs-CZ" sz="2000" dirty="0" smtClean="0"/>
              <a:t>1998 </a:t>
            </a:r>
            <a:r>
              <a:rPr lang="en-US" altLang="cs-CZ" sz="2000" dirty="0"/>
              <a:t>Norman </a:t>
            </a:r>
            <a:r>
              <a:rPr lang="en-US" altLang="cs-CZ" sz="2000" dirty="0" err="1"/>
              <a:t>Rostoke</a:t>
            </a:r>
            <a:r>
              <a:rPr lang="cs-CZ" altLang="cs-CZ" sz="2000" dirty="0"/>
              <a:t>r,</a:t>
            </a:r>
            <a:r>
              <a:rPr lang="en-US" altLang="cs-CZ" sz="2000" dirty="0"/>
              <a:t> </a:t>
            </a:r>
            <a:r>
              <a:rPr lang="en-US" altLang="cs-CZ" sz="2000" dirty="0">
                <a:hlinkClick r:id="rId5" tooltip="University of California, Irvine"/>
              </a:rPr>
              <a:t>University of California, </a:t>
            </a:r>
            <a:r>
              <a:rPr lang="en-US" altLang="cs-CZ" sz="2000" dirty="0" smtClean="0">
                <a:hlinkClick r:id="rId5" tooltip="University of California, Irvine"/>
              </a:rPr>
              <a:t>Irvine</a:t>
            </a:r>
            <a:r>
              <a:rPr lang="cs-CZ" altLang="cs-CZ" sz="2000" dirty="0" smtClean="0"/>
              <a:t>, </a:t>
            </a:r>
            <a:r>
              <a:rPr lang="en-US" altLang="cs-CZ" sz="2000" dirty="0">
                <a:hlinkClick r:id="rId6" tooltip="University of Florida"/>
              </a:rPr>
              <a:t>University of Florida</a:t>
            </a:r>
            <a:r>
              <a:rPr lang="cs-CZ" altLang="cs-CZ" sz="2000" dirty="0"/>
              <a:t> </a:t>
            </a:r>
            <a:r>
              <a:rPr lang="cs-CZ" altLang="cs-CZ" sz="2000" dirty="0" smtClean="0">
                <a:sym typeface="Wingdings" panose="05000000000000000000" pitchFamily="2" charset="2"/>
              </a:rPr>
              <a:t></a:t>
            </a:r>
            <a:endParaRPr lang="cs-CZ" altLang="cs-CZ" sz="2400" dirty="0"/>
          </a:p>
          <a:p>
            <a:pPr>
              <a:spcBef>
                <a:spcPct val="0"/>
              </a:spcBef>
              <a:buClrTx/>
              <a:buFontTx/>
              <a:buNone/>
            </a:pPr>
            <a:r>
              <a:rPr lang="cs-CZ" altLang="cs-CZ" sz="2400" dirty="0" smtClean="0"/>
              <a:t>Spolupráce s </a:t>
            </a:r>
            <a:r>
              <a:rPr lang="cs-CZ" altLang="cs-CZ" sz="2400" dirty="0" err="1" smtClean="0"/>
              <a:t>GOOGLem</a:t>
            </a:r>
            <a:r>
              <a:rPr lang="cs-CZ" altLang="cs-CZ" sz="2400" dirty="0" smtClean="0"/>
              <a:t>: </a:t>
            </a:r>
            <a:r>
              <a:rPr lang="cs-CZ" b="1" dirty="0"/>
              <a:t>Algoritmus </a:t>
            </a:r>
            <a:r>
              <a:rPr lang="cs-CZ" b="1" dirty="0" err="1"/>
              <a:t>Optometrist</a:t>
            </a:r>
            <a:endParaRPr lang="cs-CZ" altLang="cs-CZ" sz="2400" dirty="0"/>
          </a:p>
        </p:txBody>
      </p:sp>
      <p:sp>
        <p:nvSpPr>
          <p:cNvPr id="2" name="Nadpis 1"/>
          <p:cNvSpPr>
            <a:spLocks noGrp="1"/>
          </p:cNvSpPr>
          <p:nvPr>
            <p:ph type="title"/>
          </p:nvPr>
        </p:nvSpPr>
        <p:spPr>
          <a:xfrm>
            <a:off x="727787" y="4843822"/>
            <a:ext cx="8534400" cy="1507067"/>
          </a:xfrm>
        </p:spPr>
        <p:txBody>
          <a:bodyPr>
            <a:normAutofit fontScale="90000"/>
          </a:bodyPr>
          <a:lstStyle/>
          <a:p>
            <a:pPr>
              <a:defRPr/>
            </a:pPr>
            <a:r>
              <a:rPr lang="cs-CZ" dirty="0" smtClean="0"/>
              <a:t/>
            </a:r>
            <a:br>
              <a:rPr lang="cs-CZ" dirty="0" smtClean="0"/>
            </a:br>
            <a:r>
              <a:rPr lang="cs-CZ" dirty="0" smtClean="0"/>
              <a:t>TAE Technology  (</a:t>
            </a:r>
            <a:r>
              <a:rPr lang="cs-CZ" sz="2700" dirty="0" smtClean="0">
                <a:effectLst/>
              </a:rPr>
              <a:t>TAE - </a:t>
            </a:r>
            <a:r>
              <a:rPr lang="cs-CZ" sz="2700" dirty="0" err="1" smtClean="0">
                <a:effectLst/>
              </a:rPr>
              <a:t>Tri</a:t>
            </a:r>
            <a:r>
              <a:rPr lang="cs-CZ" sz="2700" dirty="0" smtClean="0">
                <a:effectLst/>
              </a:rPr>
              <a:t> </a:t>
            </a:r>
            <a:r>
              <a:rPr lang="cs-CZ" sz="2700" dirty="0" err="1" smtClean="0">
                <a:effectLst/>
              </a:rPr>
              <a:t>alpha</a:t>
            </a:r>
            <a:r>
              <a:rPr lang="cs-CZ" sz="2700" dirty="0" smtClean="0">
                <a:effectLst/>
              </a:rPr>
              <a:t> </a:t>
            </a:r>
            <a:r>
              <a:rPr lang="cs-CZ" sz="2700" dirty="0" err="1" smtClean="0">
                <a:effectLst/>
              </a:rPr>
              <a:t>Energy</a:t>
            </a:r>
            <a:r>
              <a:rPr lang="cs-CZ" sz="2700" dirty="0" smtClean="0">
                <a:effectLst/>
              </a:rPr>
              <a:t>)</a:t>
            </a:r>
            <a:r>
              <a:rPr lang="cs-CZ" sz="3100" dirty="0" smtClean="0">
                <a:effectLst/>
              </a:rPr>
              <a:t/>
            </a:r>
            <a:br>
              <a:rPr lang="cs-CZ" sz="3100" dirty="0" smtClean="0">
                <a:effectLst/>
              </a:rPr>
            </a:br>
            <a:endParaRPr lang="cs-CZ" sz="3100" dirty="0"/>
          </a:p>
        </p:txBody>
      </p:sp>
      <p:pic>
        <p:nvPicPr>
          <p:cNvPr id="61445" name="Obrázek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27787" y="602595"/>
            <a:ext cx="7028089" cy="1160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Obrázek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34454" y="196422"/>
            <a:ext cx="3860996" cy="2572992"/>
          </a:xfrm>
          <a:prstGeom prst="rect">
            <a:avLst/>
          </a:prstGeom>
        </p:spPr>
      </p:pic>
      <p:sp>
        <p:nvSpPr>
          <p:cNvPr id="3" name="Zástupný symbol pro zápatí 2"/>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44F5CBD4-62A4-42CE-90AA-12E5C9903891}" type="slidenum">
              <a:rPr lang="cs-CZ" smtClean="0"/>
              <a:t>15</a:t>
            </a:fld>
            <a:endParaRPr lang="cs-CZ"/>
          </a:p>
        </p:txBody>
      </p:sp>
    </p:spTree>
    <p:extLst>
      <p:ext uri="{BB962C8B-B14F-4D97-AF65-F5344CB8AC3E}">
        <p14:creationId xmlns:p14="http://schemas.microsoft.com/office/powerpoint/2010/main" val="6937428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16"/>
            <a:ext cx="12192000" cy="6853968"/>
          </a:xfrm>
          <a:prstGeom prst="rect">
            <a:avLst/>
          </a:prstGeom>
        </p:spPr>
      </p:pic>
      <p:sp>
        <p:nvSpPr>
          <p:cNvPr id="5" name="TextovéPole 4"/>
          <p:cNvSpPr txBox="1"/>
          <p:nvPr/>
        </p:nvSpPr>
        <p:spPr>
          <a:xfrm>
            <a:off x="1390261" y="550506"/>
            <a:ext cx="3564294" cy="769441"/>
          </a:xfrm>
          <a:prstGeom prst="rect">
            <a:avLst/>
          </a:prstGeom>
          <a:noFill/>
        </p:spPr>
        <p:txBody>
          <a:bodyPr wrap="square" rtlCol="0">
            <a:spAutoFit/>
          </a:bodyPr>
          <a:lstStyle/>
          <a:p>
            <a:r>
              <a:rPr lang="cs-CZ" sz="4400" dirty="0" smtClean="0">
                <a:solidFill>
                  <a:schemeClr val="accent1">
                    <a:lumMod val="60000"/>
                    <a:lumOff val="40000"/>
                  </a:schemeClr>
                </a:solidFill>
              </a:rPr>
              <a:t>NORMAN</a:t>
            </a:r>
            <a:endParaRPr lang="cs-CZ" sz="4400" dirty="0">
              <a:solidFill>
                <a:schemeClr val="accent1">
                  <a:lumMod val="60000"/>
                  <a:lumOff val="40000"/>
                </a:schemeClr>
              </a:solidFill>
            </a:endParaRPr>
          </a:p>
        </p:txBody>
      </p:sp>
      <p:sp>
        <p:nvSpPr>
          <p:cNvPr id="3" name="Zástupný symbol pro zápatí 2"/>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4F5CBD4-62A4-42CE-90AA-12E5C9903891}" type="slidenum">
              <a:rPr lang="cs-CZ" smtClean="0"/>
              <a:t>16</a:t>
            </a:fld>
            <a:endParaRPr lang="cs-CZ"/>
          </a:p>
        </p:txBody>
      </p:sp>
    </p:spTree>
    <p:extLst>
      <p:ext uri="{BB962C8B-B14F-4D97-AF65-F5344CB8AC3E}">
        <p14:creationId xmlns:p14="http://schemas.microsoft.com/office/powerpoint/2010/main" val="30820246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4118818"/>
          </a:xfrm>
          <a:prstGeom prst="rect">
            <a:avLst/>
          </a:prstGeom>
        </p:spPr>
      </p:pic>
      <p:sp>
        <p:nvSpPr>
          <p:cNvPr id="3" name="TextovéPole 2"/>
          <p:cNvSpPr txBox="1"/>
          <p:nvPr/>
        </p:nvSpPr>
        <p:spPr>
          <a:xfrm>
            <a:off x="513184" y="4157638"/>
            <a:ext cx="3135086" cy="707886"/>
          </a:xfrm>
          <a:prstGeom prst="rect">
            <a:avLst/>
          </a:prstGeom>
          <a:noFill/>
        </p:spPr>
        <p:txBody>
          <a:bodyPr wrap="square" rtlCol="0">
            <a:spAutoFit/>
          </a:bodyPr>
          <a:lstStyle/>
          <a:p>
            <a:r>
              <a:rPr lang="cs-CZ" sz="4000" dirty="0" smtClean="0"/>
              <a:t>NORMAN</a:t>
            </a:r>
            <a:endParaRPr lang="cs-CZ" sz="4000" dirty="0"/>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7290" y="4157638"/>
            <a:ext cx="4269256" cy="2621313"/>
          </a:xfrm>
          <a:prstGeom prst="rect">
            <a:avLst/>
          </a:prstGeom>
        </p:spPr>
      </p:pic>
      <p:sp>
        <p:nvSpPr>
          <p:cNvPr id="5" name="Obdélník 4"/>
          <p:cNvSpPr/>
          <p:nvPr/>
        </p:nvSpPr>
        <p:spPr>
          <a:xfrm>
            <a:off x="513184" y="4761474"/>
            <a:ext cx="6096000" cy="1815882"/>
          </a:xfrm>
          <a:prstGeom prst="rect">
            <a:avLst/>
          </a:prstGeom>
        </p:spPr>
        <p:txBody>
          <a:bodyPr>
            <a:spAutoFit/>
          </a:bodyPr>
          <a:lstStyle/>
          <a:p>
            <a:pPr>
              <a:spcBef>
                <a:spcPct val="0"/>
              </a:spcBef>
              <a:buClrTx/>
              <a:buFontTx/>
              <a:buNone/>
            </a:pPr>
            <a:r>
              <a:rPr lang="cs-CZ" altLang="cs-CZ" sz="2800" dirty="0">
                <a:hlinkClick r:id="rId4" tooltip="Field-reversed configuration"/>
              </a:rPr>
              <a:t>Dva prstence plazmatu urychlené proti sobě.</a:t>
            </a:r>
          </a:p>
          <a:p>
            <a:pPr>
              <a:spcBef>
                <a:spcPct val="0"/>
              </a:spcBef>
              <a:buClrTx/>
              <a:buFontTx/>
              <a:buNone/>
            </a:pPr>
            <a:r>
              <a:rPr lang="cs-CZ" altLang="cs-CZ" sz="2800" dirty="0" err="1">
                <a:hlinkClick r:id="rId4" tooltip="Field-reversed configuration"/>
              </a:rPr>
              <a:t>field-reversed</a:t>
            </a:r>
            <a:r>
              <a:rPr lang="cs-CZ" altLang="cs-CZ" sz="2800" dirty="0">
                <a:hlinkClick r:id="rId4" tooltip="Field-reversed configuration"/>
              </a:rPr>
              <a:t> </a:t>
            </a:r>
            <a:r>
              <a:rPr lang="cs-CZ" altLang="cs-CZ" sz="2800" dirty="0" err="1">
                <a:hlinkClick r:id="rId4" tooltip="Field-reversed configuration"/>
              </a:rPr>
              <a:t>configuration</a:t>
            </a:r>
            <a:r>
              <a:rPr lang="cs-CZ" altLang="cs-CZ" sz="2800" dirty="0"/>
              <a:t> </a:t>
            </a:r>
            <a:r>
              <a:rPr lang="cs-CZ" altLang="cs-CZ" sz="2800" dirty="0">
                <a:sym typeface="Wingdings" panose="05000000000000000000" pitchFamily="2" charset="2"/>
              </a:rPr>
              <a:t></a:t>
            </a:r>
            <a:r>
              <a:rPr lang="cs-CZ" altLang="cs-CZ" sz="2800" dirty="0">
                <a:solidFill>
                  <a:srgbClr val="FF0000"/>
                </a:solidFill>
                <a:sym typeface="Wingdings" panose="05000000000000000000" pitchFamily="2" charset="2"/>
              </a:rPr>
              <a:t>stabilní: 3m/40cm</a:t>
            </a:r>
            <a:endParaRPr lang="cs-CZ" altLang="cs-CZ" sz="2800" dirty="0">
              <a:solidFill>
                <a:srgbClr val="FF0000"/>
              </a:solidFill>
            </a:endParaRPr>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4F5CBD4-62A4-42CE-90AA-12E5C9903891}" type="slidenum">
              <a:rPr lang="cs-CZ" smtClean="0"/>
              <a:t>17</a:t>
            </a:fld>
            <a:endParaRPr lang="cs-CZ"/>
          </a:p>
        </p:txBody>
      </p:sp>
    </p:spTree>
    <p:extLst>
      <p:ext uri="{BB962C8B-B14F-4D97-AF65-F5344CB8AC3E}">
        <p14:creationId xmlns:p14="http://schemas.microsoft.com/office/powerpoint/2010/main" val="23391490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rrowheads="1"/>
          </p:cNvSpPr>
          <p:nvPr>
            <p:ph type="title"/>
          </p:nvPr>
        </p:nvSpPr>
        <p:spPr/>
        <p:txBody>
          <a:bodyPr/>
          <a:lstStyle/>
          <a:p>
            <a:pPr eaLnBrk="1" hangingPunct="1">
              <a:defRPr/>
            </a:pPr>
            <a:r>
              <a:rPr lang="cs-CZ" altLang="cs-CZ" dirty="0" err="1" smtClean="0"/>
              <a:t>Magnetic</a:t>
            </a:r>
            <a:r>
              <a:rPr lang="cs-CZ" altLang="cs-CZ" dirty="0" smtClean="0"/>
              <a:t> Target Fusion, 2010</a:t>
            </a:r>
          </a:p>
        </p:txBody>
      </p:sp>
      <p:sp>
        <p:nvSpPr>
          <p:cNvPr id="86019" name="Rectangle 3"/>
          <p:cNvSpPr>
            <a:spLocks noGrp="1" noRot="1" noChangeArrowheads="1"/>
          </p:cNvSpPr>
          <p:nvPr>
            <p:ph idx="1"/>
          </p:nvPr>
        </p:nvSpPr>
        <p:spPr/>
        <p:txBody>
          <a:bodyPr/>
          <a:lstStyle/>
          <a:p>
            <a:pPr eaLnBrk="1" hangingPunct="1">
              <a:defRPr/>
            </a:pPr>
            <a:r>
              <a:rPr lang="cs-CZ" altLang="cs-CZ" dirty="0" err="1" smtClean="0"/>
              <a:t>Douge</a:t>
            </a:r>
            <a:r>
              <a:rPr lang="cs-CZ" altLang="cs-CZ" dirty="0" smtClean="0"/>
              <a:t> </a:t>
            </a:r>
            <a:r>
              <a:rPr lang="cs-CZ" altLang="cs-CZ" dirty="0" err="1" smtClean="0"/>
              <a:t>Richardson</a:t>
            </a:r>
            <a:r>
              <a:rPr lang="cs-CZ" altLang="cs-CZ" dirty="0" smtClean="0"/>
              <a:t>, </a:t>
            </a:r>
            <a:r>
              <a:rPr lang="cs-CZ" altLang="cs-CZ" dirty="0" smtClean="0">
                <a:solidFill>
                  <a:schemeClr val="hlink"/>
                </a:solidFill>
              </a:rPr>
              <a:t>General Fusion</a:t>
            </a:r>
            <a:r>
              <a:rPr lang="cs-CZ" altLang="cs-CZ" dirty="0" smtClean="0"/>
              <a:t>, Kanada</a:t>
            </a:r>
          </a:p>
          <a:p>
            <a:pPr eaLnBrk="1" hangingPunct="1">
              <a:defRPr/>
            </a:pPr>
            <a:r>
              <a:rPr lang="cs-CZ" altLang="cs-CZ" dirty="0" smtClean="0"/>
              <a:t>Kovová koule se směsí tekutého lithia a olova</a:t>
            </a:r>
          </a:p>
          <a:p>
            <a:pPr eaLnBrk="1" hangingPunct="1">
              <a:defRPr/>
            </a:pPr>
            <a:r>
              <a:rPr lang="cs-CZ" altLang="cs-CZ" dirty="0" smtClean="0"/>
              <a:t>dva prstence plazmatu v magnetickém poli tvoří terč</a:t>
            </a:r>
          </a:p>
          <a:p>
            <a:pPr eaLnBrk="1" hangingPunct="1">
              <a:defRPr/>
            </a:pPr>
            <a:r>
              <a:rPr lang="cs-CZ" altLang="cs-CZ" dirty="0" smtClean="0">
                <a:solidFill>
                  <a:schemeClr val="hlink"/>
                </a:solidFill>
              </a:rPr>
              <a:t>220 pístů vytvoří rázovou vlnu--&gt; fúze</a:t>
            </a:r>
          </a:p>
          <a:p>
            <a:pPr eaLnBrk="1" hangingPunct="1">
              <a:defRPr/>
            </a:pPr>
            <a:r>
              <a:rPr lang="cs-CZ" altLang="cs-CZ" dirty="0" smtClean="0"/>
              <a:t>3D simulace, zkušební zařízení</a:t>
            </a:r>
          </a:p>
          <a:p>
            <a:pPr eaLnBrk="1" hangingPunct="1">
              <a:defRPr/>
            </a:pPr>
            <a:r>
              <a:rPr lang="cs-CZ" altLang="cs-CZ" dirty="0" smtClean="0"/>
              <a:t>37mil</a:t>
            </a:r>
            <a:r>
              <a:rPr lang="en-US" altLang="cs-CZ" dirty="0" smtClean="0"/>
              <a:t>$</a:t>
            </a:r>
            <a:r>
              <a:rPr lang="cs-CZ" altLang="cs-CZ" dirty="0" smtClean="0"/>
              <a:t>--&gt;prototyp reaktoru do 5 let</a:t>
            </a:r>
          </a:p>
          <a:p>
            <a:pPr eaLnBrk="1" hangingPunct="1">
              <a:defRPr/>
            </a:pPr>
            <a:r>
              <a:rPr lang="cs-CZ" altLang="cs-CZ" dirty="0" smtClean="0"/>
              <a:t>500 mil </a:t>
            </a:r>
            <a:r>
              <a:rPr lang="en-US" altLang="cs-CZ" dirty="0" smtClean="0"/>
              <a:t>$</a:t>
            </a:r>
            <a:r>
              <a:rPr lang="cs-CZ" altLang="cs-CZ" dirty="0" smtClean="0"/>
              <a:t>--&gt; elektřina do sítě do 9(5+4) let</a:t>
            </a:r>
          </a:p>
          <a:p>
            <a:pPr eaLnBrk="1" hangingPunct="1">
              <a:defRPr/>
            </a:pPr>
            <a:endParaRPr lang="cs-CZ" altLang="cs-CZ" dirty="0" smtClean="0"/>
          </a:p>
        </p:txBody>
      </p:sp>
      <p:sp>
        <p:nvSpPr>
          <p:cNvPr id="57348" name="AutoShape 4"/>
          <p:cNvSpPr>
            <a:spLocks noChangeArrowheads="1"/>
          </p:cNvSpPr>
          <p:nvPr/>
        </p:nvSpPr>
        <p:spPr bwMode="auto">
          <a:xfrm>
            <a:off x="8543926" y="5589589"/>
            <a:ext cx="976313" cy="485775"/>
          </a:xfrm>
          <a:prstGeom prst="rightArrow">
            <a:avLst>
              <a:gd name="adj1" fmla="val 50000"/>
              <a:gd name="adj2" fmla="val 5024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endParaRPr lang="cs-CZ" altLang="cs-CZ" sz="1800"/>
          </a:p>
        </p:txBody>
      </p:sp>
      <p:sp>
        <p:nvSpPr>
          <p:cNvPr id="2" name="Zástupný symbol pro zápatí 1"/>
          <p:cNvSpPr>
            <a:spLocks noGrp="1"/>
          </p:cNvSpPr>
          <p:nvPr>
            <p:ph type="ftr" sz="quarter" idx="11"/>
          </p:nvPr>
        </p:nvSpPr>
        <p:spPr/>
        <p:txBody>
          <a:bodyPr/>
          <a:lstStyle/>
          <a:p>
            <a:endParaRPr lang="cs-CZ"/>
          </a:p>
        </p:txBody>
      </p:sp>
      <p:sp>
        <p:nvSpPr>
          <p:cNvPr id="3" name="Zástupný symbol pro číslo snímku 2"/>
          <p:cNvSpPr>
            <a:spLocks noGrp="1"/>
          </p:cNvSpPr>
          <p:nvPr>
            <p:ph type="sldNum" sz="quarter" idx="12"/>
          </p:nvPr>
        </p:nvSpPr>
        <p:spPr/>
        <p:txBody>
          <a:bodyPr/>
          <a:lstStyle/>
          <a:p>
            <a:fld id="{44F5CBD4-62A4-42CE-90AA-12E5C9903891}" type="slidenum">
              <a:rPr lang="cs-CZ" smtClean="0"/>
              <a:t>18</a:t>
            </a:fld>
            <a:endParaRPr lang="cs-CZ"/>
          </a:p>
        </p:txBody>
      </p:sp>
    </p:spTree>
    <p:extLst>
      <p:ext uri="{BB962C8B-B14F-4D97-AF65-F5344CB8AC3E}">
        <p14:creationId xmlns:p14="http://schemas.microsoft.com/office/powerpoint/2010/main" val="18007383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6" descr=" plasma injector for MTF-named FRX-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307" y="168304"/>
            <a:ext cx="4134618" cy="3093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4" name="Rectangle 4"/>
          <p:cNvSpPr>
            <a:spLocks noGrp="1" noRot="1" noChangeArrowheads="1"/>
          </p:cNvSpPr>
          <p:nvPr>
            <p:ph type="title"/>
          </p:nvPr>
        </p:nvSpPr>
        <p:spPr>
          <a:xfrm>
            <a:off x="688182" y="5228075"/>
            <a:ext cx="8510588" cy="1325563"/>
          </a:xfrm>
        </p:spPr>
        <p:txBody>
          <a:bodyPr>
            <a:normAutofit fontScale="90000"/>
          </a:bodyPr>
          <a:lstStyle/>
          <a:p>
            <a:pPr eaLnBrk="1" hangingPunct="1">
              <a:defRPr/>
            </a:pPr>
            <a:r>
              <a:rPr lang="cs-CZ" altLang="cs-CZ" dirty="0" err="1" smtClean="0"/>
              <a:t>Magnetized</a:t>
            </a:r>
            <a:r>
              <a:rPr lang="cs-CZ" altLang="cs-CZ" dirty="0" smtClean="0"/>
              <a:t> Target Fusion         „</a:t>
            </a:r>
            <a:r>
              <a:rPr lang="cs-CZ" dirty="0" smtClean="0"/>
              <a:t>General Fusion“ 2002</a:t>
            </a:r>
            <a:r>
              <a:rPr lang="cs-CZ" dirty="0"/>
              <a:t/>
            </a:r>
            <a:br>
              <a:rPr lang="cs-CZ" dirty="0"/>
            </a:br>
            <a:endParaRPr lang="cs-CZ" altLang="cs-CZ" dirty="0" smtClean="0"/>
          </a:p>
        </p:txBody>
      </p:sp>
      <p:pic>
        <p:nvPicPr>
          <p:cNvPr id="59396" name="Picture 5" descr="090105Genfu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0917" y="215371"/>
            <a:ext cx="2905125"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Picture 7" descr="MTF-Schematic-col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03451" y="251598"/>
            <a:ext cx="3342990" cy="2339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8" name="Text Box 8"/>
          <p:cNvSpPr txBox="1">
            <a:spLocks noChangeArrowheads="1"/>
          </p:cNvSpPr>
          <p:nvPr/>
        </p:nvSpPr>
        <p:spPr bwMode="auto">
          <a:xfrm>
            <a:off x="6120245" y="6091973"/>
            <a:ext cx="706211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FontTx/>
              <a:buNone/>
            </a:pPr>
            <a:endParaRPr lang="cs-CZ" altLang="cs-CZ" sz="2400" dirty="0"/>
          </a:p>
        </p:txBody>
      </p:sp>
      <p:sp>
        <p:nvSpPr>
          <p:cNvPr id="59399" name="TextovéPole 1"/>
          <p:cNvSpPr txBox="1">
            <a:spLocks noChangeArrowheads="1"/>
          </p:cNvSpPr>
          <p:nvPr/>
        </p:nvSpPr>
        <p:spPr bwMode="auto">
          <a:xfrm>
            <a:off x="8502932" y="2792720"/>
            <a:ext cx="18187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cs-CZ" altLang="cs-CZ" sz="1800" dirty="0"/>
              <a:t>Mořský ježek</a:t>
            </a:r>
          </a:p>
        </p:txBody>
      </p:sp>
      <p:sp>
        <p:nvSpPr>
          <p:cNvPr id="59400" name="TextovéPole 2"/>
          <p:cNvSpPr txBox="1">
            <a:spLocks noChangeArrowheads="1"/>
          </p:cNvSpPr>
          <p:nvPr/>
        </p:nvSpPr>
        <p:spPr bwMode="auto">
          <a:xfrm>
            <a:off x="357403" y="3647984"/>
            <a:ext cx="884136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cs-CZ" altLang="cs-CZ" sz="2800" dirty="0"/>
              <a:t>Plazmová koule obklopená tekutým kovem je stlačena působením pístů. MFC &amp; ICF !!!</a:t>
            </a:r>
          </a:p>
        </p:txBody>
      </p:sp>
      <p:sp>
        <p:nvSpPr>
          <p:cNvPr id="2" name="Zástupný symbol pro zápatí 1"/>
          <p:cNvSpPr>
            <a:spLocks noGrp="1"/>
          </p:cNvSpPr>
          <p:nvPr>
            <p:ph type="ftr" sz="quarter" idx="11"/>
          </p:nvPr>
        </p:nvSpPr>
        <p:spPr/>
        <p:txBody>
          <a:bodyPr/>
          <a:lstStyle/>
          <a:p>
            <a:endParaRPr lang="cs-CZ"/>
          </a:p>
        </p:txBody>
      </p:sp>
      <p:sp>
        <p:nvSpPr>
          <p:cNvPr id="3" name="Zástupný symbol pro číslo snímku 2"/>
          <p:cNvSpPr>
            <a:spLocks noGrp="1"/>
          </p:cNvSpPr>
          <p:nvPr>
            <p:ph type="sldNum" sz="quarter" idx="12"/>
          </p:nvPr>
        </p:nvSpPr>
        <p:spPr/>
        <p:txBody>
          <a:bodyPr/>
          <a:lstStyle/>
          <a:p>
            <a:fld id="{44F5CBD4-62A4-42CE-90AA-12E5C9903891}" type="slidenum">
              <a:rPr lang="cs-CZ" smtClean="0"/>
              <a:t>19</a:t>
            </a:fld>
            <a:endParaRPr lang="cs-CZ"/>
          </a:p>
        </p:txBody>
      </p:sp>
    </p:spTree>
    <p:extLst>
      <p:ext uri="{BB962C8B-B14F-4D97-AF65-F5344CB8AC3E}">
        <p14:creationId xmlns:p14="http://schemas.microsoft.com/office/powerpoint/2010/main" val="31608414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4212" y="4941407"/>
            <a:ext cx="8534400" cy="1507067"/>
          </a:xfrm>
        </p:spPr>
        <p:txBody>
          <a:bodyPr>
            <a:normAutofit fontScale="90000"/>
          </a:bodyPr>
          <a:lstStyle/>
          <a:p>
            <a:r>
              <a:rPr lang="cs-CZ" b="1" dirty="0">
                <a:latin typeface="Calibri" panose="020F0502020204030204" pitchFamily="34" charset="0"/>
                <a:ea typeface="Calibri" panose="020F0502020204030204" pitchFamily="34" charset="0"/>
                <a:cs typeface="Times New Roman" panose="02020603050405020304" pitchFamily="18" charset="0"/>
              </a:rPr>
              <a:t>Důvody zapojení soukromníků do výzkumu řízené termojaderné fúze (nejsou řazeny podle četnosti):</a:t>
            </a:r>
            <a:endParaRPr lang="cs-CZ" dirty="0"/>
          </a:p>
        </p:txBody>
      </p:sp>
      <p:sp>
        <p:nvSpPr>
          <p:cNvPr id="3" name="Zástupný symbol pro obsah 2"/>
          <p:cNvSpPr>
            <a:spLocks noGrp="1"/>
          </p:cNvSpPr>
          <p:nvPr>
            <p:ph idx="1"/>
          </p:nvPr>
        </p:nvSpPr>
        <p:spPr/>
        <p:txBody>
          <a:bodyPr/>
          <a:lstStyle/>
          <a:p>
            <a:endParaRPr lang="cs-CZ"/>
          </a:p>
        </p:txBody>
      </p:sp>
      <p:sp>
        <p:nvSpPr>
          <p:cNvPr id="4" name="Obdélník 3"/>
          <p:cNvSpPr/>
          <p:nvPr/>
        </p:nvSpPr>
        <p:spPr>
          <a:xfrm>
            <a:off x="3122612" y="68368"/>
            <a:ext cx="6096000" cy="4980851"/>
          </a:xfrm>
          <a:prstGeom prst="rect">
            <a:avLst/>
          </a:prstGeom>
        </p:spPr>
        <p:txBody>
          <a:bodyPr>
            <a:spAutoFit/>
          </a:bodyPr>
          <a:lstStyle/>
          <a:p>
            <a:pPr marL="342900" lvl="0" indent="-342900">
              <a:lnSpc>
                <a:spcPct val="150000"/>
              </a:lnSpc>
              <a:spcAft>
                <a:spcPts val="0"/>
              </a:spcAft>
              <a:buFont typeface="Wingdings" panose="05000000000000000000" pitchFamily="2" charset="2"/>
              <a:buChar char=""/>
            </a:pPr>
            <a:r>
              <a:rPr lang="cs-CZ" dirty="0" smtClean="0">
                <a:latin typeface="Calibri" panose="020F0502020204030204" pitchFamily="34" charset="0"/>
                <a:ea typeface="Calibri" panose="020F0502020204030204" pitchFamily="34" charset="0"/>
                <a:cs typeface="Times New Roman" panose="02020603050405020304" pitchFamily="18" charset="0"/>
              </a:rPr>
              <a:t>uspokojení </a:t>
            </a:r>
            <a:r>
              <a:rPr lang="cs-CZ" dirty="0">
                <a:latin typeface="Calibri" panose="020F0502020204030204" pitchFamily="34" charset="0"/>
                <a:ea typeface="Calibri" panose="020F0502020204030204" pitchFamily="34" charset="0"/>
                <a:cs typeface="Times New Roman" panose="02020603050405020304" pitchFamily="18" charset="0"/>
              </a:rPr>
              <a:t>velkého ega, </a:t>
            </a:r>
          </a:p>
          <a:p>
            <a:pPr marL="342900" lvl="0" indent="-342900">
              <a:lnSpc>
                <a:spcPct val="150000"/>
              </a:lnSpc>
              <a:spcAft>
                <a:spcPts val="0"/>
              </a:spcAft>
              <a:buFont typeface="Wingdings" panose="05000000000000000000" pitchFamily="2" charset="2"/>
              <a:buChar char=""/>
            </a:pPr>
            <a:r>
              <a:rPr lang="cs-CZ" dirty="0">
                <a:latin typeface="Calibri" panose="020F0502020204030204" pitchFamily="34" charset="0"/>
                <a:ea typeface="Calibri" panose="020F0502020204030204" pitchFamily="34" charset="0"/>
                <a:cs typeface="Times New Roman" panose="02020603050405020304" pitchFamily="18" charset="0"/>
              </a:rPr>
              <a:t>chybějící pocit užitečnosti (zdání náhlé zbytečnosti – rostoucí nuda v povolání), </a:t>
            </a:r>
          </a:p>
          <a:p>
            <a:pPr marL="342900" lvl="0" indent="-342900">
              <a:lnSpc>
                <a:spcPct val="150000"/>
              </a:lnSpc>
              <a:spcAft>
                <a:spcPts val="0"/>
              </a:spcAft>
              <a:buFont typeface="Wingdings" panose="05000000000000000000" pitchFamily="2" charset="2"/>
              <a:buChar char=""/>
            </a:pPr>
            <a:r>
              <a:rPr lang="cs-CZ" dirty="0">
                <a:latin typeface="Calibri" panose="020F0502020204030204" pitchFamily="34" charset="0"/>
                <a:ea typeface="Calibri" panose="020F0502020204030204" pitchFamily="34" charset="0"/>
                <a:cs typeface="Times New Roman" panose="02020603050405020304" pitchFamily="18" charset="0"/>
              </a:rPr>
              <a:t>potřeba investování zahálejících prostředků, </a:t>
            </a:r>
          </a:p>
          <a:p>
            <a:pPr marL="342900" lvl="0" indent="-342900">
              <a:lnSpc>
                <a:spcPct val="150000"/>
              </a:lnSpc>
              <a:spcAft>
                <a:spcPts val="0"/>
              </a:spcAft>
              <a:buFont typeface="Wingdings" panose="05000000000000000000" pitchFamily="2" charset="2"/>
              <a:buChar char=""/>
            </a:pPr>
            <a:r>
              <a:rPr lang="cs-CZ" dirty="0">
                <a:latin typeface="Calibri" panose="020F0502020204030204" pitchFamily="34" charset="0"/>
                <a:ea typeface="Calibri" panose="020F0502020204030204" pitchFamily="34" charset="0"/>
                <a:cs typeface="Times New Roman" panose="02020603050405020304" pitchFamily="18" charset="0"/>
              </a:rPr>
              <a:t>společný mají zbytnělý optimismus nezbytný pro přesvědčení investorů: stačí to nebo ono a fúze se bude do třech nejvýše do pěti let prodávat nejlépe s reaktorem na nákladním autě </a:t>
            </a:r>
          </a:p>
          <a:p>
            <a:pPr marL="342900" lvl="0" indent="-342900">
              <a:lnSpc>
                <a:spcPct val="150000"/>
              </a:lnSpc>
              <a:spcAft>
                <a:spcPts val="800"/>
              </a:spcAft>
              <a:buFont typeface="Wingdings" panose="05000000000000000000" pitchFamily="2" charset="2"/>
              <a:buChar char=""/>
            </a:pPr>
            <a:r>
              <a:rPr lang="cs-CZ" dirty="0">
                <a:latin typeface="Calibri" panose="020F0502020204030204" pitchFamily="34" charset="0"/>
                <a:ea typeface="Calibri" panose="020F0502020204030204" pitchFamily="34" charset="0"/>
                <a:cs typeface="Times New Roman" panose="02020603050405020304" pitchFamily="18" charset="0"/>
              </a:rPr>
              <a:t>ovšem na rozdíl od privátně financovaného například kosmického výzkumu, zisková fúze dosud nebyla uskutečněna – chybí ji prošlapané cesty</a:t>
            </a:r>
          </a:p>
          <a:p>
            <a:pPr>
              <a:spcAft>
                <a:spcPts val="0"/>
              </a:spcAft>
            </a:pPr>
            <a:r>
              <a:rPr lang="cs-CZ" sz="1400" dirty="0">
                <a:latin typeface="Calibri" panose="020F0502020204030204" pitchFamily="34" charset="0"/>
                <a:ea typeface="Calibri" panose="020F0502020204030204" pitchFamily="34" charset="0"/>
                <a:cs typeface="Times New Roman" panose="02020603050405020304" pitchFamily="18" charset="0"/>
              </a:rPr>
              <a:t>Dávám jim rok, nanejvýše dva! Pamatujete na Jiřího Kodeta v Pelíšcích?</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4F5CBD4-62A4-42CE-90AA-12E5C9903891}" type="slidenum">
              <a:rPr lang="cs-CZ" smtClean="0"/>
              <a:t>2</a:t>
            </a:fld>
            <a:endParaRPr lang="cs-CZ"/>
          </a:p>
        </p:txBody>
      </p:sp>
    </p:spTree>
    <p:extLst>
      <p:ext uri="{BB962C8B-B14F-4D97-AF65-F5344CB8AC3E}">
        <p14:creationId xmlns:p14="http://schemas.microsoft.com/office/powerpoint/2010/main" val="34450290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Obrázek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3306" y="178484"/>
            <a:ext cx="3121025" cy="208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Nadpis 1"/>
          <p:cNvSpPr>
            <a:spLocks noGrp="1"/>
          </p:cNvSpPr>
          <p:nvPr>
            <p:ph type="title"/>
          </p:nvPr>
        </p:nvSpPr>
        <p:spPr>
          <a:xfrm>
            <a:off x="193306" y="5179219"/>
            <a:ext cx="9251950" cy="1325563"/>
          </a:xfrm>
        </p:spPr>
        <p:txBody>
          <a:bodyPr/>
          <a:lstStyle/>
          <a:p>
            <a:pPr>
              <a:defRPr/>
            </a:pPr>
            <a:r>
              <a:rPr lang="cs-CZ" dirty="0" smtClean="0"/>
              <a:t>Skunk Works </a:t>
            </a:r>
            <a:r>
              <a:rPr lang="en-US" dirty="0" smtClean="0"/>
              <a:t>The Lockheed Martin </a:t>
            </a:r>
            <a:r>
              <a:rPr lang="cs-CZ" dirty="0" smtClean="0"/>
              <a:t>      </a:t>
            </a:r>
            <a:r>
              <a:rPr lang="en-US" dirty="0" smtClean="0"/>
              <a:t>Compact Fusion Reactor</a:t>
            </a:r>
            <a:r>
              <a:rPr lang="cs-CZ" dirty="0" smtClean="0"/>
              <a:t> 2013</a:t>
            </a:r>
            <a:endParaRPr lang="cs-CZ" dirty="0"/>
          </a:p>
        </p:txBody>
      </p:sp>
      <p:pic>
        <p:nvPicPr>
          <p:cNvPr id="63492" name="Obrázek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85106" y="96106"/>
            <a:ext cx="4716462" cy="306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TextovéPole 4"/>
          <p:cNvSpPr txBox="1">
            <a:spLocks noChangeArrowheads="1"/>
          </p:cNvSpPr>
          <p:nvPr/>
        </p:nvSpPr>
        <p:spPr bwMode="auto">
          <a:xfrm>
            <a:off x="115736" y="2453039"/>
            <a:ext cx="4232979"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 typeface="Wingdings" panose="05000000000000000000" pitchFamily="2" charset="2"/>
              <a:buChar char="q"/>
            </a:pPr>
            <a:r>
              <a:rPr lang="cs-CZ" altLang="cs-CZ" sz="1800" dirty="0"/>
              <a:t>Vstřícná magnetická </a:t>
            </a:r>
            <a:r>
              <a:rPr lang="cs-CZ" altLang="cs-CZ" sz="1800" dirty="0" smtClean="0"/>
              <a:t>pole – </a:t>
            </a:r>
            <a:r>
              <a:rPr lang="cs-CZ" altLang="cs-CZ" sz="1800" smtClean="0"/>
              <a:t>MHD stabilní</a:t>
            </a:r>
            <a:endParaRPr lang="cs-CZ" altLang="cs-CZ" sz="1800" dirty="0"/>
          </a:p>
          <a:p>
            <a:pPr>
              <a:spcBef>
                <a:spcPct val="0"/>
              </a:spcBef>
              <a:buClrTx/>
              <a:buFont typeface="Wingdings" panose="05000000000000000000" pitchFamily="2" charset="2"/>
              <a:buChar char="q"/>
            </a:pPr>
            <a:r>
              <a:rPr lang="cs-CZ" altLang="cs-CZ" sz="1800" dirty="0"/>
              <a:t>Supravodivé cívky ve vakuové komoře</a:t>
            </a:r>
          </a:p>
          <a:p>
            <a:pPr>
              <a:spcBef>
                <a:spcPct val="0"/>
              </a:spcBef>
              <a:buClrTx/>
              <a:buFont typeface="Wingdings" panose="05000000000000000000" pitchFamily="2" charset="2"/>
              <a:buChar char="q"/>
            </a:pPr>
            <a:r>
              <a:rPr lang="cs-CZ" altLang="cs-CZ" sz="1800" dirty="0"/>
              <a:t>2025 - funkční prototyp malého zdroje fúzní energie v neomezeném množství na nákladním autě</a:t>
            </a:r>
          </a:p>
        </p:txBody>
      </p:sp>
      <p:sp>
        <p:nvSpPr>
          <p:cNvPr id="63494" name="TextovéPole 5"/>
          <p:cNvSpPr txBox="1">
            <a:spLocks noChangeArrowheads="1"/>
          </p:cNvSpPr>
          <p:nvPr/>
        </p:nvSpPr>
        <p:spPr bwMode="auto">
          <a:xfrm>
            <a:off x="8340283" y="3367456"/>
            <a:ext cx="260610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 typeface="Wingdings" panose="05000000000000000000" pitchFamily="2" charset="2"/>
              <a:buChar char="q"/>
            </a:pPr>
            <a:r>
              <a:rPr lang="cs-CZ" altLang="cs-CZ" sz="1800" dirty="0" err="1"/>
              <a:t>Lavrentěv</a:t>
            </a:r>
            <a:r>
              <a:rPr lang="cs-CZ" altLang="cs-CZ" sz="1800" dirty="0"/>
              <a:t> O.L., Dolan TJ.</a:t>
            </a:r>
          </a:p>
          <a:p>
            <a:pPr>
              <a:spcBef>
                <a:spcPct val="0"/>
              </a:spcBef>
              <a:buClrTx/>
              <a:buFont typeface="Wingdings" panose="05000000000000000000" pitchFamily="2" charset="2"/>
              <a:buChar char="q"/>
            </a:pPr>
            <a:r>
              <a:rPr lang="cs-CZ" altLang="cs-CZ" sz="1800" dirty="0" err="1"/>
              <a:t>Bussard</a:t>
            </a:r>
            <a:r>
              <a:rPr lang="cs-CZ" altLang="cs-CZ" sz="1800" dirty="0"/>
              <a:t> R.</a:t>
            </a:r>
          </a:p>
          <a:p>
            <a:pPr>
              <a:spcBef>
                <a:spcPct val="0"/>
              </a:spcBef>
              <a:buClrTx/>
              <a:buFont typeface="Wingdings" panose="05000000000000000000" pitchFamily="2" charset="2"/>
              <a:buChar char="q"/>
            </a:pPr>
            <a:r>
              <a:rPr lang="cs-CZ" altLang="cs-CZ" sz="1800" dirty="0"/>
              <a:t>Fantasmagorie</a:t>
            </a:r>
          </a:p>
        </p:txBody>
      </p:sp>
      <p:pic>
        <p:nvPicPr>
          <p:cNvPr id="63495" name="Obrázek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95024" y="261033"/>
            <a:ext cx="2473325"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44F5CBD4-62A4-42CE-90AA-12E5C9903891}" type="slidenum">
              <a:rPr lang="cs-CZ" smtClean="0"/>
              <a:t>20</a:t>
            </a:fld>
            <a:endParaRPr lang="cs-CZ"/>
          </a:p>
        </p:txBody>
      </p:sp>
    </p:spTree>
    <p:extLst>
      <p:ext uri="{BB962C8B-B14F-4D97-AF65-F5344CB8AC3E}">
        <p14:creationId xmlns:p14="http://schemas.microsoft.com/office/powerpoint/2010/main" val="6994895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pPr>
              <a:defRPr/>
            </a:pPr>
            <a:r>
              <a:rPr lang="cs-CZ" dirty="0" smtClean="0"/>
              <a:t>FUTURE</a:t>
            </a:r>
            <a:endParaRPr lang="cs-CZ" dirty="0"/>
          </a:p>
        </p:txBody>
      </p:sp>
      <p:sp>
        <p:nvSpPr>
          <p:cNvPr id="4" name="Zástupný symbol pro obsah 3"/>
          <p:cNvSpPr>
            <a:spLocks noGrp="1"/>
          </p:cNvSpPr>
          <p:nvPr>
            <p:ph idx="1"/>
          </p:nvPr>
        </p:nvSpPr>
        <p:spPr/>
        <p:txBody>
          <a:bodyPr>
            <a:normAutofit fontScale="77500" lnSpcReduction="20000"/>
          </a:bodyPr>
          <a:lstStyle/>
          <a:p>
            <a:pPr marL="0" indent="0">
              <a:buNone/>
              <a:defRPr/>
            </a:pPr>
            <a:r>
              <a:rPr lang="en-US" sz="4800" dirty="0"/>
              <a:t>There are a lot of potential</a:t>
            </a:r>
          </a:p>
          <a:p>
            <a:pPr marL="0" indent="0">
              <a:buNone/>
              <a:defRPr/>
            </a:pPr>
            <a:r>
              <a:rPr lang="en-US" sz="4800" dirty="0"/>
              <a:t>investors out there, a lot of wealthy individuals</a:t>
            </a:r>
          </a:p>
          <a:p>
            <a:pPr marL="0" indent="0">
              <a:buNone/>
              <a:defRPr/>
            </a:pPr>
            <a:r>
              <a:rPr lang="en-US" sz="4800" dirty="0"/>
              <a:t>prepared to take on a big challenge</a:t>
            </a:r>
            <a:r>
              <a:rPr lang="cs-CZ" sz="4800" dirty="0"/>
              <a:t>.</a:t>
            </a:r>
          </a:p>
          <a:p>
            <a:pPr marL="0" indent="0">
              <a:buNone/>
              <a:defRPr/>
            </a:pPr>
            <a:r>
              <a:rPr lang="en-US" sz="2400" dirty="0"/>
              <a:t>David </a:t>
            </a:r>
            <a:r>
              <a:rPr lang="en-US" sz="2400" dirty="0" err="1"/>
              <a:t>Kingham</a:t>
            </a:r>
            <a:r>
              <a:rPr lang="en-US" sz="2400" dirty="0"/>
              <a:t>, CEO of Tokamak Energy, a</a:t>
            </a:r>
          </a:p>
          <a:p>
            <a:pPr marL="0" indent="0">
              <a:buNone/>
              <a:defRPr/>
            </a:pPr>
            <a:r>
              <a:rPr lang="en-US" sz="2400" dirty="0"/>
              <a:t>British venture working on a compact tokamak.</a:t>
            </a:r>
            <a:endParaRPr lang="cs-CZ" sz="2400" dirty="0"/>
          </a:p>
        </p:txBody>
      </p:sp>
      <p:sp>
        <p:nvSpPr>
          <p:cNvPr id="2" name="Zástupný symbol pro zápatí 1"/>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44F5CBD4-62A4-42CE-90AA-12E5C9903891}" type="slidenum">
              <a:rPr lang="cs-CZ" smtClean="0"/>
              <a:t>21</a:t>
            </a:fld>
            <a:endParaRPr lang="cs-CZ"/>
          </a:p>
        </p:txBody>
      </p:sp>
    </p:spTree>
    <p:extLst>
      <p:ext uri="{BB962C8B-B14F-4D97-AF65-F5344CB8AC3E}">
        <p14:creationId xmlns:p14="http://schemas.microsoft.com/office/powerpoint/2010/main" val="30323013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Tokamak </a:t>
            </a:r>
            <a:r>
              <a:rPr lang="cs-CZ" dirty="0" err="1" smtClean="0"/>
              <a:t>Energy</a:t>
            </a:r>
            <a:endParaRPr lang="cs-CZ" dirty="0"/>
          </a:p>
        </p:txBody>
      </p:sp>
      <p:sp>
        <p:nvSpPr>
          <p:cNvPr id="3" name="Zástupný symbol pro obsah 2"/>
          <p:cNvSpPr>
            <a:spLocks noGrp="1"/>
          </p:cNvSpPr>
          <p:nvPr>
            <p:ph idx="1"/>
          </p:nvPr>
        </p:nvSpPr>
        <p:spPr/>
        <p:txBody>
          <a:bodyPr/>
          <a:lstStyle/>
          <a:p>
            <a:pPr marL="0" indent="0">
              <a:buNone/>
            </a:pPr>
            <a:r>
              <a:rPr lang="cs-CZ" b="1" dirty="0"/>
              <a:t>Princip (reakce DD): </a:t>
            </a:r>
            <a:r>
              <a:rPr lang="cs-CZ" b="1" dirty="0" smtClean="0"/>
              <a:t>Kulový tokamak s </a:t>
            </a:r>
            <a:r>
              <a:rPr lang="cs-CZ" b="1" dirty="0" err="1" smtClean="0"/>
              <a:t>vysokoteplotnÍmi</a:t>
            </a:r>
            <a:r>
              <a:rPr lang="cs-CZ" b="1" dirty="0" smtClean="0"/>
              <a:t> supravodiči RARE</a:t>
            </a:r>
          </a:p>
          <a:p>
            <a:pPr marL="0" indent="0">
              <a:buNone/>
            </a:pPr>
            <a:r>
              <a:rPr lang="cs-CZ" dirty="0" smtClean="0"/>
              <a:t>David </a:t>
            </a:r>
            <a:r>
              <a:rPr lang="cs-CZ" dirty="0" err="1" smtClean="0"/>
              <a:t>Kingham</a:t>
            </a:r>
            <a:r>
              <a:rPr lang="cs-CZ" dirty="0" smtClean="0"/>
              <a:t>, Michail </a:t>
            </a:r>
            <a:r>
              <a:rPr lang="cs-CZ" dirty="0" err="1" smtClean="0"/>
              <a:t>Graznievič</a:t>
            </a:r>
            <a:endParaRPr lang="cs-CZ" dirty="0"/>
          </a:p>
          <a:p>
            <a:pPr marL="0" indent="0">
              <a:buNone/>
            </a:pPr>
            <a:r>
              <a:rPr lang="cs-CZ" dirty="0" err="1" smtClean="0"/>
              <a:t>Milton</a:t>
            </a:r>
            <a:r>
              <a:rPr lang="cs-CZ" dirty="0" smtClean="0"/>
              <a:t> Park, </a:t>
            </a:r>
            <a:r>
              <a:rPr lang="cs-CZ" dirty="0" err="1" smtClean="0"/>
              <a:t>Oxfordshire</a:t>
            </a:r>
            <a:r>
              <a:rPr lang="cs-CZ" dirty="0" smtClean="0"/>
              <a:t>,</a:t>
            </a:r>
          </a:p>
          <a:p>
            <a:pPr marL="0" indent="0">
              <a:buNone/>
            </a:pPr>
            <a:r>
              <a:rPr lang="cs-CZ" dirty="0" smtClean="0"/>
              <a:t>201O</a:t>
            </a:r>
            <a:endParaRPr lang="cs-CZ" dirty="0"/>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44F5CBD4-62A4-42CE-90AA-12E5C9903891}" type="slidenum">
              <a:rPr lang="cs-CZ" smtClean="0"/>
              <a:t>22</a:t>
            </a:fld>
            <a:endParaRPr lang="cs-CZ"/>
          </a:p>
        </p:txBody>
      </p:sp>
    </p:spTree>
    <p:extLst>
      <p:ext uri="{BB962C8B-B14F-4D97-AF65-F5344CB8AC3E}">
        <p14:creationId xmlns:p14="http://schemas.microsoft.com/office/powerpoint/2010/main" val="30429608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First</a:t>
            </a:r>
            <a:r>
              <a:rPr lang="cs-CZ" dirty="0"/>
              <a:t> </a:t>
            </a:r>
            <a:r>
              <a:rPr lang="cs-CZ" dirty="0" err="1"/>
              <a:t>Light</a:t>
            </a:r>
            <a:r>
              <a:rPr lang="cs-CZ" dirty="0"/>
              <a:t> </a:t>
            </a:r>
            <a:r>
              <a:rPr lang="cs-CZ" dirty="0" err="1"/>
              <a:t>Fusion</a:t>
            </a:r>
            <a:r>
              <a:rPr lang="cs-CZ" dirty="0"/>
              <a:t> Ltd.</a:t>
            </a:r>
            <a:br>
              <a:rPr lang="cs-CZ" dirty="0"/>
            </a:br>
            <a:endParaRPr lang="cs-CZ" dirty="0"/>
          </a:p>
        </p:txBody>
      </p:sp>
      <p:sp>
        <p:nvSpPr>
          <p:cNvPr id="3" name="Zástupný symbol pro obsah 2"/>
          <p:cNvSpPr>
            <a:spLocks noGrp="1"/>
          </p:cNvSpPr>
          <p:nvPr>
            <p:ph idx="1"/>
          </p:nvPr>
        </p:nvSpPr>
        <p:spPr/>
        <p:txBody>
          <a:bodyPr>
            <a:normAutofit fontScale="92500" lnSpcReduction="10000"/>
          </a:bodyPr>
          <a:lstStyle/>
          <a:p>
            <a:endParaRPr lang="cs-CZ" b="1" dirty="0" smtClean="0"/>
          </a:p>
          <a:p>
            <a:r>
              <a:rPr lang="cs-CZ" b="1" dirty="0" smtClean="0"/>
              <a:t>Princip: Inerciální fúze s rázovou vlnou buzenou elektromagneticky </a:t>
            </a:r>
            <a:r>
              <a:rPr lang="cs-CZ" b="1" dirty="0"/>
              <a:t>urychlovanými projektily</a:t>
            </a:r>
            <a:r>
              <a:rPr lang="cs-CZ" b="1" dirty="0" smtClean="0"/>
              <a:t>. Kolaps bublin. Studium dlouhého života bublin generovanými pistolovými krevetkami.</a:t>
            </a:r>
            <a:endParaRPr lang="cs-CZ" b="1" dirty="0"/>
          </a:p>
          <a:p>
            <a:r>
              <a:rPr lang="cs-CZ" b="1" dirty="0" smtClean="0"/>
              <a:t>Vedení</a:t>
            </a:r>
            <a:r>
              <a:rPr lang="cs-CZ" b="1" dirty="0"/>
              <a:t>:</a:t>
            </a:r>
            <a:r>
              <a:rPr lang="cs-CZ" dirty="0"/>
              <a:t> profesor </a:t>
            </a:r>
            <a:r>
              <a:rPr lang="cs-CZ" dirty="0" err="1"/>
              <a:t>Yiannis</a:t>
            </a:r>
            <a:r>
              <a:rPr lang="cs-CZ" dirty="0"/>
              <a:t> </a:t>
            </a:r>
            <a:r>
              <a:rPr lang="cs-CZ" dirty="0" err="1"/>
              <a:t>Ventikos</a:t>
            </a:r>
            <a:r>
              <a:rPr lang="cs-CZ" dirty="0"/>
              <a:t>, Dr. Nicholas </a:t>
            </a:r>
            <a:r>
              <a:rPr lang="cs-CZ" dirty="0" err="1"/>
              <a:t>Hawker</a:t>
            </a:r>
            <a:endParaRPr lang="cs-CZ" dirty="0"/>
          </a:p>
          <a:p>
            <a:r>
              <a:rPr lang="cs-CZ" b="1" dirty="0"/>
              <a:t>Podpora:</a:t>
            </a:r>
            <a:r>
              <a:rPr lang="cs-CZ" dirty="0"/>
              <a:t> základní kapitál společnost IP Group </a:t>
            </a:r>
            <a:r>
              <a:rPr lang="cs-CZ" dirty="0" err="1"/>
              <a:t>plc</a:t>
            </a:r>
            <a:r>
              <a:rPr lang="cs-CZ" dirty="0"/>
              <a:t>, společnost </a:t>
            </a:r>
            <a:r>
              <a:rPr lang="cs-CZ" dirty="0" err="1"/>
              <a:t>Parkwalk</a:t>
            </a:r>
            <a:r>
              <a:rPr lang="cs-CZ" dirty="0"/>
              <a:t> </a:t>
            </a:r>
            <a:r>
              <a:rPr lang="cs-CZ" dirty="0" err="1"/>
              <a:t>Advisors</a:t>
            </a:r>
            <a:r>
              <a:rPr lang="cs-CZ" dirty="0"/>
              <a:t> Ltd</a:t>
            </a:r>
          </a:p>
          <a:p>
            <a:r>
              <a:rPr lang="cs-CZ" b="1" dirty="0"/>
              <a:t>Ústředí:</a:t>
            </a:r>
            <a:r>
              <a:rPr lang="cs-CZ" dirty="0"/>
              <a:t> </a:t>
            </a:r>
            <a:r>
              <a:rPr lang="cs-CZ" dirty="0" err="1"/>
              <a:t>First</a:t>
            </a:r>
            <a:r>
              <a:rPr lang="cs-CZ" dirty="0"/>
              <a:t> </a:t>
            </a:r>
            <a:r>
              <a:rPr lang="cs-CZ" dirty="0" err="1"/>
              <a:t>Light</a:t>
            </a:r>
            <a:r>
              <a:rPr lang="cs-CZ" dirty="0"/>
              <a:t> </a:t>
            </a:r>
            <a:r>
              <a:rPr lang="cs-CZ" dirty="0" err="1"/>
              <a:t>Fusion</a:t>
            </a:r>
            <a:r>
              <a:rPr lang="cs-CZ" dirty="0"/>
              <a:t> Ltd. (do roku 2014 </a:t>
            </a:r>
            <a:r>
              <a:rPr lang="cs-CZ" dirty="0" err="1"/>
              <a:t>Oxyntix</a:t>
            </a:r>
            <a:r>
              <a:rPr lang="cs-CZ" dirty="0"/>
              <a:t> Ltd), Oxford, Spojené království</a:t>
            </a:r>
          </a:p>
          <a:p>
            <a:r>
              <a:rPr lang="cs-CZ" b="1" dirty="0"/>
              <a:t>Založeno:</a:t>
            </a:r>
            <a:r>
              <a:rPr lang="cs-CZ" dirty="0"/>
              <a:t> 2011</a:t>
            </a:r>
          </a:p>
          <a:p>
            <a:endParaRPr lang="cs-CZ" dirty="0"/>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44F5CBD4-62A4-42CE-90AA-12E5C9903891}" type="slidenum">
              <a:rPr lang="cs-CZ" smtClean="0"/>
              <a:t>23</a:t>
            </a:fld>
            <a:endParaRPr lang="cs-CZ"/>
          </a:p>
        </p:txBody>
      </p:sp>
    </p:spTree>
    <p:extLst>
      <p:ext uri="{BB962C8B-B14F-4D97-AF65-F5344CB8AC3E}">
        <p14:creationId xmlns:p14="http://schemas.microsoft.com/office/powerpoint/2010/main" val="13430762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MITEI (MIT </a:t>
            </a:r>
            <a:r>
              <a:rPr lang="cs-CZ" dirty="0" err="1"/>
              <a:t>Energy</a:t>
            </a:r>
            <a:r>
              <a:rPr lang="cs-CZ" dirty="0"/>
              <a:t> </a:t>
            </a:r>
            <a:r>
              <a:rPr lang="cs-CZ" dirty="0" err="1"/>
              <a:t>Initiative</a:t>
            </a:r>
            <a:r>
              <a:rPr lang="cs-CZ" dirty="0"/>
              <a:t>) – </a:t>
            </a:r>
            <a:r>
              <a:rPr lang="cs-CZ" dirty="0" err="1"/>
              <a:t>Commonwealth</a:t>
            </a:r>
            <a:r>
              <a:rPr lang="cs-CZ" dirty="0"/>
              <a:t> </a:t>
            </a:r>
            <a:r>
              <a:rPr lang="cs-CZ" dirty="0" err="1"/>
              <a:t>Fusion</a:t>
            </a:r>
            <a:r>
              <a:rPr lang="cs-CZ" dirty="0"/>
              <a:t> Systems and MIT</a:t>
            </a:r>
          </a:p>
        </p:txBody>
      </p:sp>
      <p:sp>
        <p:nvSpPr>
          <p:cNvPr id="3" name="Zástupný symbol pro obsah 2"/>
          <p:cNvSpPr>
            <a:spLocks noGrp="1"/>
          </p:cNvSpPr>
          <p:nvPr>
            <p:ph idx="1"/>
          </p:nvPr>
        </p:nvSpPr>
        <p:spPr/>
        <p:txBody>
          <a:bodyPr>
            <a:normAutofit lnSpcReduction="10000"/>
          </a:bodyPr>
          <a:lstStyle/>
          <a:p>
            <a:r>
              <a:rPr lang="cs-CZ" b="1" dirty="0"/>
              <a:t>Princip (reakce DD): </a:t>
            </a:r>
            <a:r>
              <a:rPr lang="cs-CZ" b="1" dirty="0" smtClean="0"/>
              <a:t>Vysokoteplotní supravodiče </a:t>
            </a:r>
            <a:r>
              <a:rPr lang="cs-CZ" b="1" i="1" dirty="0"/>
              <a:t>yttrium-</a:t>
            </a:r>
            <a:r>
              <a:rPr lang="cs-CZ" b="1" i="1" dirty="0" err="1"/>
              <a:t>barium</a:t>
            </a:r>
            <a:r>
              <a:rPr lang="cs-CZ" b="1" i="1" dirty="0"/>
              <a:t>-</a:t>
            </a:r>
            <a:r>
              <a:rPr lang="cs-CZ" b="1" i="1" dirty="0" err="1"/>
              <a:t>copper</a:t>
            </a:r>
            <a:r>
              <a:rPr lang="cs-CZ" b="1" i="1" dirty="0"/>
              <a:t> (YBCO)</a:t>
            </a:r>
            <a:r>
              <a:rPr lang="cs-CZ" b="1" dirty="0" smtClean="0"/>
              <a:t>, SPARC (</a:t>
            </a:r>
            <a:r>
              <a:rPr lang="cs-CZ" b="1" dirty="0" err="1" smtClean="0"/>
              <a:t>Smallest</a:t>
            </a:r>
            <a:r>
              <a:rPr lang="cs-CZ" b="1" dirty="0" smtClean="0"/>
              <a:t> </a:t>
            </a:r>
            <a:r>
              <a:rPr lang="cs-CZ" b="1" dirty="0"/>
              <a:t>As </a:t>
            </a:r>
            <a:r>
              <a:rPr lang="cs-CZ" b="1" dirty="0" err="1"/>
              <a:t>Possible</a:t>
            </a:r>
            <a:r>
              <a:rPr lang="cs-CZ" b="1" dirty="0"/>
              <a:t> </a:t>
            </a:r>
            <a:r>
              <a:rPr lang="cs-CZ" b="1" dirty="0" smtClean="0"/>
              <a:t>ARC)</a:t>
            </a:r>
          </a:p>
          <a:p>
            <a:r>
              <a:rPr lang="cs-CZ" b="1" dirty="0"/>
              <a:t> </a:t>
            </a:r>
            <a:r>
              <a:rPr lang="cs-CZ" b="1" dirty="0" smtClean="0"/>
              <a:t>Cíl : tokamak ARC (</a:t>
            </a:r>
            <a:r>
              <a:rPr lang="cs-CZ" b="1" dirty="0" err="1"/>
              <a:t>Affordable</a:t>
            </a:r>
            <a:r>
              <a:rPr lang="cs-CZ" b="1" dirty="0"/>
              <a:t> Robust </a:t>
            </a:r>
            <a:r>
              <a:rPr lang="cs-CZ" b="1" dirty="0" err="1"/>
              <a:t>Compact</a:t>
            </a:r>
            <a:r>
              <a:rPr lang="cs-CZ" b="1" dirty="0"/>
              <a:t>, ACR</a:t>
            </a:r>
            <a:r>
              <a:rPr lang="cs-CZ" b="1" dirty="0" smtClean="0"/>
              <a:t>) 23 T</a:t>
            </a:r>
          </a:p>
          <a:p>
            <a:r>
              <a:rPr lang="cs-CZ" b="1" dirty="0" smtClean="0"/>
              <a:t>Vedení</a:t>
            </a:r>
            <a:r>
              <a:rPr lang="cs-CZ" b="1" dirty="0"/>
              <a:t>: </a:t>
            </a:r>
            <a:r>
              <a:rPr lang="cs-CZ" dirty="0"/>
              <a:t>Dennis </a:t>
            </a:r>
            <a:r>
              <a:rPr lang="cs-CZ" dirty="0" err="1"/>
              <a:t>Whyte</a:t>
            </a:r>
            <a:r>
              <a:rPr lang="cs-CZ" dirty="0"/>
              <a:t>, zakladatel</a:t>
            </a:r>
          </a:p>
          <a:p>
            <a:r>
              <a:rPr lang="cs-CZ" b="1" dirty="0"/>
              <a:t>Podpora: </a:t>
            </a:r>
            <a:r>
              <a:rPr lang="cs-CZ" dirty="0"/>
              <a:t>Ministerstvo pro energii a Národní nadace pro vědu</a:t>
            </a:r>
            <a:r>
              <a:rPr lang="cs-CZ" b="1" dirty="0"/>
              <a:t> [</a:t>
            </a:r>
            <a:r>
              <a:rPr lang="cs-CZ" dirty="0" err="1"/>
              <a:t>National</a:t>
            </a:r>
            <a:r>
              <a:rPr lang="cs-CZ" dirty="0"/>
              <a:t> Science </a:t>
            </a:r>
            <a:r>
              <a:rPr lang="cs-CZ" dirty="0" err="1"/>
              <a:t>Foundation</a:t>
            </a:r>
            <a:r>
              <a:rPr lang="cs-CZ" dirty="0"/>
              <a:t>], </a:t>
            </a:r>
            <a:r>
              <a:rPr lang="cs-CZ" dirty="0" err="1"/>
              <a:t>Eni</a:t>
            </a:r>
            <a:r>
              <a:rPr lang="cs-CZ" dirty="0"/>
              <a:t>, </a:t>
            </a:r>
            <a:r>
              <a:rPr lang="cs-CZ" dirty="0" err="1"/>
              <a:t>Breakthrough</a:t>
            </a:r>
            <a:r>
              <a:rPr lang="cs-CZ" dirty="0"/>
              <a:t> </a:t>
            </a:r>
            <a:r>
              <a:rPr lang="cs-CZ" dirty="0" err="1"/>
              <a:t>Energy</a:t>
            </a:r>
            <a:r>
              <a:rPr lang="cs-CZ" dirty="0"/>
              <a:t> </a:t>
            </a:r>
            <a:r>
              <a:rPr lang="cs-CZ" dirty="0" err="1"/>
              <a:t>Ventures</a:t>
            </a:r>
            <a:r>
              <a:rPr lang="cs-CZ" dirty="0"/>
              <a:t> (Bill Gates, </a:t>
            </a:r>
            <a:r>
              <a:rPr lang="cs-CZ" dirty="0" err="1"/>
              <a:t>Jeff</a:t>
            </a:r>
            <a:r>
              <a:rPr lang="cs-CZ" dirty="0"/>
              <a:t> </a:t>
            </a:r>
            <a:r>
              <a:rPr lang="cs-CZ" dirty="0" err="1"/>
              <a:t>Bezos</a:t>
            </a:r>
            <a:r>
              <a:rPr lang="cs-CZ" dirty="0"/>
              <a:t>, Jack </a:t>
            </a:r>
            <a:r>
              <a:rPr lang="cs-CZ" dirty="0" err="1"/>
              <a:t>Ma</a:t>
            </a:r>
            <a:r>
              <a:rPr lang="cs-CZ" dirty="0"/>
              <a:t>, </a:t>
            </a:r>
            <a:r>
              <a:rPr lang="cs-CZ" dirty="0" err="1"/>
              <a:t>Mukesh</a:t>
            </a:r>
            <a:r>
              <a:rPr lang="cs-CZ" dirty="0"/>
              <a:t> </a:t>
            </a:r>
            <a:r>
              <a:rPr lang="cs-CZ" dirty="0" err="1"/>
              <a:t>Ambani</a:t>
            </a:r>
            <a:r>
              <a:rPr lang="cs-CZ" dirty="0"/>
              <a:t>, Richard </a:t>
            </a:r>
            <a:r>
              <a:rPr lang="cs-CZ" dirty="0" err="1"/>
              <a:t>Branson</a:t>
            </a:r>
            <a:r>
              <a:rPr lang="cs-CZ" dirty="0"/>
              <a:t>)</a:t>
            </a:r>
            <a:r>
              <a:rPr lang="cs-CZ" b="1" dirty="0"/>
              <a:t>, </a:t>
            </a:r>
            <a:r>
              <a:rPr lang="cs-CZ" i="1" dirty="0" err="1"/>
              <a:t>Strong</a:t>
            </a:r>
            <a:r>
              <a:rPr lang="cs-CZ" i="1" dirty="0"/>
              <a:t> </a:t>
            </a:r>
            <a:r>
              <a:rPr lang="cs-CZ" i="1" dirty="0" err="1"/>
              <a:t>Atomics</a:t>
            </a:r>
            <a:r>
              <a:rPr lang="cs-CZ" i="1" dirty="0"/>
              <a:t> (fond investující pouze do fúze)</a:t>
            </a:r>
            <a:endParaRPr lang="cs-CZ" dirty="0"/>
          </a:p>
          <a:p>
            <a:r>
              <a:rPr lang="cs-CZ" b="1" dirty="0"/>
              <a:t>Ústředí: </a:t>
            </a:r>
            <a:r>
              <a:rPr lang="cs-CZ" dirty="0"/>
              <a:t>Massachusetts Technology Institute</a:t>
            </a:r>
            <a:r>
              <a:rPr lang="cs-CZ" dirty="0" smtClean="0"/>
              <a:t>, USA</a:t>
            </a:r>
            <a:endParaRPr lang="cs-CZ" dirty="0"/>
          </a:p>
          <a:p>
            <a:r>
              <a:rPr lang="cs-CZ" b="1" dirty="0"/>
              <a:t>Založeno: </a:t>
            </a:r>
            <a:r>
              <a:rPr lang="cs-CZ" dirty="0"/>
              <a:t>(1970) 2015</a:t>
            </a:r>
            <a:r>
              <a:rPr lang="cs-CZ" b="1" dirty="0"/>
              <a:t>; </a:t>
            </a:r>
            <a:endParaRPr lang="cs-CZ" dirty="0"/>
          </a:p>
          <a:p>
            <a:endParaRPr lang="cs-CZ" dirty="0"/>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44F5CBD4-62A4-42CE-90AA-12E5C9903891}" type="slidenum">
              <a:rPr lang="cs-CZ" smtClean="0"/>
              <a:t>24</a:t>
            </a:fld>
            <a:endParaRPr lang="cs-CZ"/>
          </a:p>
        </p:txBody>
      </p:sp>
    </p:spTree>
    <p:extLst>
      <p:ext uri="{BB962C8B-B14F-4D97-AF65-F5344CB8AC3E}">
        <p14:creationId xmlns:p14="http://schemas.microsoft.com/office/powerpoint/2010/main" val="10696149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Applied</a:t>
            </a:r>
            <a:r>
              <a:rPr lang="cs-CZ" dirty="0"/>
              <a:t> </a:t>
            </a:r>
            <a:r>
              <a:rPr lang="cs-CZ" dirty="0" err="1"/>
              <a:t>Fusion</a:t>
            </a:r>
            <a:r>
              <a:rPr lang="cs-CZ" dirty="0"/>
              <a:t> Systems</a:t>
            </a:r>
            <a:br>
              <a:rPr lang="cs-CZ" dirty="0"/>
            </a:br>
            <a:endParaRPr lang="cs-CZ" dirty="0"/>
          </a:p>
        </p:txBody>
      </p:sp>
      <p:sp>
        <p:nvSpPr>
          <p:cNvPr id="3" name="Zástupný symbol pro obsah 2"/>
          <p:cNvSpPr>
            <a:spLocks noGrp="1"/>
          </p:cNvSpPr>
          <p:nvPr>
            <p:ph idx="1"/>
          </p:nvPr>
        </p:nvSpPr>
        <p:spPr/>
        <p:txBody>
          <a:bodyPr>
            <a:normAutofit fontScale="85000" lnSpcReduction="20000"/>
          </a:bodyPr>
          <a:lstStyle/>
          <a:p>
            <a:pPr marL="0" indent="0">
              <a:buNone/>
            </a:pPr>
            <a:endParaRPr lang="cs-CZ" b="1" dirty="0"/>
          </a:p>
          <a:p>
            <a:r>
              <a:rPr lang="cs-CZ" b="1" dirty="0"/>
              <a:t>Princip (reakce </a:t>
            </a:r>
            <a:r>
              <a:rPr lang="cs-CZ" b="1" dirty="0" smtClean="0"/>
              <a:t>D</a:t>
            </a:r>
            <a:r>
              <a:rPr lang="cs-CZ" b="1" baseline="30000" dirty="0" smtClean="0"/>
              <a:t>3</a:t>
            </a:r>
            <a:r>
              <a:rPr lang="cs-CZ" b="1" dirty="0" smtClean="0"/>
              <a:t>He): </a:t>
            </a:r>
            <a:r>
              <a:rPr lang="cs-CZ" sz="2400" b="1" dirty="0" smtClean="0"/>
              <a:t>Kulový tokamak: vysokoteplotní supravodiče </a:t>
            </a:r>
            <a:r>
              <a:rPr lang="cs-CZ" sz="2400" b="1" dirty="0" err="1" smtClean="0"/>
              <a:t>RARE,výkonné</a:t>
            </a:r>
            <a:r>
              <a:rPr lang="cs-CZ" sz="2400" b="1" dirty="0" smtClean="0"/>
              <a:t> počítače, 3D tiskárny</a:t>
            </a:r>
            <a:endParaRPr lang="cs-CZ" sz="2400" b="1" dirty="0"/>
          </a:p>
          <a:p>
            <a:r>
              <a:rPr lang="cs-CZ" sz="2400" b="1" dirty="0" smtClean="0"/>
              <a:t>Vedení</a:t>
            </a:r>
            <a:r>
              <a:rPr lang="cs-CZ" sz="2400" b="1" dirty="0"/>
              <a:t>:</a:t>
            </a:r>
            <a:r>
              <a:rPr lang="cs-CZ" sz="2400" dirty="0"/>
              <a:t> Richard </a:t>
            </a:r>
            <a:r>
              <a:rPr lang="cs-CZ" sz="2400" dirty="0" err="1"/>
              <a:t>Dinan</a:t>
            </a:r>
            <a:r>
              <a:rPr lang="cs-CZ" sz="2400" dirty="0"/>
              <a:t> a James Lambert</a:t>
            </a:r>
          </a:p>
          <a:p>
            <a:r>
              <a:rPr lang="cs-CZ" sz="2400" dirty="0"/>
              <a:t> </a:t>
            </a:r>
            <a:r>
              <a:rPr lang="cs-CZ" sz="2400" b="1" dirty="0" smtClean="0"/>
              <a:t>Sídlo</a:t>
            </a:r>
            <a:r>
              <a:rPr lang="cs-CZ" sz="2400" b="1" dirty="0"/>
              <a:t>:</a:t>
            </a:r>
            <a:r>
              <a:rPr lang="cs-CZ" sz="2400" dirty="0"/>
              <a:t> D5 </a:t>
            </a:r>
            <a:r>
              <a:rPr lang="cs-CZ" sz="2400" dirty="0" err="1"/>
              <a:t>Culham</a:t>
            </a:r>
            <a:r>
              <a:rPr lang="cs-CZ" sz="2400" dirty="0"/>
              <a:t> Science Centre, </a:t>
            </a:r>
            <a:r>
              <a:rPr lang="cs-CZ" sz="2400" dirty="0" err="1"/>
              <a:t>Abingdon</a:t>
            </a:r>
            <a:r>
              <a:rPr lang="cs-CZ" sz="2400" dirty="0"/>
              <a:t>, </a:t>
            </a:r>
            <a:r>
              <a:rPr lang="cs-CZ" sz="2400" dirty="0" err="1"/>
              <a:t>Oxfordshire</a:t>
            </a:r>
            <a:r>
              <a:rPr lang="cs-CZ" sz="2400" dirty="0"/>
              <a:t>, OX14 3DB</a:t>
            </a:r>
          </a:p>
          <a:p>
            <a:r>
              <a:rPr lang="cs-CZ" sz="2400" dirty="0"/>
              <a:t> </a:t>
            </a:r>
            <a:r>
              <a:rPr lang="cs-CZ" sz="2400" b="1" dirty="0" smtClean="0"/>
              <a:t>Podpora</a:t>
            </a:r>
            <a:r>
              <a:rPr lang="cs-CZ" sz="2400" b="1" dirty="0"/>
              <a:t>:</a:t>
            </a:r>
            <a:r>
              <a:rPr lang="cs-CZ" sz="2400" dirty="0"/>
              <a:t> Vlastní a další se hledá </a:t>
            </a:r>
          </a:p>
          <a:p>
            <a:r>
              <a:rPr lang="cs-CZ" sz="2400" dirty="0"/>
              <a:t> </a:t>
            </a:r>
            <a:r>
              <a:rPr lang="cs-CZ" sz="2400" b="1" dirty="0" smtClean="0"/>
              <a:t>Založeno</a:t>
            </a:r>
            <a:r>
              <a:rPr lang="cs-CZ" sz="2400" dirty="0"/>
              <a:t>: 2013 </a:t>
            </a:r>
          </a:p>
          <a:p>
            <a:r>
              <a:rPr lang="cs-CZ" sz="2400" dirty="0"/>
              <a:t> </a:t>
            </a:r>
          </a:p>
          <a:p>
            <a:r>
              <a:rPr lang="cs-CZ" sz="2400" b="1" dirty="0"/>
              <a:t> </a:t>
            </a:r>
            <a:endParaRPr lang="cs-CZ" sz="2400" dirty="0"/>
          </a:p>
          <a:p>
            <a:endParaRPr lang="cs-CZ" dirty="0"/>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44F5CBD4-62A4-42CE-90AA-12E5C9903891}" type="slidenum">
              <a:rPr lang="cs-CZ" smtClean="0"/>
              <a:t>25</a:t>
            </a:fld>
            <a:endParaRPr lang="cs-CZ"/>
          </a:p>
        </p:txBody>
      </p:sp>
    </p:spTree>
    <p:extLst>
      <p:ext uri="{BB962C8B-B14F-4D97-AF65-F5344CB8AC3E}">
        <p14:creationId xmlns:p14="http://schemas.microsoft.com/office/powerpoint/2010/main" val="27624101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Helion</a:t>
            </a:r>
            <a:r>
              <a:rPr lang="cs-CZ" dirty="0" smtClean="0"/>
              <a:t> </a:t>
            </a:r>
            <a:r>
              <a:rPr lang="cs-CZ" dirty="0" err="1" smtClean="0"/>
              <a:t>energy</a:t>
            </a:r>
            <a:endParaRPr lang="cs-CZ" dirty="0"/>
          </a:p>
        </p:txBody>
      </p:sp>
      <p:sp>
        <p:nvSpPr>
          <p:cNvPr id="3" name="Zástupný symbol pro obsah 2"/>
          <p:cNvSpPr>
            <a:spLocks noGrp="1"/>
          </p:cNvSpPr>
          <p:nvPr>
            <p:ph idx="1"/>
          </p:nvPr>
        </p:nvSpPr>
        <p:spPr/>
        <p:txBody>
          <a:bodyPr>
            <a:normAutofit fontScale="85000" lnSpcReduction="10000"/>
          </a:bodyPr>
          <a:lstStyle/>
          <a:p>
            <a:endParaRPr lang="cs-CZ" b="1" dirty="0" smtClean="0"/>
          </a:p>
          <a:p>
            <a:r>
              <a:rPr lang="cs-CZ" b="1" dirty="0" smtClean="0"/>
              <a:t>Princip (D </a:t>
            </a:r>
            <a:r>
              <a:rPr lang="cs-CZ" b="1" baseline="30000" dirty="0" smtClean="0"/>
              <a:t>3</a:t>
            </a:r>
            <a:r>
              <a:rPr lang="cs-CZ" b="1" dirty="0" smtClean="0"/>
              <a:t>He): Induktivní urychlovač </a:t>
            </a:r>
            <a:r>
              <a:rPr lang="cs-CZ" b="1" dirty="0" err="1"/>
              <a:t>plazmoidů</a:t>
            </a:r>
            <a:endParaRPr lang="cs-CZ" b="1" dirty="0"/>
          </a:p>
          <a:p>
            <a:r>
              <a:rPr lang="cs-CZ" b="1" dirty="0" smtClean="0"/>
              <a:t>Vedení</a:t>
            </a:r>
            <a:r>
              <a:rPr lang="cs-CZ" b="1" dirty="0"/>
              <a:t>: </a:t>
            </a:r>
            <a:r>
              <a:rPr lang="cs-CZ" dirty="0"/>
              <a:t>Dr. David </a:t>
            </a:r>
            <a:r>
              <a:rPr lang="cs-CZ" dirty="0" err="1"/>
              <a:t>Kirtley</a:t>
            </a:r>
            <a:r>
              <a:rPr lang="cs-CZ" dirty="0"/>
              <a:t>, výkonný ředitel; Dr. John </a:t>
            </a:r>
            <a:r>
              <a:rPr lang="cs-CZ" dirty="0" err="1"/>
              <a:t>Slough</a:t>
            </a:r>
            <a:r>
              <a:rPr lang="cs-CZ" dirty="0"/>
              <a:t>, obchodní ředitel; </a:t>
            </a:r>
            <a:r>
              <a:rPr lang="cs-CZ" dirty="0" err="1"/>
              <a:t>Chris</a:t>
            </a:r>
            <a:r>
              <a:rPr lang="cs-CZ" dirty="0"/>
              <a:t> </a:t>
            </a:r>
            <a:r>
              <a:rPr lang="cs-CZ" dirty="0" err="1"/>
              <a:t>Pihl</a:t>
            </a:r>
            <a:r>
              <a:rPr lang="cs-CZ" dirty="0"/>
              <a:t>, technický ředitel; Dr. George Votroubek,</a:t>
            </a:r>
          </a:p>
          <a:p>
            <a:r>
              <a:rPr lang="cs-CZ" b="1" dirty="0"/>
              <a:t>Podpora:</a:t>
            </a:r>
            <a:r>
              <a:rPr lang="cs-CZ" dirty="0"/>
              <a:t> Ministerstvo energetiky USA, Ministerstvo obrany USA, </a:t>
            </a:r>
            <a:r>
              <a:rPr lang="cs-CZ" dirty="0" err="1"/>
              <a:t>startup</a:t>
            </a:r>
            <a:r>
              <a:rPr lang="cs-CZ" dirty="0"/>
              <a:t> Y </a:t>
            </a:r>
            <a:r>
              <a:rPr lang="cs-CZ" dirty="0" err="1"/>
              <a:t>Combinator</a:t>
            </a:r>
            <a:r>
              <a:rPr lang="cs-CZ" dirty="0"/>
              <a:t> a </a:t>
            </a:r>
            <a:r>
              <a:rPr lang="cs-CZ" dirty="0" err="1"/>
              <a:t>Mithril</a:t>
            </a:r>
            <a:r>
              <a:rPr lang="cs-CZ" dirty="0"/>
              <a:t> </a:t>
            </a:r>
            <a:r>
              <a:rPr lang="cs-CZ" dirty="0" err="1"/>
              <a:t>Capital</a:t>
            </a:r>
            <a:r>
              <a:rPr lang="cs-CZ" dirty="0"/>
              <a:t> Management Petera </a:t>
            </a:r>
            <a:r>
              <a:rPr lang="cs-CZ" dirty="0" err="1"/>
              <a:t>Thiela</a:t>
            </a:r>
            <a:r>
              <a:rPr lang="cs-CZ" dirty="0"/>
              <a:t> a firma </a:t>
            </a:r>
            <a:r>
              <a:rPr lang="cs-CZ" dirty="0" err="1"/>
              <a:t>Ajay</a:t>
            </a:r>
            <a:r>
              <a:rPr lang="cs-CZ" dirty="0"/>
              <a:t> </a:t>
            </a:r>
            <a:r>
              <a:rPr lang="cs-CZ" dirty="0" err="1"/>
              <a:t>Royan</a:t>
            </a:r>
            <a:r>
              <a:rPr lang="cs-CZ" dirty="0"/>
              <a:t>. Společnost v červenci 2015 získala dalších 10.6 </a:t>
            </a:r>
            <a:r>
              <a:rPr lang="cs-CZ" dirty="0" err="1"/>
              <a:t>milliónů</a:t>
            </a:r>
            <a:r>
              <a:rPr lang="cs-CZ" dirty="0"/>
              <a:t> $. Pro pilotní komerční elektrárnu bude třeba 200 milionů $ (rok 2022?).</a:t>
            </a:r>
          </a:p>
          <a:p>
            <a:r>
              <a:rPr lang="cs-CZ" b="1" dirty="0"/>
              <a:t> </a:t>
            </a:r>
            <a:r>
              <a:rPr lang="cs-CZ" b="1" dirty="0" smtClean="0"/>
              <a:t>Ústředí</a:t>
            </a:r>
            <a:r>
              <a:rPr lang="cs-CZ" b="1" dirty="0"/>
              <a:t>: </a:t>
            </a:r>
            <a:r>
              <a:rPr lang="cs-CZ" i="1" dirty="0"/>
              <a:t>MSNW </a:t>
            </a:r>
            <a:r>
              <a:rPr lang="cs-CZ" dirty="0"/>
              <a:t>LLC, </a:t>
            </a:r>
            <a:r>
              <a:rPr lang="cs-CZ" dirty="0" smtClean="0"/>
              <a:t>USA</a:t>
            </a:r>
            <a:endParaRPr lang="cs-CZ" dirty="0"/>
          </a:p>
          <a:p>
            <a:r>
              <a:rPr lang="cs-CZ" b="1" dirty="0"/>
              <a:t>Založeno: </a:t>
            </a:r>
            <a:r>
              <a:rPr lang="cs-CZ" dirty="0"/>
              <a:t>2012</a:t>
            </a:r>
          </a:p>
          <a:p>
            <a:r>
              <a:rPr lang="cs-CZ" b="1" dirty="0"/>
              <a:t> </a:t>
            </a:r>
            <a:endParaRPr lang="cs-CZ" dirty="0"/>
          </a:p>
          <a:p>
            <a:endParaRPr lang="cs-CZ" dirty="0"/>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44F5CBD4-62A4-42CE-90AA-12E5C9903891}" type="slidenum">
              <a:rPr lang="cs-CZ" smtClean="0"/>
              <a:t>26</a:t>
            </a:fld>
            <a:endParaRPr lang="cs-CZ"/>
          </a:p>
        </p:txBody>
      </p:sp>
    </p:spTree>
    <p:extLst>
      <p:ext uri="{BB962C8B-B14F-4D97-AF65-F5344CB8AC3E}">
        <p14:creationId xmlns:p14="http://schemas.microsoft.com/office/powerpoint/2010/main" val="7011829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LPPF</a:t>
            </a:r>
            <a:endParaRPr lang="cs-CZ" dirty="0"/>
          </a:p>
        </p:txBody>
      </p:sp>
      <p:sp>
        <p:nvSpPr>
          <p:cNvPr id="9" name="Zástupný symbol pro obsah 8"/>
          <p:cNvSpPr>
            <a:spLocks noGrp="1"/>
          </p:cNvSpPr>
          <p:nvPr>
            <p:ph idx="1"/>
          </p:nvPr>
        </p:nvSpPr>
        <p:spPr/>
        <p:txBody>
          <a:bodyPr/>
          <a:lstStyle/>
          <a:p>
            <a:r>
              <a:rPr lang="cs-CZ" b="1" dirty="0"/>
              <a:t>Princip (reakce p </a:t>
            </a:r>
            <a:r>
              <a:rPr lang="cs-CZ" b="1" baseline="30000" dirty="0"/>
              <a:t>11</a:t>
            </a:r>
            <a:r>
              <a:rPr lang="cs-CZ" b="1" dirty="0"/>
              <a:t>B): </a:t>
            </a:r>
            <a:r>
              <a:rPr lang="cs-CZ" b="1" dirty="0" err="1" smtClean="0"/>
              <a:t>Dense</a:t>
            </a:r>
            <a:r>
              <a:rPr lang="cs-CZ" b="1" dirty="0" smtClean="0"/>
              <a:t> </a:t>
            </a:r>
            <a:r>
              <a:rPr lang="cs-CZ" b="1" dirty="0"/>
              <a:t>plasma </a:t>
            </a:r>
            <a:r>
              <a:rPr lang="cs-CZ" b="1" dirty="0" err="1"/>
              <a:t>focus</a:t>
            </a:r>
            <a:r>
              <a:rPr lang="cs-CZ" b="1" dirty="0"/>
              <a:t>, </a:t>
            </a:r>
            <a:r>
              <a:rPr lang="cs-CZ" b="1" dirty="0" smtClean="0"/>
              <a:t>DPF; ohřevu pomáhá nestabilita, magnetické pole 100 T</a:t>
            </a:r>
          </a:p>
          <a:p>
            <a:r>
              <a:rPr lang="cs-CZ" dirty="0" smtClean="0"/>
              <a:t>Vedení: </a:t>
            </a:r>
            <a:r>
              <a:rPr lang="cs-CZ" dirty="0" err="1" smtClean="0"/>
              <a:t>Eric</a:t>
            </a:r>
            <a:r>
              <a:rPr lang="cs-CZ" dirty="0" smtClean="0"/>
              <a:t> </a:t>
            </a:r>
            <a:r>
              <a:rPr lang="cs-CZ" dirty="0" err="1" smtClean="0"/>
              <a:t>Lehner</a:t>
            </a:r>
            <a:endParaRPr lang="cs-CZ" dirty="0" smtClean="0"/>
          </a:p>
          <a:p>
            <a:r>
              <a:rPr lang="cs-CZ" dirty="0" smtClean="0"/>
              <a:t>Podpora: NASA</a:t>
            </a:r>
          </a:p>
          <a:p>
            <a:r>
              <a:rPr lang="cs-CZ" dirty="0" smtClean="0"/>
              <a:t>Ústředí: </a:t>
            </a:r>
            <a:r>
              <a:rPr lang="cs-CZ" dirty="0" err="1" smtClean="0"/>
              <a:t>Middlesex</a:t>
            </a:r>
            <a:r>
              <a:rPr lang="cs-CZ" dirty="0" smtClean="0"/>
              <a:t>, USA</a:t>
            </a:r>
          </a:p>
          <a:p>
            <a:r>
              <a:rPr lang="cs-CZ" dirty="0" smtClean="0"/>
              <a:t>Založeno: 1994</a:t>
            </a:r>
            <a:endParaRPr lang="cs-CZ" dirty="0"/>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44F5CBD4-62A4-42CE-90AA-12E5C9903891}" type="slidenum">
              <a:rPr lang="cs-CZ" smtClean="0"/>
              <a:t>27</a:t>
            </a:fld>
            <a:endParaRPr lang="cs-CZ"/>
          </a:p>
        </p:txBody>
      </p:sp>
    </p:spTree>
    <p:extLst>
      <p:ext uri="{BB962C8B-B14F-4D97-AF65-F5344CB8AC3E}">
        <p14:creationId xmlns:p14="http://schemas.microsoft.com/office/powerpoint/2010/main" val="11761099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4212" y="5087967"/>
            <a:ext cx="8534400" cy="1507067"/>
          </a:xfrm>
        </p:spPr>
        <p:txBody>
          <a:bodyPr/>
          <a:lstStyle/>
          <a:p>
            <a:r>
              <a:rPr lang="cs-CZ" dirty="0" smtClean="0"/>
              <a:t>SPOLEČNOSTI PODLE DATA ZALOŽENÍ</a:t>
            </a:r>
            <a:endParaRPr lang="cs-CZ" dirty="0"/>
          </a:p>
        </p:txBody>
      </p:sp>
      <p:sp>
        <p:nvSpPr>
          <p:cNvPr id="3" name="Zástupný symbol pro obsah 2"/>
          <p:cNvSpPr>
            <a:spLocks noGrp="1"/>
          </p:cNvSpPr>
          <p:nvPr>
            <p:ph idx="1"/>
          </p:nvPr>
        </p:nvSpPr>
        <p:spPr/>
        <p:txBody>
          <a:bodyPr>
            <a:noAutofit/>
          </a:bodyPr>
          <a:lstStyle/>
          <a:p>
            <a:endParaRPr lang="cs-CZ" dirty="0" smtClean="0"/>
          </a:p>
          <a:p>
            <a:endParaRPr lang="cs-CZ" dirty="0"/>
          </a:p>
          <a:p>
            <a:r>
              <a:rPr lang="cs-CZ" dirty="0" smtClean="0"/>
              <a:t>KMS </a:t>
            </a:r>
            <a:r>
              <a:rPr lang="cs-CZ" dirty="0" err="1" smtClean="0"/>
              <a:t>Fusion</a:t>
            </a:r>
            <a:r>
              <a:rPr lang="cs-CZ" dirty="0" smtClean="0"/>
              <a:t>, 1969</a:t>
            </a:r>
            <a:endParaRPr lang="cs-CZ" dirty="0"/>
          </a:p>
          <a:p>
            <a:r>
              <a:rPr lang="cs-CZ" dirty="0" err="1" smtClean="0"/>
              <a:t>Energy</a:t>
            </a:r>
            <a:r>
              <a:rPr lang="cs-CZ" dirty="0" smtClean="0"/>
              <a:t> </a:t>
            </a:r>
            <a:r>
              <a:rPr lang="cs-CZ" dirty="0" err="1"/>
              <a:t>Matter</a:t>
            </a:r>
            <a:r>
              <a:rPr lang="cs-CZ" dirty="0"/>
              <a:t> </a:t>
            </a:r>
            <a:r>
              <a:rPr lang="cs-CZ" dirty="0" err="1"/>
              <a:t>Conversion</a:t>
            </a:r>
            <a:r>
              <a:rPr lang="cs-CZ" dirty="0"/>
              <a:t> </a:t>
            </a:r>
            <a:r>
              <a:rPr lang="cs-CZ" dirty="0" err="1"/>
              <a:t>Corporation</a:t>
            </a:r>
            <a:r>
              <a:rPr lang="cs-CZ" dirty="0"/>
              <a:t>, </a:t>
            </a:r>
            <a:r>
              <a:rPr lang="cs-CZ" dirty="0" smtClean="0"/>
              <a:t>EMC2, 1984</a:t>
            </a:r>
            <a:endParaRPr lang="cs-CZ" dirty="0"/>
          </a:p>
          <a:p>
            <a:r>
              <a:rPr lang="cs-CZ" dirty="0" smtClean="0"/>
              <a:t>LPPF, 1994</a:t>
            </a:r>
            <a:endParaRPr lang="cs-CZ" dirty="0"/>
          </a:p>
          <a:p>
            <a:r>
              <a:rPr lang="cs-CZ" dirty="0" err="1"/>
              <a:t>Tri</a:t>
            </a:r>
            <a:r>
              <a:rPr lang="cs-CZ" dirty="0"/>
              <a:t> </a:t>
            </a:r>
            <a:r>
              <a:rPr lang="cs-CZ" dirty="0" err="1"/>
              <a:t>Alpha</a:t>
            </a:r>
            <a:r>
              <a:rPr lang="cs-CZ" dirty="0"/>
              <a:t> </a:t>
            </a:r>
            <a:r>
              <a:rPr lang="cs-CZ" dirty="0" err="1"/>
              <a:t>Energy</a:t>
            </a:r>
            <a:r>
              <a:rPr lang="cs-CZ" dirty="0"/>
              <a:t> (TAE Technologies</a:t>
            </a:r>
            <a:r>
              <a:rPr lang="cs-CZ" dirty="0" smtClean="0"/>
              <a:t>), 1998 </a:t>
            </a:r>
          </a:p>
          <a:p>
            <a:r>
              <a:rPr lang="cs-CZ" dirty="0"/>
              <a:t>General </a:t>
            </a:r>
            <a:r>
              <a:rPr lang="cs-CZ" dirty="0" err="1"/>
              <a:t>Fusion</a:t>
            </a:r>
            <a:r>
              <a:rPr lang="cs-CZ" dirty="0"/>
              <a:t>, </a:t>
            </a:r>
            <a:r>
              <a:rPr lang="cs-CZ" dirty="0" smtClean="0"/>
              <a:t>2002 </a:t>
            </a:r>
          </a:p>
          <a:p>
            <a:r>
              <a:rPr lang="cs-CZ" dirty="0"/>
              <a:t>Tokamak </a:t>
            </a:r>
            <a:r>
              <a:rPr lang="cs-CZ" dirty="0" err="1"/>
              <a:t>Energy</a:t>
            </a:r>
            <a:r>
              <a:rPr lang="cs-CZ" dirty="0"/>
              <a:t> (</a:t>
            </a:r>
            <a:r>
              <a:rPr lang="cs-CZ" dirty="0" err="1"/>
              <a:t>Solution</a:t>
            </a:r>
            <a:r>
              <a:rPr lang="cs-CZ" dirty="0"/>
              <a:t>), </a:t>
            </a:r>
            <a:r>
              <a:rPr lang="cs-CZ" dirty="0" smtClean="0"/>
              <a:t>2010</a:t>
            </a:r>
          </a:p>
          <a:p>
            <a:r>
              <a:rPr lang="cs-CZ" dirty="0" err="1"/>
              <a:t>First</a:t>
            </a:r>
            <a:r>
              <a:rPr lang="cs-CZ" dirty="0"/>
              <a:t> </a:t>
            </a:r>
            <a:r>
              <a:rPr lang="cs-CZ" dirty="0" err="1"/>
              <a:t>Light</a:t>
            </a:r>
            <a:r>
              <a:rPr lang="cs-CZ" dirty="0"/>
              <a:t> </a:t>
            </a:r>
            <a:r>
              <a:rPr lang="cs-CZ" dirty="0" err="1"/>
              <a:t>Fusion</a:t>
            </a:r>
            <a:r>
              <a:rPr lang="cs-CZ" dirty="0"/>
              <a:t> Ltd. </a:t>
            </a:r>
            <a:r>
              <a:rPr lang="cs-CZ" dirty="0" smtClean="0"/>
              <a:t>2011</a:t>
            </a:r>
            <a:endParaRPr lang="cs-CZ" dirty="0"/>
          </a:p>
          <a:p>
            <a:r>
              <a:rPr lang="cs-CZ" dirty="0" err="1" smtClean="0"/>
              <a:t>Helion</a:t>
            </a:r>
            <a:r>
              <a:rPr lang="cs-CZ" dirty="0" smtClean="0"/>
              <a:t> </a:t>
            </a:r>
            <a:r>
              <a:rPr lang="cs-CZ" dirty="0" err="1"/>
              <a:t>Energy</a:t>
            </a:r>
            <a:r>
              <a:rPr lang="cs-CZ" dirty="0"/>
              <a:t> </a:t>
            </a:r>
            <a:r>
              <a:rPr lang="cs-CZ" dirty="0" smtClean="0"/>
              <a:t>2012</a:t>
            </a:r>
          </a:p>
          <a:p>
            <a:r>
              <a:rPr lang="cs-CZ" dirty="0" err="1"/>
              <a:t>Applied</a:t>
            </a:r>
            <a:r>
              <a:rPr lang="cs-CZ" dirty="0"/>
              <a:t> </a:t>
            </a:r>
            <a:r>
              <a:rPr lang="cs-CZ" dirty="0" err="1"/>
              <a:t>Fusion</a:t>
            </a:r>
            <a:r>
              <a:rPr lang="cs-CZ" dirty="0"/>
              <a:t> Systems, </a:t>
            </a:r>
            <a:r>
              <a:rPr lang="cs-CZ" dirty="0" smtClean="0"/>
              <a:t>2013</a:t>
            </a:r>
            <a:endParaRPr lang="cs-CZ" dirty="0"/>
          </a:p>
          <a:p>
            <a:r>
              <a:rPr lang="cs-CZ" dirty="0"/>
              <a:t>Skunk Works </a:t>
            </a:r>
            <a:r>
              <a:rPr lang="cs-CZ" dirty="0" err="1"/>
              <a:t>Lockheed</a:t>
            </a:r>
            <a:r>
              <a:rPr lang="cs-CZ" dirty="0"/>
              <a:t> </a:t>
            </a:r>
            <a:r>
              <a:rPr lang="cs-CZ" dirty="0" smtClean="0"/>
              <a:t>Martin, 2014</a:t>
            </a:r>
            <a:endParaRPr lang="cs-CZ" dirty="0"/>
          </a:p>
          <a:p>
            <a:r>
              <a:rPr lang="cs-CZ" dirty="0" smtClean="0"/>
              <a:t>MITEI </a:t>
            </a:r>
            <a:r>
              <a:rPr lang="cs-CZ" dirty="0"/>
              <a:t>(MIT </a:t>
            </a:r>
            <a:r>
              <a:rPr lang="cs-CZ" dirty="0" err="1"/>
              <a:t>Energy</a:t>
            </a:r>
            <a:r>
              <a:rPr lang="cs-CZ" dirty="0"/>
              <a:t> </a:t>
            </a:r>
            <a:r>
              <a:rPr lang="cs-CZ" dirty="0" err="1"/>
              <a:t>Initiative</a:t>
            </a:r>
            <a:r>
              <a:rPr lang="cs-CZ" dirty="0"/>
              <a:t>) – </a:t>
            </a:r>
            <a:r>
              <a:rPr lang="cs-CZ" dirty="0" err="1"/>
              <a:t>Commonwealth</a:t>
            </a:r>
            <a:r>
              <a:rPr lang="cs-CZ" dirty="0"/>
              <a:t> </a:t>
            </a:r>
            <a:r>
              <a:rPr lang="cs-CZ" dirty="0" err="1"/>
              <a:t>Fusion</a:t>
            </a:r>
            <a:r>
              <a:rPr lang="cs-CZ" dirty="0"/>
              <a:t> Systems and </a:t>
            </a:r>
            <a:r>
              <a:rPr lang="cs-CZ" dirty="0" smtClean="0"/>
              <a:t>MIT, 2015</a:t>
            </a:r>
            <a:endParaRPr lang="cs-CZ" dirty="0"/>
          </a:p>
          <a:p>
            <a:endParaRPr lang="cs-CZ" sz="1600" dirty="0"/>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44F5CBD4-62A4-42CE-90AA-12E5C9903891}" type="slidenum">
              <a:rPr lang="cs-CZ" smtClean="0"/>
              <a:t>3</a:t>
            </a:fld>
            <a:endParaRPr lang="cs-CZ"/>
          </a:p>
        </p:txBody>
      </p:sp>
    </p:spTree>
    <p:extLst>
      <p:ext uri="{BB962C8B-B14F-4D97-AF65-F5344CB8AC3E}">
        <p14:creationId xmlns:p14="http://schemas.microsoft.com/office/powerpoint/2010/main" val="37729161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ROZDĚLENÍ SOUKROMNÍKÚ</a:t>
            </a:r>
            <a:endParaRPr lang="cs-CZ" dirty="0"/>
          </a:p>
        </p:txBody>
      </p:sp>
      <p:sp>
        <p:nvSpPr>
          <p:cNvPr id="3" name="Zástupný symbol pro obsah 2"/>
          <p:cNvSpPr>
            <a:spLocks noGrp="1"/>
          </p:cNvSpPr>
          <p:nvPr>
            <p:ph idx="1"/>
          </p:nvPr>
        </p:nvSpPr>
        <p:spPr/>
        <p:txBody>
          <a:bodyPr/>
          <a:lstStyle/>
          <a:p>
            <a:r>
              <a:rPr lang="cs-CZ" dirty="0" smtClean="0"/>
              <a:t>1. Mají zkušenosti s termojadernou fúzí (Tokamak Energy,EMC2,TAE, </a:t>
            </a:r>
            <a:r>
              <a:rPr lang="cs-CZ" dirty="0"/>
              <a:t>LPPF </a:t>
            </a:r>
            <a:r>
              <a:rPr lang="cs-CZ" dirty="0" smtClean="0"/>
              <a:t>,KMS </a:t>
            </a:r>
            <a:r>
              <a:rPr lang="cs-CZ" dirty="0" err="1" smtClean="0"/>
              <a:t>Fusion</a:t>
            </a:r>
            <a:r>
              <a:rPr lang="cs-CZ" dirty="0" smtClean="0"/>
              <a:t>)</a:t>
            </a:r>
          </a:p>
          <a:p>
            <a:r>
              <a:rPr lang="cs-CZ" dirty="0" smtClean="0"/>
              <a:t>2. Nemají zkušenosti </a:t>
            </a:r>
            <a:r>
              <a:rPr lang="cs-CZ" dirty="0"/>
              <a:t>s termojadernou fúzí </a:t>
            </a:r>
            <a:r>
              <a:rPr lang="cs-CZ" dirty="0" smtClean="0"/>
              <a:t> (všechny ostatní)</a:t>
            </a:r>
            <a:endParaRPr lang="cs-CZ" dirty="0"/>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44F5CBD4-62A4-42CE-90AA-12E5C9903891}" type="slidenum">
              <a:rPr lang="cs-CZ" smtClean="0"/>
              <a:t>4</a:t>
            </a:fld>
            <a:endParaRPr lang="cs-CZ"/>
          </a:p>
        </p:txBody>
      </p:sp>
    </p:spTree>
    <p:extLst>
      <p:ext uri="{BB962C8B-B14F-4D97-AF65-F5344CB8AC3E}">
        <p14:creationId xmlns:p14="http://schemas.microsoft.com/office/powerpoint/2010/main" val="8433344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Tři generace fúzních paliv</a:t>
            </a:r>
            <a:br>
              <a:rPr lang="cs-CZ" dirty="0" smtClean="0"/>
            </a:br>
            <a:endParaRPr lang="cs-CZ" dirty="0"/>
          </a:p>
        </p:txBody>
      </p:sp>
      <p:sp>
        <p:nvSpPr>
          <p:cNvPr id="3" name="Zástupný symbol pro obsah 2"/>
          <p:cNvSpPr>
            <a:spLocks noGrp="1"/>
          </p:cNvSpPr>
          <p:nvPr>
            <p:ph idx="1"/>
          </p:nvPr>
        </p:nvSpPr>
        <p:spPr/>
        <p:txBody>
          <a:bodyPr>
            <a:normAutofit fontScale="25000" lnSpcReduction="20000"/>
          </a:bodyPr>
          <a:lstStyle/>
          <a:p>
            <a:endParaRPr lang="cs-CZ" sz="8000" dirty="0" smtClean="0"/>
          </a:p>
          <a:p>
            <a:endParaRPr lang="cs-CZ" sz="8000" dirty="0"/>
          </a:p>
          <a:p>
            <a:endParaRPr lang="cs-CZ" sz="8000" dirty="0" smtClean="0"/>
          </a:p>
          <a:p>
            <a:endParaRPr lang="cs-CZ" sz="8000" dirty="0"/>
          </a:p>
          <a:p>
            <a:endParaRPr lang="cs-CZ" sz="8000" dirty="0" smtClean="0"/>
          </a:p>
          <a:p>
            <a:endParaRPr lang="cs-CZ" sz="8000" dirty="0"/>
          </a:p>
          <a:p>
            <a:endParaRPr lang="cs-CZ" sz="8000" dirty="0" smtClean="0"/>
          </a:p>
          <a:p>
            <a:r>
              <a:rPr lang="cs-CZ" sz="8000" dirty="0" smtClean="0"/>
              <a:t>1.“Nízká“ zápalná teplota: </a:t>
            </a:r>
          </a:p>
          <a:p>
            <a:pPr marL="0" indent="0">
              <a:buNone/>
            </a:pPr>
            <a:r>
              <a:rPr lang="cs-CZ" sz="8000" b="1" dirty="0" smtClean="0"/>
              <a:t>D +T  </a:t>
            </a:r>
            <a:r>
              <a:rPr lang="cs-CZ" sz="8000" b="1" dirty="0" smtClean="0">
                <a:sym typeface="Wingdings" panose="05000000000000000000" pitchFamily="2" charset="2"/>
              </a:rPr>
              <a:t> </a:t>
            </a:r>
            <a:r>
              <a:rPr lang="cs-CZ" sz="8000" b="1" u="sng" baseline="30000" dirty="0">
                <a:hlinkClick r:id="rId2"/>
              </a:rPr>
              <a:t>4</a:t>
            </a:r>
            <a:r>
              <a:rPr lang="cs-CZ" sz="8000" b="1" u="sng" baseline="-25000" dirty="0">
                <a:hlinkClick r:id="rId2"/>
              </a:rPr>
              <a:t>2</a:t>
            </a:r>
            <a:r>
              <a:rPr lang="cs-CZ" sz="8000" b="1" u="sng" dirty="0">
                <a:hlinkClick r:id="rId2"/>
              </a:rPr>
              <a:t>He</a:t>
            </a:r>
            <a:r>
              <a:rPr lang="cs-CZ" sz="8000" b="1" dirty="0"/>
              <a:t> + </a:t>
            </a:r>
            <a:r>
              <a:rPr lang="cs-CZ" sz="8000" b="1" dirty="0" smtClean="0"/>
              <a:t>n + </a:t>
            </a:r>
            <a:r>
              <a:rPr lang="cs-CZ" sz="8000" b="1" dirty="0"/>
              <a:t>17.571 </a:t>
            </a:r>
            <a:r>
              <a:rPr lang="cs-CZ" sz="8000" b="1" u="sng" dirty="0" err="1">
                <a:hlinkClick r:id="rId3"/>
              </a:rPr>
              <a:t>MeV</a:t>
            </a:r>
            <a:endParaRPr lang="cs-CZ" sz="8000" dirty="0"/>
          </a:p>
          <a:p>
            <a:pPr marL="0" indent="0" fontAlgn="ctr">
              <a:buNone/>
            </a:pPr>
            <a:r>
              <a:rPr lang="cs-CZ" sz="8000" b="1" dirty="0" smtClean="0"/>
              <a:t>D + D </a:t>
            </a:r>
            <a:r>
              <a:rPr lang="cs-CZ" sz="8000" b="1" dirty="0" smtClean="0">
                <a:sym typeface="Wingdings" panose="05000000000000000000" pitchFamily="2" charset="2"/>
              </a:rPr>
              <a:t> </a:t>
            </a:r>
            <a:r>
              <a:rPr lang="cs-CZ" sz="8000" b="1" baseline="30000" dirty="0"/>
              <a:t>3</a:t>
            </a:r>
            <a:r>
              <a:rPr lang="cs-CZ" sz="8000" b="1" baseline="-25000" dirty="0"/>
              <a:t>2</a:t>
            </a:r>
            <a:r>
              <a:rPr lang="cs-CZ" sz="8000" b="1" dirty="0"/>
              <a:t>He + </a:t>
            </a:r>
            <a:r>
              <a:rPr lang="cs-CZ" sz="8000" b="1" dirty="0" smtClean="0"/>
              <a:t>n + </a:t>
            </a:r>
            <a:r>
              <a:rPr lang="cs-CZ" sz="8000" b="1" dirty="0"/>
              <a:t>3.268 </a:t>
            </a:r>
            <a:r>
              <a:rPr lang="cs-CZ" sz="8000" b="1" u="sng" dirty="0" err="1" smtClean="0">
                <a:hlinkClick r:id="rId3"/>
              </a:rPr>
              <a:t>MeV</a:t>
            </a:r>
            <a:endParaRPr lang="cs-CZ" sz="8000" b="1" u="sng" dirty="0" smtClean="0"/>
          </a:p>
          <a:p>
            <a:pPr marL="0" indent="0" fontAlgn="ctr">
              <a:buNone/>
            </a:pPr>
            <a:r>
              <a:rPr lang="cs-CZ" sz="8000" b="1" dirty="0"/>
              <a:t>D + D </a:t>
            </a:r>
            <a:r>
              <a:rPr lang="cs-CZ" sz="8000" b="1" dirty="0">
                <a:sym typeface="Wingdings" panose="05000000000000000000" pitchFamily="2" charset="2"/>
              </a:rPr>
              <a:t> </a:t>
            </a:r>
            <a:r>
              <a:rPr lang="cs-CZ" sz="8000" b="1" dirty="0" smtClean="0">
                <a:sym typeface="Wingdings" panose="05000000000000000000" pitchFamily="2" charset="2"/>
              </a:rPr>
              <a:t> </a:t>
            </a:r>
            <a:r>
              <a:rPr lang="cs-CZ" sz="8000" b="1" u="sng" baseline="30000" dirty="0">
                <a:hlinkClick r:id="rId4"/>
              </a:rPr>
              <a:t>3</a:t>
            </a:r>
            <a:r>
              <a:rPr lang="cs-CZ" sz="8000" b="1" u="sng" baseline="-25000" dirty="0">
                <a:hlinkClick r:id="rId4"/>
              </a:rPr>
              <a:t>1</a:t>
            </a:r>
            <a:r>
              <a:rPr lang="cs-CZ" sz="8000" b="1" u="sng" dirty="0">
                <a:hlinkClick r:id="rId4"/>
              </a:rPr>
              <a:t>H</a:t>
            </a:r>
            <a:r>
              <a:rPr lang="cs-CZ" sz="8000" b="1" dirty="0"/>
              <a:t> + </a:t>
            </a:r>
            <a:r>
              <a:rPr lang="cs-CZ" sz="8000" b="1" baseline="30000" dirty="0"/>
              <a:t> </a:t>
            </a:r>
            <a:r>
              <a:rPr lang="cs-CZ" sz="8000" b="1" dirty="0" smtClean="0"/>
              <a:t>p + </a:t>
            </a:r>
            <a:r>
              <a:rPr lang="cs-CZ" sz="8000" b="1" dirty="0"/>
              <a:t>4.032 </a:t>
            </a:r>
            <a:r>
              <a:rPr lang="cs-CZ" sz="8000" b="1" u="sng" dirty="0" err="1" smtClean="0">
                <a:hlinkClick r:id="rId3"/>
              </a:rPr>
              <a:t>MeV</a:t>
            </a:r>
            <a:endParaRPr lang="cs-CZ" sz="8000" b="1" u="sng" dirty="0" smtClean="0"/>
          </a:p>
          <a:p>
            <a:pPr marL="0" indent="0" fontAlgn="ctr">
              <a:buNone/>
            </a:pPr>
            <a:endParaRPr lang="cs-CZ" sz="8000" dirty="0"/>
          </a:p>
          <a:p>
            <a:pPr marL="0" indent="0">
              <a:buNone/>
            </a:pPr>
            <a:endParaRPr lang="cs-CZ" dirty="0" smtClean="0"/>
          </a:p>
          <a:p>
            <a:r>
              <a:rPr lang="cs-CZ" sz="8000" dirty="0" smtClean="0"/>
              <a:t>2.Bez tritia:</a:t>
            </a:r>
          </a:p>
          <a:p>
            <a:pPr marL="0" indent="0">
              <a:buNone/>
            </a:pPr>
            <a:r>
              <a:rPr lang="cs-CZ" sz="8000" b="1" dirty="0" smtClean="0"/>
              <a:t>D + </a:t>
            </a:r>
            <a:r>
              <a:rPr lang="cs-CZ" sz="8000" b="1" baseline="30000" dirty="0" smtClean="0"/>
              <a:t>3</a:t>
            </a:r>
            <a:r>
              <a:rPr lang="cs-CZ" sz="8000" b="1" dirty="0" smtClean="0"/>
              <a:t>He </a:t>
            </a:r>
            <a:r>
              <a:rPr lang="cs-CZ" sz="8000" b="1" dirty="0" smtClean="0">
                <a:sym typeface="Wingdings" panose="05000000000000000000" pitchFamily="2" charset="2"/>
              </a:rPr>
              <a:t> </a:t>
            </a:r>
            <a:r>
              <a:rPr lang="cs-CZ" sz="8000" b="1" u="sng" baseline="30000" dirty="0">
                <a:hlinkClick r:id="rId2"/>
              </a:rPr>
              <a:t>4</a:t>
            </a:r>
            <a:r>
              <a:rPr lang="cs-CZ" sz="8000" b="1" u="sng" baseline="-25000" dirty="0">
                <a:hlinkClick r:id="rId2"/>
              </a:rPr>
              <a:t>2</a:t>
            </a:r>
            <a:r>
              <a:rPr lang="cs-CZ" sz="8000" b="1" u="sng" dirty="0">
                <a:hlinkClick r:id="rId2"/>
              </a:rPr>
              <a:t>He</a:t>
            </a:r>
            <a:r>
              <a:rPr lang="cs-CZ" sz="8000" b="1" dirty="0"/>
              <a:t> + </a:t>
            </a:r>
            <a:r>
              <a:rPr lang="cs-CZ" sz="8000" b="1" dirty="0" smtClean="0"/>
              <a:t>p + </a:t>
            </a:r>
            <a:r>
              <a:rPr lang="cs-CZ" sz="8000" b="1" dirty="0"/>
              <a:t>18.354 </a:t>
            </a:r>
            <a:r>
              <a:rPr lang="cs-CZ" sz="8000" b="1" u="sng" dirty="0" err="1" smtClean="0">
                <a:hlinkClick r:id="rId3"/>
              </a:rPr>
              <a:t>MeV</a:t>
            </a:r>
            <a:r>
              <a:rPr lang="cs-CZ" sz="8000" b="1" u="sng" dirty="0" smtClean="0"/>
              <a:t> </a:t>
            </a:r>
          </a:p>
          <a:p>
            <a:pPr marL="0" indent="0">
              <a:buNone/>
            </a:pPr>
            <a:endParaRPr lang="cs-CZ" sz="8000" b="1" u="sng" dirty="0" smtClean="0"/>
          </a:p>
          <a:p>
            <a:r>
              <a:rPr lang="cs-CZ" sz="8000" dirty="0" smtClean="0"/>
              <a:t>3.Bez neutronů </a:t>
            </a:r>
          </a:p>
          <a:p>
            <a:pPr marL="0" indent="0" fontAlgn="ctr">
              <a:buNone/>
            </a:pPr>
            <a:r>
              <a:rPr lang="cs-CZ" sz="8000" b="1" baseline="30000" dirty="0" smtClean="0"/>
              <a:t>11</a:t>
            </a:r>
            <a:r>
              <a:rPr lang="cs-CZ" sz="8000" b="1" baseline="-25000" dirty="0" smtClean="0"/>
              <a:t>5</a:t>
            </a:r>
            <a:r>
              <a:rPr lang="cs-CZ" sz="8000" b="1" dirty="0" smtClean="0"/>
              <a:t>B + p </a:t>
            </a:r>
            <a:r>
              <a:rPr lang="cs-CZ" sz="8000" b="1" dirty="0" smtClean="0">
                <a:sym typeface="Wingdings" panose="05000000000000000000" pitchFamily="2" charset="2"/>
              </a:rPr>
              <a:t> </a:t>
            </a:r>
            <a:r>
              <a:rPr lang="cs-CZ" sz="8000" b="1" dirty="0" smtClean="0"/>
              <a:t>3 </a:t>
            </a:r>
            <a:r>
              <a:rPr lang="cs-CZ" sz="8000" b="1" u="sng" baseline="30000" dirty="0" smtClean="0">
                <a:hlinkClick r:id="rId2"/>
              </a:rPr>
              <a:t>4</a:t>
            </a:r>
            <a:r>
              <a:rPr lang="cs-CZ" sz="8000" b="1" u="sng" baseline="-25000" dirty="0" smtClean="0">
                <a:hlinkClick r:id="rId2"/>
              </a:rPr>
              <a:t>2</a:t>
            </a:r>
            <a:r>
              <a:rPr lang="cs-CZ" sz="8000" b="1" u="sng" dirty="0" smtClean="0">
                <a:hlinkClick r:id="rId2"/>
              </a:rPr>
              <a:t>He</a:t>
            </a:r>
            <a:r>
              <a:rPr lang="cs-CZ" sz="8000" b="1" u="sng" dirty="0" smtClean="0"/>
              <a:t> + </a:t>
            </a:r>
            <a:r>
              <a:rPr lang="cs-CZ" sz="8000" b="1" dirty="0" smtClean="0"/>
              <a:t>8.68 </a:t>
            </a:r>
            <a:r>
              <a:rPr lang="cs-CZ" sz="8000" b="1" u="sng" dirty="0" err="1" smtClean="0">
                <a:hlinkClick r:id="rId3"/>
              </a:rPr>
              <a:t>MeV</a:t>
            </a:r>
            <a:endParaRPr lang="cs-CZ" sz="8000" b="1" u="sng" dirty="0" smtClean="0"/>
          </a:p>
          <a:p>
            <a:pPr marL="0" indent="0" fontAlgn="ctr">
              <a:buNone/>
            </a:pPr>
            <a:r>
              <a:rPr lang="cs-CZ" sz="8000" b="1" baseline="30000" dirty="0"/>
              <a:t>3</a:t>
            </a:r>
            <a:r>
              <a:rPr lang="cs-CZ" sz="8000" b="1" baseline="-25000" dirty="0"/>
              <a:t>2</a:t>
            </a:r>
            <a:r>
              <a:rPr lang="cs-CZ" sz="8000" b="1" dirty="0"/>
              <a:t>He + </a:t>
            </a:r>
            <a:r>
              <a:rPr lang="cs-CZ" sz="8000" b="1" baseline="30000" dirty="0" smtClean="0"/>
              <a:t>3</a:t>
            </a:r>
            <a:r>
              <a:rPr lang="cs-CZ" sz="8000" b="1" baseline="-25000" dirty="0" smtClean="0"/>
              <a:t>2</a:t>
            </a:r>
            <a:r>
              <a:rPr lang="cs-CZ" sz="8000" b="1" dirty="0" smtClean="0"/>
              <a:t>He </a:t>
            </a:r>
            <a:r>
              <a:rPr lang="cs-CZ" sz="8000" b="1" dirty="0" smtClean="0">
                <a:sym typeface="Wingdings" panose="05000000000000000000" pitchFamily="2" charset="2"/>
              </a:rPr>
              <a:t> </a:t>
            </a:r>
            <a:r>
              <a:rPr lang="cs-CZ" sz="8000" b="1" u="sng" baseline="30000" dirty="0">
                <a:hlinkClick r:id="rId2"/>
              </a:rPr>
              <a:t>4</a:t>
            </a:r>
            <a:r>
              <a:rPr lang="cs-CZ" sz="8000" b="1" u="sng" baseline="-25000" dirty="0">
                <a:hlinkClick r:id="rId2"/>
              </a:rPr>
              <a:t>2</a:t>
            </a:r>
            <a:r>
              <a:rPr lang="cs-CZ" sz="8000" b="1" u="sng" dirty="0">
                <a:hlinkClick r:id="rId2"/>
              </a:rPr>
              <a:t>He</a:t>
            </a:r>
            <a:r>
              <a:rPr lang="cs-CZ" sz="8000" b="1" dirty="0"/>
              <a:t>+ </a:t>
            </a:r>
            <a:r>
              <a:rPr lang="cs-CZ" sz="8000" b="1" dirty="0" smtClean="0"/>
              <a:t>2p + </a:t>
            </a:r>
            <a:r>
              <a:rPr lang="cs-CZ" sz="8000" b="1" dirty="0"/>
              <a:t>12.86 </a:t>
            </a:r>
            <a:r>
              <a:rPr lang="cs-CZ" sz="8000" b="1" u="sng" dirty="0" err="1" smtClean="0">
                <a:hlinkClick r:id="rId3"/>
              </a:rPr>
              <a:t>Me</a:t>
            </a:r>
            <a:endParaRPr lang="cs-CZ" sz="8000" b="1" u="sng" dirty="0" smtClean="0">
              <a:hlinkClick r:id="rId3"/>
            </a:endParaRPr>
          </a:p>
          <a:p>
            <a:pPr marL="0" indent="0" fontAlgn="ctr">
              <a:buNone/>
            </a:pPr>
            <a:endParaRPr lang="cs-CZ" sz="8000" dirty="0" smtClean="0"/>
          </a:p>
          <a:p>
            <a:pPr marL="0" indent="0" fontAlgn="ctr">
              <a:buNone/>
            </a:pPr>
            <a:endParaRPr lang="cs-CZ" sz="8000" dirty="0"/>
          </a:p>
          <a:p>
            <a:pPr fontAlgn="ctr"/>
            <a:endParaRPr lang="cs-CZ" sz="8000" dirty="0"/>
          </a:p>
          <a:p>
            <a:pPr fontAlgn="ctr"/>
            <a:endParaRPr lang="cs-CZ" sz="8000" dirty="0"/>
          </a:p>
          <a:p>
            <a:pPr marL="0" indent="0" fontAlgn="ctr">
              <a:buNone/>
            </a:pPr>
            <a:endParaRPr lang="cs-CZ" sz="8000" dirty="0"/>
          </a:p>
          <a:p>
            <a:pPr marL="0" indent="0" fontAlgn="ctr">
              <a:buNone/>
            </a:pPr>
            <a:endParaRPr lang="cs-CZ" sz="8000" dirty="0"/>
          </a:p>
          <a:p>
            <a:pPr marL="0" indent="0" fontAlgn="ctr">
              <a:buNone/>
            </a:pPr>
            <a:endParaRPr lang="cs-CZ" sz="8000" dirty="0" smtClean="0"/>
          </a:p>
          <a:p>
            <a:endParaRPr lang="cs-CZ" dirty="0"/>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44F5CBD4-62A4-42CE-90AA-12E5C9903891}" type="slidenum">
              <a:rPr lang="cs-CZ" smtClean="0"/>
              <a:t>5</a:t>
            </a:fld>
            <a:endParaRPr lang="cs-CZ"/>
          </a:p>
        </p:txBody>
      </p:sp>
    </p:spTree>
    <p:extLst>
      <p:ext uri="{BB962C8B-B14F-4D97-AF65-F5344CB8AC3E}">
        <p14:creationId xmlns:p14="http://schemas.microsoft.com/office/powerpoint/2010/main" val="15961991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80761" y="4521513"/>
            <a:ext cx="8510588" cy="1325562"/>
          </a:xfrm>
        </p:spPr>
        <p:txBody>
          <a:bodyPr/>
          <a:lstStyle/>
          <a:p>
            <a:pPr>
              <a:defRPr/>
            </a:pPr>
            <a:r>
              <a:rPr lang="cs-CZ" dirty="0" smtClean="0"/>
              <a:t>první </a:t>
            </a:r>
            <a:r>
              <a:rPr lang="cs-CZ" dirty="0"/>
              <a:t>soukromá fúze</a:t>
            </a:r>
            <a:r>
              <a:rPr lang="cs-CZ" altLang="cs-CZ" dirty="0" smtClean="0"/>
              <a:t/>
            </a:r>
            <a:br>
              <a:rPr lang="cs-CZ" altLang="cs-CZ" dirty="0" smtClean="0"/>
            </a:br>
            <a:r>
              <a:rPr lang="cs-CZ" dirty="0" smtClean="0"/>
              <a:t>KMS </a:t>
            </a:r>
            <a:r>
              <a:rPr lang="cs-CZ" sz="3200" dirty="0" err="1" smtClean="0"/>
              <a:t>Fusion</a:t>
            </a:r>
            <a:endParaRPr lang="cs-CZ" sz="3200" dirty="0"/>
          </a:p>
        </p:txBody>
      </p:sp>
      <p:sp>
        <p:nvSpPr>
          <p:cNvPr id="3" name="Zástupný symbol pro obsah 2"/>
          <p:cNvSpPr>
            <a:spLocks noGrp="1"/>
          </p:cNvSpPr>
          <p:nvPr>
            <p:ph idx="1"/>
          </p:nvPr>
        </p:nvSpPr>
        <p:spPr>
          <a:xfrm>
            <a:off x="756949" y="581891"/>
            <a:ext cx="8534400" cy="3615267"/>
          </a:xfrm>
        </p:spPr>
        <p:txBody>
          <a:bodyPr>
            <a:normAutofit fontScale="85000" lnSpcReduction="20000"/>
          </a:bodyPr>
          <a:lstStyle/>
          <a:p>
            <a:pPr>
              <a:defRPr/>
            </a:pPr>
            <a:r>
              <a:rPr lang="cs-CZ" sz="2400" b="1" dirty="0"/>
              <a:t>Vedení: </a:t>
            </a:r>
            <a:r>
              <a:rPr lang="cs-CZ" sz="2400" dirty="0" err="1"/>
              <a:t>Keeve</a:t>
            </a:r>
            <a:r>
              <a:rPr lang="cs-CZ" sz="2400" dirty="0"/>
              <a:t> </a:t>
            </a:r>
            <a:r>
              <a:rPr lang="cs-CZ" sz="2400" dirty="0" err="1"/>
              <a:t>Milton</a:t>
            </a:r>
            <a:r>
              <a:rPr lang="cs-CZ" sz="2400" dirty="0"/>
              <a:t> </a:t>
            </a:r>
            <a:r>
              <a:rPr lang="cs-CZ" sz="2400" dirty="0" err="1"/>
              <a:t>Siegel</a:t>
            </a:r>
            <a:r>
              <a:rPr lang="cs-CZ" sz="2400" dirty="0"/>
              <a:t>, </a:t>
            </a:r>
            <a:r>
              <a:rPr lang="cs-CZ" sz="2400" dirty="0" err="1"/>
              <a:t>Keith</a:t>
            </a:r>
            <a:r>
              <a:rPr lang="cs-CZ" sz="2400" dirty="0"/>
              <a:t> </a:t>
            </a:r>
            <a:r>
              <a:rPr lang="cs-CZ" sz="2400" dirty="0" err="1"/>
              <a:t>Brueckner</a:t>
            </a:r>
            <a:endParaRPr lang="cs-CZ" sz="2400" dirty="0"/>
          </a:p>
          <a:p>
            <a:pPr>
              <a:defRPr/>
            </a:pPr>
            <a:r>
              <a:rPr lang="cs-CZ" sz="2400" b="1" dirty="0"/>
              <a:t>Podpora:</a:t>
            </a:r>
            <a:r>
              <a:rPr lang="cs-CZ" sz="2400" dirty="0"/>
              <a:t> KMS (</a:t>
            </a:r>
            <a:r>
              <a:rPr lang="cs-CZ" sz="2400" b="1" dirty="0" err="1"/>
              <a:t>K</a:t>
            </a:r>
            <a:r>
              <a:rPr lang="cs-CZ" sz="2400" dirty="0" err="1"/>
              <a:t>eeve</a:t>
            </a:r>
            <a:r>
              <a:rPr lang="cs-CZ" sz="2400" dirty="0"/>
              <a:t> </a:t>
            </a:r>
            <a:r>
              <a:rPr lang="cs-CZ" sz="2400" b="1" dirty="0" err="1"/>
              <a:t>M</a:t>
            </a:r>
            <a:r>
              <a:rPr lang="cs-CZ" sz="2400" dirty="0" err="1"/>
              <a:t>ilton</a:t>
            </a:r>
            <a:r>
              <a:rPr lang="cs-CZ" sz="2400" dirty="0"/>
              <a:t> </a:t>
            </a:r>
            <a:r>
              <a:rPr lang="cs-CZ" sz="2400" b="1" dirty="0" err="1"/>
              <a:t>S</a:t>
            </a:r>
            <a:r>
              <a:rPr lang="cs-CZ" sz="2400" dirty="0" err="1"/>
              <a:t>iegel</a:t>
            </a:r>
            <a:r>
              <a:rPr lang="cs-CZ" sz="2400" dirty="0"/>
              <a:t>) </a:t>
            </a:r>
            <a:r>
              <a:rPr lang="cs-CZ" sz="2400" dirty="0" err="1"/>
              <a:t>Fusion</a:t>
            </a:r>
            <a:r>
              <a:rPr lang="cs-CZ" sz="2400" dirty="0"/>
              <a:t>, </a:t>
            </a:r>
            <a:r>
              <a:rPr lang="cs-CZ" sz="2400" dirty="0" err="1"/>
              <a:t>British</a:t>
            </a:r>
            <a:r>
              <a:rPr lang="cs-CZ" sz="2400" dirty="0"/>
              <a:t> </a:t>
            </a:r>
            <a:r>
              <a:rPr lang="cs-CZ" sz="2400" dirty="0" err="1"/>
              <a:t>company</a:t>
            </a:r>
            <a:r>
              <a:rPr lang="cs-CZ" sz="2400" dirty="0"/>
              <a:t> </a:t>
            </a:r>
            <a:r>
              <a:rPr lang="cs-CZ" sz="2400" dirty="0" err="1"/>
              <a:t>Burnmach</a:t>
            </a:r>
            <a:r>
              <a:rPr lang="cs-CZ" sz="2400" dirty="0"/>
              <a:t> </a:t>
            </a:r>
            <a:r>
              <a:rPr lang="cs-CZ" sz="2400" dirty="0" err="1"/>
              <a:t>Oil</a:t>
            </a:r>
            <a:r>
              <a:rPr lang="cs-CZ" sz="2400" dirty="0"/>
              <a:t> </a:t>
            </a:r>
          </a:p>
          <a:p>
            <a:pPr>
              <a:defRPr/>
            </a:pPr>
            <a:r>
              <a:rPr lang="cs-CZ" sz="2400" b="1" dirty="0"/>
              <a:t>Ústředí: </a:t>
            </a:r>
            <a:r>
              <a:rPr lang="cs-CZ" sz="2400" dirty="0"/>
              <a:t>Ann </a:t>
            </a:r>
            <a:r>
              <a:rPr lang="cs-CZ" sz="2400" dirty="0" err="1"/>
              <a:t>Arbor</a:t>
            </a:r>
            <a:r>
              <a:rPr lang="cs-CZ" sz="2400" b="1" dirty="0"/>
              <a:t>, </a:t>
            </a:r>
            <a:r>
              <a:rPr lang="cs-CZ" sz="2400" dirty="0"/>
              <a:t>Michigan USA ,1969 </a:t>
            </a:r>
          </a:p>
          <a:p>
            <a:pPr>
              <a:defRPr/>
            </a:pPr>
            <a:r>
              <a:rPr lang="cs-CZ" sz="2400" b="1" dirty="0"/>
              <a:t> Princip (reakce DT): </a:t>
            </a:r>
            <a:r>
              <a:rPr lang="cs-CZ" sz="2400" dirty="0"/>
              <a:t>Odstřelování terčíku DT paliva laserem (YAG oscilátor, CILAS vk640 laser) jehož jeden svazek byl pasivní optikou rozdělen na dva </a:t>
            </a:r>
          </a:p>
          <a:p>
            <a:pPr>
              <a:defRPr/>
            </a:pPr>
            <a:r>
              <a:rPr lang="cs-CZ" sz="2400" dirty="0"/>
              <a:t>KMS </a:t>
            </a:r>
            <a:r>
              <a:rPr lang="cs-CZ" sz="2400" dirty="0" err="1"/>
              <a:t>fusion</a:t>
            </a:r>
            <a:r>
              <a:rPr lang="cs-CZ" sz="2400" dirty="0"/>
              <a:t> uspělo v soutěži s </a:t>
            </a:r>
            <a:r>
              <a:rPr lang="cs-CZ" sz="2400" dirty="0" err="1"/>
              <a:t>Livermore,Los</a:t>
            </a:r>
            <a:r>
              <a:rPr lang="cs-CZ" sz="2400" dirty="0"/>
              <a:t> </a:t>
            </a:r>
            <a:r>
              <a:rPr lang="cs-CZ" sz="2400" dirty="0" err="1"/>
              <a:t>Alamos,Rochester</a:t>
            </a:r>
            <a:r>
              <a:rPr lang="cs-CZ" sz="2400" dirty="0"/>
              <a:t> </a:t>
            </a:r>
          </a:p>
          <a:p>
            <a:pPr>
              <a:defRPr/>
            </a:pPr>
            <a:r>
              <a:rPr lang="cs-CZ" sz="2400" dirty="0"/>
              <a:t>Výroba terčíků s DT</a:t>
            </a:r>
          </a:p>
          <a:p>
            <a:pPr>
              <a:defRPr/>
            </a:pPr>
            <a:r>
              <a:rPr lang="cs-CZ" sz="2400" dirty="0"/>
              <a:t>První fúzní neutrony</a:t>
            </a:r>
          </a:p>
          <a:p>
            <a:pPr>
              <a:defRPr/>
            </a:pPr>
            <a:endParaRPr lang="cs-CZ" sz="2400" dirty="0"/>
          </a:p>
          <a:p>
            <a:pPr>
              <a:defRPr/>
            </a:pPr>
            <a:endParaRPr lang="cs-CZ" sz="2400" dirty="0"/>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44F5CBD4-62A4-42CE-90AA-12E5C9903891}" type="slidenum">
              <a:rPr lang="cs-CZ" smtClean="0"/>
              <a:t>6</a:t>
            </a:fld>
            <a:endParaRPr lang="cs-CZ"/>
          </a:p>
        </p:txBody>
      </p:sp>
    </p:spTree>
    <p:extLst>
      <p:ext uri="{BB962C8B-B14F-4D97-AF65-F5344CB8AC3E}">
        <p14:creationId xmlns:p14="http://schemas.microsoft.com/office/powerpoint/2010/main" val="33261857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pPr>
              <a:defRPr/>
            </a:pPr>
            <a:r>
              <a:rPr lang="cs-CZ" dirty="0" err="1" smtClean="0"/>
              <a:t>Energy</a:t>
            </a:r>
            <a:r>
              <a:rPr lang="cs-CZ" dirty="0" smtClean="0"/>
              <a:t> </a:t>
            </a:r>
            <a:r>
              <a:rPr lang="cs-CZ" dirty="0" err="1" smtClean="0"/>
              <a:t>Matter</a:t>
            </a:r>
            <a:r>
              <a:rPr lang="cs-CZ" dirty="0" smtClean="0"/>
              <a:t> </a:t>
            </a:r>
            <a:r>
              <a:rPr lang="cs-CZ" dirty="0" err="1" smtClean="0"/>
              <a:t>Conversion</a:t>
            </a:r>
            <a:r>
              <a:rPr lang="cs-CZ" dirty="0" smtClean="0"/>
              <a:t>/</a:t>
            </a:r>
            <a:r>
              <a:rPr lang="cs-CZ" dirty="0" err="1" smtClean="0"/>
              <a:t>Corporation</a:t>
            </a:r>
            <a:r>
              <a:rPr lang="cs-CZ" dirty="0" smtClean="0"/>
              <a:t>, EMC2</a:t>
            </a:r>
            <a:endParaRPr lang="cs-CZ" dirty="0"/>
          </a:p>
        </p:txBody>
      </p:sp>
      <p:sp>
        <p:nvSpPr>
          <p:cNvPr id="6" name="Zástupný symbol pro obsah 5"/>
          <p:cNvSpPr>
            <a:spLocks noGrp="1"/>
          </p:cNvSpPr>
          <p:nvPr>
            <p:ph idx="1"/>
          </p:nvPr>
        </p:nvSpPr>
        <p:spPr/>
        <p:txBody>
          <a:bodyPr/>
          <a:lstStyle/>
          <a:p>
            <a:pPr>
              <a:defRPr/>
            </a:pPr>
            <a:endParaRPr lang="cs-CZ" dirty="0" smtClean="0"/>
          </a:p>
          <a:p>
            <a:pPr>
              <a:defRPr/>
            </a:pPr>
            <a:r>
              <a:rPr lang="cs-CZ" dirty="0" smtClean="0"/>
              <a:t>Zakladatelé Robert </a:t>
            </a:r>
            <a:r>
              <a:rPr lang="cs-CZ" dirty="0" err="1" smtClean="0"/>
              <a:t>Bussard</a:t>
            </a:r>
            <a:r>
              <a:rPr lang="cs-CZ" dirty="0" smtClean="0"/>
              <a:t>, Dolly </a:t>
            </a:r>
            <a:r>
              <a:rPr lang="cs-CZ" dirty="0" err="1" smtClean="0"/>
              <a:t>Gray</a:t>
            </a:r>
            <a:endParaRPr lang="cs-CZ" dirty="0"/>
          </a:p>
          <a:p>
            <a:pPr>
              <a:defRPr/>
            </a:pPr>
            <a:r>
              <a:rPr lang="cs-CZ" dirty="0" smtClean="0"/>
              <a:t>Vedoucí experimentu Richard </a:t>
            </a:r>
            <a:r>
              <a:rPr lang="cs-CZ" dirty="0" err="1" smtClean="0"/>
              <a:t>Nebel</a:t>
            </a:r>
            <a:endParaRPr lang="cs-CZ" dirty="0" smtClean="0"/>
          </a:p>
          <a:p>
            <a:pPr>
              <a:defRPr/>
            </a:pPr>
            <a:r>
              <a:rPr lang="cs-CZ" dirty="0" smtClean="0"/>
              <a:t>2012 WB-8 poslední zařízení</a:t>
            </a:r>
          </a:p>
          <a:p>
            <a:pPr>
              <a:defRPr/>
            </a:pPr>
            <a:r>
              <a:rPr lang="cs-CZ" dirty="0" smtClean="0"/>
              <a:t>2014 Placeno US Navy</a:t>
            </a:r>
            <a:endParaRPr lang="cs-CZ" dirty="0"/>
          </a:p>
        </p:txBody>
      </p:sp>
      <p:sp>
        <p:nvSpPr>
          <p:cNvPr id="2" name="Zástupný symbol pro zápatí 1"/>
          <p:cNvSpPr>
            <a:spLocks noGrp="1"/>
          </p:cNvSpPr>
          <p:nvPr>
            <p:ph type="ftr" sz="quarter" idx="11"/>
          </p:nvPr>
        </p:nvSpPr>
        <p:spPr/>
        <p:txBody>
          <a:bodyPr/>
          <a:lstStyle/>
          <a:p>
            <a:endParaRPr lang="cs-CZ"/>
          </a:p>
        </p:txBody>
      </p:sp>
      <p:sp>
        <p:nvSpPr>
          <p:cNvPr id="3" name="Zástupný symbol pro číslo snímku 2"/>
          <p:cNvSpPr>
            <a:spLocks noGrp="1"/>
          </p:cNvSpPr>
          <p:nvPr>
            <p:ph type="sldNum" sz="quarter" idx="12"/>
          </p:nvPr>
        </p:nvSpPr>
        <p:spPr/>
        <p:txBody>
          <a:bodyPr/>
          <a:lstStyle/>
          <a:p>
            <a:fld id="{44F5CBD4-62A4-42CE-90AA-12E5C9903891}" type="slidenum">
              <a:rPr lang="cs-CZ" smtClean="0"/>
              <a:t>7</a:t>
            </a:fld>
            <a:endParaRPr lang="cs-CZ"/>
          </a:p>
        </p:txBody>
      </p:sp>
    </p:spTree>
    <p:extLst>
      <p:ext uri="{BB962C8B-B14F-4D97-AF65-F5344CB8AC3E}">
        <p14:creationId xmlns:p14="http://schemas.microsoft.com/office/powerpoint/2010/main" val="30526071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rrowheads="1"/>
          </p:cNvSpPr>
          <p:nvPr>
            <p:ph type="title"/>
          </p:nvPr>
        </p:nvSpPr>
        <p:spPr/>
        <p:txBody>
          <a:bodyPr/>
          <a:lstStyle/>
          <a:p>
            <a:pPr eaLnBrk="1" hangingPunct="1">
              <a:defRPr/>
            </a:pPr>
            <a:r>
              <a:rPr lang="cs-CZ" altLang="cs-CZ" dirty="0" smtClean="0"/>
              <a:t/>
            </a:r>
            <a:br>
              <a:rPr lang="cs-CZ" altLang="cs-CZ" dirty="0" smtClean="0"/>
            </a:br>
            <a:r>
              <a:rPr lang="cs-CZ" altLang="cs-CZ" dirty="0" smtClean="0"/>
              <a:t>Návraty od </a:t>
            </a:r>
            <a:r>
              <a:rPr lang="cs-CZ" altLang="cs-CZ" dirty="0" err="1" smtClean="0"/>
              <a:t>Rigatronu</a:t>
            </a:r>
            <a:endParaRPr lang="cs-CZ" altLang="cs-CZ" dirty="0" smtClean="0"/>
          </a:p>
        </p:txBody>
      </p:sp>
      <p:sp>
        <p:nvSpPr>
          <p:cNvPr id="84995" name="Rectangle 3"/>
          <p:cNvSpPr>
            <a:spLocks noGrp="1" noRot="1" noChangeArrowheads="1"/>
          </p:cNvSpPr>
          <p:nvPr>
            <p:ph idx="1"/>
          </p:nvPr>
        </p:nvSpPr>
        <p:spPr/>
        <p:txBody>
          <a:bodyPr/>
          <a:lstStyle/>
          <a:p>
            <a:pPr eaLnBrk="1" hangingPunct="1">
              <a:defRPr/>
            </a:pPr>
            <a:r>
              <a:rPr lang="cs-CZ" altLang="cs-CZ" dirty="0" smtClean="0"/>
              <a:t>Robert </a:t>
            </a:r>
            <a:r>
              <a:rPr lang="cs-CZ" altLang="cs-CZ" dirty="0" err="1" smtClean="0"/>
              <a:t>Bussard</a:t>
            </a:r>
            <a:r>
              <a:rPr lang="cs-CZ" altLang="cs-CZ" dirty="0" smtClean="0"/>
              <a:t> </a:t>
            </a:r>
            <a:r>
              <a:rPr lang="cs-CZ" altLang="cs-CZ" dirty="0" smtClean="0">
                <a:sym typeface="Wingdings" panose="05000000000000000000" pitchFamily="2" charset="2"/>
              </a:rPr>
              <a:t> EMC2</a:t>
            </a:r>
          </a:p>
          <a:p>
            <a:pPr eaLnBrk="1" hangingPunct="1">
              <a:defRPr/>
            </a:pPr>
            <a:r>
              <a:rPr lang="cs-CZ" altLang="cs-CZ" dirty="0" smtClean="0">
                <a:sym typeface="Wingdings" panose="05000000000000000000" pitchFamily="2" charset="2"/>
              </a:rPr>
              <a:t>Bruno </a:t>
            </a:r>
            <a:r>
              <a:rPr lang="cs-CZ" altLang="cs-CZ" dirty="0" err="1" smtClean="0">
                <a:sym typeface="Wingdings" panose="05000000000000000000" pitchFamily="2" charset="2"/>
              </a:rPr>
              <a:t>Coppi</a:t>
            </a:r>
            <a:r>
              <a:rPr lang="cs-CZ" altLang="cs-CZ" dirty="0" smtClean="0">
                <a:sym typeface="Wingdings" panose="05000000000000000000" pitchFamily="2" charset="2"/>
              </a:rPr>
              <a:t>  Ignitron</a:t>
            </a:r>
          </a:p>
          <a:p>
            <a:pPr eaLnBrk="1" hangingPunct="1">
              <a:defRPr/>
            </a:pPr>
            <a:r>
              <a:rPr lang="cs-CZ" altLang="cs-CZ" dirty="0" smtClean="0">
                <a:sym typeface="Wingdings" panose="05000000000000000000" pitchFamily="2" charset="2"/>
              </a:rPr>
              <a:t>Bob </a:t>
            </a:r>
            <a:r>
              <a:rPr lang="cs-CZ" altLang="cs-CZ" dirty="0" err="1" smtClean="0">
                <a:sym typeface="Wingdings" panose="05000000000000000000" pitchFamily="2" charset="2"/>
              </a:rPr>
              <a:t>Guccione</a:t>
            </a:r>
            <a:r>
              <a:rPr lang="cs-CZ" altLang="cs-CZ" dirty="0" smtClean="0">
                <a:sym typeface="Wingdings" panose="05000000000000000000" pitchFamily="2" charset="2"/>
              </a:rPr>
              <a:t>  </a:t>
            </a:r>
            <a:r>
              <a:rPr lang="cs-CZ" altLang="cs-CZ" dirty="0" err="1" smtClean="0">
                <a:sym typeface="Wingdings" panose="05000000000000000000" pitchFamily="2" charset="2"/>
              </a:rPr>
              <a:t>Pet</a:t>
            </a:r>
            <a:r>
              <a:rPr lang="cs-CZ" altLang="cs-CZ" dirty="0" smtClean="0">
                <a:sym typeface="Wingdings" panose="05000000000000000000" pitchFamily="2" charset="2"/>
              </a:rPr>
              <a:t> </a:t>
            </a:r>
            <a:r>
              <a:rPr lang="cs-CZ" altLang="cs-CZ" dirty="0" err="1" smtClean="0">
                <a:sym typeface="Wingdings" panose="05000000000000000000" pitchFamily="2" charset="2"/>
              </a:rPr>
              <a:t>of</a:t>
            </a:r>
            <a:r>
              <a:rPr lang="cs-CZ" altLang="cs-CZ" dirty="0" smtClean="0">
                <a:sym typeface="Wingdings" panose="05000000000000000000" pitchFamily="2" charset="2"/>
              </a:rPr>
              <a:t> </a:t>
            </a:r>
            <a:r>
              <a:rPr lang="cs-CZ" altLang="cs-CZ" dirty="0" err="1" smtClean="0">
                <a:sym typeface="Wingdings" panose="05000000000000000000" pitchFamily="2" charset="2"/>
              </a:rPr>
              <a:t>the</a:t>
            </a:r>
            <a:r>
              <a:rPr lang="cs-CZ" altLang="cs-CZ" dirty="0" smtClean="0">
                <a:sym typeface="Wingdings" panose="05000000000000000000" pitchFamily="2" charset="2"/>
              </a:rPr>
              <a:t> </a:t>
            </a:r>
            <a:r>
              <a:rPr lang="cs-CZ" altLang="cs-CZ" dirty="0" err="1" smtClean="0">
                <a:sym typeface="Wingdings" panose="05000000000000000000" pitchFamily="2" charset="2"/>
              </a:rPr>
              <a:t>Month</a:t>
            </a:r>
            <a:endParaRPr lang="cs-CZ" altLang="cs-CZ" dirty="0" smtClean="0"/>
          </a:p>
        </p:txBody>
      </p:sp>
      <p:sp>
        <p:nvSpPr>
          <p:cNvPr id="2" name="Zástupný symbol pro zápatí 1"/>
          <p:cNvSpPr>
            <a:spLocks noGrp="1"/>
          </p:cNvSpPr>
          <p:nvPr>
            <p:ph type="ftr" sz="quarter" idx="11"/>
          </p:nvPr>
        </p:nvSpPr>
        <p:spPr/>
        <p:txBody>
          <a:bodyPr/>
          <a:lstStyle/>
          <a:p>
            <a:endParaRPr lang="cs-CZ"/>
          </a:p>
        </p:txBody>
      </p:sp>
      <p:sp>
        <p:nvSpPr>
          <p:cNvPr id="3" name="Zástupný symbol pro číslo snímku 2"/>
          <p:cNvSpPr>
            <a:spLocks noGrp="1"/>
          </p:cNvSpPr>
          <p:nvPr>
            <p:ph type="sldNum" sz="quarter" idx="12"/>
          </p:nvPr>
        </p:nvSpPr>
        <p:spPr/>
        <p:txBody>
          <a:bodyPr/>
          <a:lstStyle/>
          <a:p>
            <a:fld id="{44F5CBD4-62A4-42CE-90AA-12E5C9903891}" type="slidenum">
              <a:rPr lang="cs-CZ" smtClean="0"/>
              <a:t>8</a:t>
            </a:fld>
            <a:endParaRPr lang="cs-CZ"/>
          </a:p>
        </p:txBody>
      </p:sp>
    </p:spTree>
    <p:extLst>
      <p:ext uri="{BB962C8B-B14F-4D97-AF65-F5344CB8AC3E}">
        <p14:creationId xmlns:p14="http://schemas.microsoft.com/office/powerpoint/2010/main" val="28542231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3" name="Rectangle 7"/>
          <p:cNvSpPr>
            <a:spLocks noGrp="1" noRot="1" noChangeArrowheads="1"/>
          </p:cNvSpPr>
          <p:nvPr>
            <p:ph type="title"/>
          </p:nvPr>
        </p:nvSpPr>
        <p:spPr/>
        <p:txBody>
          <a:bodyPr/>
          <a:lstStyle/>
          <a:p>
            <a:pPr eaLnBrk="1" hangingPunct="1">
              <a:defRPr/>
            </a:pPr>
            <a:r>
              <a:rPr lang="cs-CZ" altLang="cs-CZ" sz="4000"/>
              <a:t>Anneutronická fúze bóru</a:t>
            </a:r>
            <a:br>
              <a:rPr lang="cs-CZ" altLang="cs-CZ" sz="4000"/>
            </a:br>
            <a:r>
              <a:rPr lang="cs-CZ" altLang="cs-CZ" sz="4000"/>
              <a:t>Bussardova oblíbená reakce</a:t>
            </a:r>
          </a:p>
        </p:txBody>
      </p:sp>
      <p:pic>
        <p:nvPicPr>
          <p:cNvPr id="5632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878" y="458355"/>
            <a:ext cx="3954463" cy="319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324" name="Text Box 9"/>
          <p:cNvSpPr txBox="1">
            <a:spLocks noChangeArrowheads="1"/>
          </p:cNvSpPr>
          <p:nvPr/>
        </p:nvSpPr>
        <p:spPr bwMode="auto">
          <a:xfrm>
            <a:off x="5438486" y="515746"/>
            <a:ext cx="2484438" cy="366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cs-CZ" altLang="cs-CZ" sz="1800" dirty="0"/>
              <a:t>Reakce bez neutronů, gama záření, radioaktivního odpadu</a:t>
            </a:r>
          </a:p>
          <a:p>
            <a:pPr eaLnBrk="1" hangingPunct="1">
              <a:spcBef>
                <a:spcPct val="0"/>
              </a:spcBef>
              <a:buClrTx/>
              <a:buFontTx/>
              <a:buNone/>
            </a:pPr>
            <a:endParaRPr lang="cs-CZ" altLang="cs-CZ" sz="1800" dirty="0"/>
          </a:p>
          <a:p>
            <a:pPr eaLnBrk="1" hangingPunct="1">
              <a:spcBef>
                <a:spcPct val="0"/>
              </a:spcBef>
              <a:buClrTx/>
              <a:buFontTx/>
              <a:buNone/>
            </a:pPr>
            <a:r>
              <a:rPr lang="cs-CZ" altLang="cs-CZ" sz="1800" dirty="0"/>
              <a:t>Možnost přímé přeměny až 95 % </a:t>
            </a:r>
            <a:r>
              <a:rPr lang="cs-CZ" altLang="cs-CZ" sz="1800" dirty="0" err="1"/>
              <a:t>fuzní</a:t>
            </a:r>
            <a:r>
              <a:rPr lang="cs-CZ" altLang="cs-CZ" sz="1800" dirty="0"/>
              <a:t> energie  na elektrickou energii.</a:t>
            </a:r>
          </a:p>
          <a:p>
            <a:pPr eaLnBrk="1" hangingPunct="1">
              <a:spcBef>
                <a:spcPct val="0"/>
              </a:spcBef>
              <a:buClrTx/>
              <a:buFontTx/>
              <a:buNone/>
            </a:pPr>
            <a:endParaRPr lang="cs-CZ" altLang="cs-CZ" sz="1800" dirty="0"/>
          </a:p>
          <a:p>
            <a:pPr eaLnBrk="1" hangingPunct="1">
              <a:spcBef>
                <a:spcPct val="0"/>
              </a:spcBef>
              <a:buClrTx/>
              <a:buFontTx/>
              <a:buNone/>
            </a:pPr>
            <a:r>
              <a:rPr lang="cs-CZ" altLang="cs-CZ" sz="1800" dirty="0" err="1"/>
              <a:t>Bussard</a:t>
            </a:r>
            <a:r>
              <a:rPr lang="cs-CZ" altLang="cs-CZ" sz="1800" dirty="0"/>
              <a:t> uvažoval reaktor IEC jako pohon kosmických lodí.</a:t>
            </a:r>
          </a:p>
        </p:txBody>
      </p:sp>
      <p:sp>
        <p:nvSpPr>
          <p:cNvPr id="2" name="Zástupný symbol pro zápatí 1"/>
          <p:cNvSpPr>
            <a:spLocks noGrp="1"/>
          </p:cNvSpPr>
          <p:nvPr>
            <p:ph type="ftr" sz="quarter" idx="11"/>
          </p:nvPr>
        </p:nvSpPr>
        <p:spPr/>
        <p:txBody>
          <a:bodyPr/>
          <a:lstStyle/>
          <a:p>
            <a:endParaRPr lang="cs-CZ"/>
          </a:p>
        </p:txBody>
      </p:sp>
      <p:sp>
        <p:nvSpPr>
          <p:cNvPr id="3" name="Zástupný symbol pro číslo snímku 2"/>
          <p:cNvSpPr>
            <a:spLocks noGrp="1"/>
          </p:cNvSpPr>
          <p:nvPr>
            <p:ph type="sldNum" sz="quarter" idx="12"/>
          </p:nvPr>
        </p:nvSpPr>
        <p:spPr/>
        <p:txBody>
          <a:bodyPr/>
          <a:lstStyle/>
          <a:p>
            <a:fld id="{44F5CBD4-62A4-42CE-90AA-12E5C9903891}" type="slidenum">
              <a:rPr lang="cs-CZ" smtClean="0"/>
              <a:t>9</a:t>
            </a:fld>
            <a:endParaRPr lang="cs-CZ"/>
          </a:p>
        </p:txBody>
      </p:sp>
    </p:spTree>
    <p:extLst>
      <p:ext uri="{BB962C8B-B14F-4D97-AF65-F5344CB8AC3E}">
        <p14:creationId xmlns:p14="http://schemas.microsoft.com/office/powerpoint/2010/main" val="1343466173"/>
      </p:ext>
    </p:extLst>
  </p:cSld>
  <p:clrMapOvr>
    <a:masterClrMapping/>
  </p:clrMapOvr>
  <p:timing>
    <p:tnLst>
      <p:par>
        <p:cTn id="1" dur="indefinite" restart="never" nodeType="tmRoot"/>
      </p:par>
    </p:tnLst>
  </p:timing>
</p:sld>
</file>

<file path=ppt/theme/theme1.xml><?xml version="1.0" encoding="utf-8"?>
<a:theme xmlns:a="http://schemas.openxmlformats.org/drawingml/2006/main" name="Řez">
  <a:themeElements>
    <a:clrScheme name="Řez">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Řez">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Řez">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1026</TotalTime>
  <Words>1235</Words>
  <Application>Microsoft Office PowerPoint</Application>
  <PresentationFormat>Širokoúhlá obrazovka</PresentationFormat>
  <Paragraphs>213</Paragraphs>
  <Slides>27</Slides>
  <Notes>6</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27</vt:i4>
      </vt:variant>
    </vt:vector>
  </HeadingPairs>
  <TitlesOfParts>
    <vt:vector size="34" baseType="lpstr">
      <vt:lpstr>Arial</vt:lpstr>
      <vt:lpstr>Calibri</vt:lpstr>
      <vt:lpstr>Century Gothic</vt:lpstr>
      <vt:lpstr>Times New Roman</vt:lpstr>
      <vt:lpstr>Wingdings</vt:lpstr>
      <vt:lpstr>Wingdings 3</vt:lpstr>
      <vt:lpstr>Řez</vt:lpstr>
      <vt:lpstr>SOUKROMÁ FÚZE</vt:lpstr>
      <vt:lpstr>Důvody zapojení soukromníků do výzkumu řízené termojaderné fúze (nejsou řazeny podle četnosti):</vt:lpstr>
      <vt:lpstr>SPOLEČNOSTI PODLE DATA ZALOŽENÍ</vt:lpstr>
      <vt:lpstr>ROZDĚLENÍ SOUKROMNÍKÚ</vt:lpstr>
      <vt:lpstr>Tři generace fúzních paliv </vt:lpstr>
      <vt:lpstr>první soukromá fúze KMS Fusion</vt:lpstr>
      <vt:lpstr>Energy Matter Conversion/Corporation, EMC2</vt:lpstr>
      <vt:lpstr> Návraty od Rigatronu</vt:lpstr>
      <vt:lpstr>Anneutronická fúze bóru Bussardova oblíbená reakce</vt:lpstr>
      <vt:lpstr>Riggatron</vt:lpstr>
      <vt:lpstr>R. Bussard, 2007                           ITT Farnsworth Laboratory</vt:lpstr>
      <vt:lpstr>Polywell  WB-6</vt:lpstr>
      <vt:lpstr>IGNITOR</vt:lpstr>
      <vt:lpstr>ITER &amp; IGNITOR: srovnání</vt:lpstr>
      <vt:lpstr> TAE Technology  (TAE - Tri alpha Energy) </vt:lpstr>
      <vt:lpstr>Prezentace aplikace PowerPoint</vt:lpstr>
      <vt:lpstr>Prezentace aplikace PowerPoint</vt:lpstr>
      <vt:lpstr>Magnetic Target Fusion, 2010</vt:lpstr>
      <vt:lpstr>Magnetized Target Fusion         „General Fusion“ 2002 </vt:lpstr>
      <vt:lpstr>Skunk Works The Lockheed Martin       Compact Fusion Reactor 2013</vt:lpstr>
      <vt:lpstr>FUTURE</vt:lpstr>
      <vt:lpstr>Tokamak Energy</vt:lpstr>
      <vt:lpstr>First Light Fusion Ltd. </vt:lpstr>
      <vt:lpstr>MITEI (MIT Energy Initiative) – Commonwealth Fusion Systems and MIT</vt:lpstr>
      <vt:lpstr>Applied Fusion Systems </vt:lpstr>
      <vt:lpstr>Helion energy</vt:lpstr>
      <vt:lpstr>LPPF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SOUKROMÁ FÚZE</dc:title>
  <dc:creator>milan</dc:creator>
  <cp:lastModifiedBy>milan</cp:lastModifiedBy>
  <cp:revision>64</cp:revision>
  <dcterms:created xsi:type="dcterms:W3CDTF">2019-10-15T10:05:30Z</dcterms:created>
  <dcterms:modified xsi:type="dcterms:W3CDTF">2020-11-18T18:02:19Z</dcterms:modified>
</cp:coreProperties>
</file>