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2"/>
  </p:notesMasterIdLst>
  <p:sldIdLst>
    <p:sldId id="256" r:id="rId2"/>
    <p:sldId id="257" r:id="rId3"/>
    <p:sldId id="279" r:id="rId4"/>
    <p:sldId id="280" r:id="rId5"/>
    <p:sldId id="281" r:id="rId6"/>
    <p:sldId id="284" r:id="rId7"/>
    <p:sldId id="282" r:id="rId8"/>
    <p:sldId id="283" r:id="rId9"/>
    <p:sldId id="285"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8" r:id="rId30"/>
    <p:sldId id="277"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7" d="100"/>
          <a:sy n="107" d="100"/>
        </p:scale>
        <p:origin x="138" y="20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500CD-624D-44B0-BCDC-EB66BBFAB42F}" type="datetimeFigureOut">
              <a:rPr lang="cs-CZ" smtClean="0"/>
              <a:t>25.11.2020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44E63-E70F-4833-BCCA-5B12DD021EE1}" type="slidenum">
              <a:rPr lang="cs-CZ" smtClean="0"/>
              <a:t>‹#›</a:t>
            </a:fld>
            <a:endParaRPr lang="cs-CZ"/>
          </a:p>
        </p:txBody>
      </p:sp>
    </p:spTree>
    <p:extLst>
      <p:ext uri="{BB962C8B-B14F-4D97-AF65-F5344CB8AC3E}">
        <p14:creationId xmlns:p14="http://schemas.microsoft.com/office/powerpoint/2010/main" val="248922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s-magazin.com/index.php?a=a201107104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24579" name="Zástupný symbol pro poznámky 2"/>
          <p:cNvSpPr>
            <a:spLocks noGrp="1"/>
          </p:cNvSpPr>
          <p:nvPr>
            <p:ph type="body" idx="1"/>
          </p:nvPr>
        </p:nvSpPr>
        <p:spPr>
          <a:noFill/>
        </p:spPr>
        <p:txBody>
          <a:bodyPr/>
          <a:lstStyle/>
          <a:p>
            <a:endParaRPr lang="cs-CZ" altLang="cs-CZ" smtClean="0">
              <a:latin typeface="Arial" panose="020B0604020202020204" pitchFamily="34" charset="0"/>
            </a:endParaRPr>
          </a:p>
        </p:txBody>
      </p:sp>
      <p:sp>
        <p:nvSpPr>
          <p:cNvPr id="24580"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A37761-A790-439E-8C69-5C832FD45771}" type="slidenum">
              <a:rPr lang="cs-CZ" altLang="cs-CZ" smtClean="0"/>
              <a:pPr/>
              <a:t>7</a:t>
            </a:fld>
            <a:endParaRPr lang="cs-CZ" altLang="cs-CZ" smtClean="0"/>
          </a:p>
        </p:txBody>
      </p:sp>
    </p:spTree>
    <p:extLst>
      <p:ext uri="{BB962C8B-B14F-4D97-AF65-F5344CB8AC3E}">
        <p14:creationId xmlns:p14="http://schemas.microsoft.com/office/powerpoint/2010/main" val="243633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869252-1C15-4C4A-A0F5-0DCF4C165EDF}" type="slidenum">
              <a:rPr lang="cs-CZ" altLang="cs-CZ" smtClean="0"/>
              <a:pPr>
                <a:spcBef>
                  <a:spcPct val="0"/>
                </a:spcBef>
              </a:pPr>
              <a:t>8</a:t>
            </a:fld>
            <a:endParaRPr lang="cs-CZ" altLang="cs-CZ"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06463" y="4716463"/>
            <a:ext cx="4984750" cy="4468812"/>
          </a:xfrm>
          <a:noFill/>
        </p:spPr>
        <p:txBody>
          <a:bodyPr/>
          <a:lstStyle/>
          <a:p>
            <a:pPr eaLnBrk="1" hangingPunct="1"/>
            <a:endParaRPr lang="en-GB" altLang="cs-CZ" smtClean="0">
              <a:latin typeface="Arial" panose="020B0604020202020204" pitchFamily="34" charset="0"/>
            </a:endParaRPr>
          </a:p>
        </p:txBody>
      </p:sp>
    </p:spTree>
    <p:extLst>
      <p:ext uri="{BB962C8B-B14F-4D97-AF65-F5344CB8AC3E}">
        <p14:creationId xmlns:p14="http://schemas.microsoft.com/office/powerpoint/2010/main" val="3448922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a:ln/>
        </p:spPr>
      </p:sp>
      <p:sp>
        <p:nvSpPr>
          <p:cNvPr id="69635" name="Zástupný symbol pro poznámky 2"/>
          <p:cNvSpPr>
            <a:spLocks noGrp="1"/>
          </p:cNvSpPr>
          <p:nvPr>
            <p:ph type="body" idx="1"/>
          </p:nvPr>
        </p:nvSpPr>
        <p:spPr>
          <a:noFill/>
        </p:spPr>
        <p:txBody>
          <a:bodyPr/>
          <a:lstStyle/>
          <a:p>
            <a:endParaRPr lang="cs-CZ" altLang="cs-CZ" smtClean="0">
              <a:latin typeface="Arial" panose="020B0604020202020204" pitchFamily="34" charset="0"/>
            </a:endParaRPr>
          </a:p>
        </p:txBody>
      </p:sp>
      <p:sp>
        <p:nvSpPr>
          <p:cNvPr id="69636"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AC5BE8-998B-41C0-8557-C4CCC531C781}" type="slidenum">
              <a:rPr lang="cs-CZ" altLang="cs-CZ" smtClean="0"/>
              <a:pPr/>
              <a:t>10</a:t>
            </a:fld>
            <a:endParaRPr lang="cs-CZ" altLang="cs-CZ" smtClean="0"/>
          </a:p>
        </p:txBody>
      </p:sp>
    </p:spTree>
    <p:extLst>
      <p:ext uri="{BB962C8B-B14F-4D97-AF65-F5344CB8AC3E}">
        <p14:creationId xmlns:p14="http://schemas.microsoft.com/office/powerpoint/2010/main" val="102211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6F8745-ED3E-4A65-9D98-CF681CCB930D}" type="slidenum">
              <a:rPr lang="cs-CZ" altLang="cs-CZ" smtClean="0"/>
              <a:pPr>
                <a:spcBef>
                  <a:spcPct val="0"/>
                </a:spcBef>
              </a:pPr>
              <a:t>11</a:t>
            </a:fld>
            <a:endParaRPr lang="cs-CZ" altLang="cs-CZ"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cs-CZ" altLang="cs-CZ" b="1" u="sng" smtClean="0">
                <a:latin typeface="Arial" panose="020B0604020202020204" pitchFamily="34" charset="0"/>
              </a:rPr>
              <a:t>První fúzní elektrárna</a:t>
            </a:r>
            <a:r>
              <a:rPr lang="cs-CZ" altLang="cs-CZ" smtClean="0">
                <a:latin typeface="Arial" panose="020B0604020202020204" pitchFamily="34" charset="0"/>
              </a:rPr>
              <a:t>?</a:t>
            </a:r>
          </a:p>
          <a:p>
            <a:pPr eaLnBrk="1" hangingPunct="1"/>
            <a:r>
              <a:rPr lang="cs-CZ" altLang="cs-CZ" smtClean="0">
                <a:latin typeface="Arial" panose="020B0604020202020204" pitchFamily="34" charset="0"/>
              </a:rPr>
              <a:t>Rossi naopak tvrdí, že kritiky přesvědčí produkce elektřiny ve velkém. Postavil již 105 E-Cat jednotek, které jsou již v nepřetržitém provozu a mají se stát součástí pokusné elektrárny v řeckém Xanthi, která má být schopna produkovat jeden megawatt. Tuto elektrárnu má provozovat společnost Defkalion Green Technologies Inc., které prodal Rossi licenci pro celý svět vyjma USA. Řecká společnost chce vyrábět 300 000 E-Cat jednotek ročně. Rossi také prohlásil, že další ověřovací testy už nebudou a v říjnu 2011 bude spuštěna megawattová elektrárna v Řecku. Ovšem stránky Defkalion Green Technologies vypadají poněkud uboze a nic nesvědčí o tom, že by se jednalo o úspěšnou a bohatou společnost. Na druhou stranu dějiny vědy jsou protkány příběhy objevů oficiálních outsiderů, kterým ve své době renomovaní odborníci nevěřili a vysmívali se jim. Uvidíme na konci roku, jaký osud bude mít zpráva o fúzi za studena.</a:t>
            </a:r>
          </a:p>
          <a:p>
            <a:pPr eaLnBrk="1" hangingPunct="1"/>
            <a:r>
              <a:rPr lang="cs-CZ" altLang="cs-CZ" b="1" i="1" smtClean="0">
                <a:latin typeface="Arial" panose="020B0604020202020204" pitchFamily="34" charset="0"/>
              </a:rPr>
              <a:t>Pavel Stöckl, Právo</a:t>
            </a:r>
          </a:p>
          <a:p>
            <a:pPr eaLnBrk="1" hangingPunct="1"/>
            <a:r>
              <a:rPr lang="cs-CZ" altLang="ja-JP" b="1" i="1" smtClean="0">
                <a:latin typeface="Arial" panose="020B0604020202020204" pitchFamily="34" charset="0"/>
                <a:hlinkClick r:id="rId3"/>
              </a:rPr>
              <a:t>http://www.cs-magazin.com/index.php?a=a2011071046</a:t>
            </a:r>
            <a:r>
              <a:rPr lang="cs-CZ" altLang="ja-JP" smtClean="0">
                <a:latin typeface="Arial" panose="020B0604020202020204" pitchFamily="34" charset="0"/>
              </a:rPr>
              <a:t> </a:t>
            </a:r>
          </a:p>
          <a:p>
            <a:pPr eaLnBrk="1" hangingPunct="1"/>
            <a:endParaRPr lang="cs-CZ" altLang="ja-JP" smtClean="0">
              <a:latin typeface="Arial" panose="020B0604020202020204" pitchFamily="34" charset="0"/>
            </a:endParaRPr>
          </a:p>
          <a:p>
            <a:pPr eaLnBrk="1" hangingPunct="1"/>
            <a:r>
              <a:rPr lang="cs-CZ" altLang="ja-JP" smtClean="0">
                <a:latin typeface="Arial" panose="020B0604020202020204" pitchFamily="34" charset="0"/>
              </a:rPr>
              <a:t>SPAWAR= US Navy’s Space and Naval Warfare Systems Command</a:t>
            </a:r>
            <a:endParaRPr lang="cs-CZ" altLang="cs-CZ" b="1" smtClean="0">
              <a:latin typeface="Arial" panose="020B0604020202020204" pitchFamily="34" charset="0"/>
            </a:endParaRPr>
          </a:p>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18023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rázek snímku 1"/>
          <p:cNvSpPr>
            <a:spLocks noGrp="1" noRot="1" noChangeAspect="1" noTextEdit="1"/>
          </p:cNvSpPr>
          <p:nvPr>
            <p:ph type="sldImg"/>
          </p:nvPr>
        </p:nvSpPr>
        <p:spPr>
          <a:ln/>
        </p:spPr>
      </p:sp>
      <p:sp>
        <p:nvSpPr>
          <p:cNvPr id="73731" name="Zástupný symbol pro poznámky 2"/>
          <p:cNvSpPr>
            <a:spLocks noGrp="1"/>
          </p:cNvSpPr>
          <p:nvPr>
            <p:ph type="body" idx="1"/>
          </p:nvPr>
        </p:nvSpPr>
        <p:spPr>
          <a:noFill/>
        </p:spPr>
        <p:txBody>
          <a:bodyPr/>
          <a:lstStyle/>
          <a:p>
            <a:endParaRPr lang="cs-CZ" altLang="cs-CZ" smtClean="0">
              <a:latin typeface="Arial" panose="020B0604020202020204" pitchFamily="34" charset="0"/>
            </a:endParaRPr>
          </a:p>
        </p:txBody>
      </p:sp>
      <p:sp>
        <p:nvSpPr>
          <p:cNvPr id="73732"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977F50-F22B-41C1-86F7-4EC65836F3B9}" type="slidenum">
              <a:rPr lang="cs-CZ" altLang="cs-CZ" smtClean="0"/>
              <a:pPr/>
              <a:t>12</a:t>
            </a:fld>
            <a:endParaRPr lang="cs-CZ" altLang="cs-CZ" smtClean="0"/>
          </a:p>
        </p:txBody>
      </p:sp>
    </p:spTree>
    <p:extLst>
      <p:ext uri="{BB962C8B-B14F-4D97-AF65-F5344CB8AC3E}">
        <p14:creationId xmlns:p14="http://schemas.microsoft.com/office/powerpoint/2010/main" val="10905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obrázek snímku 1"/>
          <p:cNvSpPr>
            <a:spLocks noGrp="1" noRot="1" noChangeAspect="1" noTextEdit="1"/>
          </p:cNvSpPr>
          <p:nvPr>
            <p:ph type="sldImg"/>
          </p:nvPr>
        </p:nvSpPr>
        <p:spPr>
          <a:ln/>
        </p:spPr>
      </p:sp>
      <p:sp>
        <p:nvSpPr>
          <p:cNvPr id="84995" name="Zástupný symbol pro poznámky 2"/>
          <p:cNvSpPr>
            <a:spLocks noGrp="1"/>
          </p:cNvSpPr>
          <p:nvPr>
            <p:ph type="body" idx="1"/>
          </p:nvPr>
        </p:nvSpPr>
        <p:spPr>
          <a:noFill/>
        </p:spPr>
        <p:txBody>
          <a:bodyPr/>
          <a:lstStyle/>
          <a:p>
            <a:endParaRPr lang="cs-CZ" altLang="cs-CZ" smtClean="0">
              <a:latin typeface="Arial" panose="020B0604020202020204" pitchFamily="34" charset="0"/>
            </a:endParaRPr>
          </a:p>
        </p:txBody>
      </p:sp>
      <p:sp>
        <p:nvSpPr>
          <p:cNvPr id="84996"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61632F-45C6-48AB-98B4-61ADA33A9A2F}" type="slidenum">
              <a:rPr lang="cs-CZ" altLang="cs-CZ" smtClean="0"/>
              <a:pPr/>
              <a:t>22</a:t>
            </a:fld>
            <a:endParaRPr lang="cs-CZ" altLang="cs-CZ" smtClean="0"/>
          </a:p>
        </p:txBody>
      </p:sp>
    </p:spTree>
    <p:extLst>
      <p:ext uri="{BB962C8B-B14F-4D97-AF65-F5344CB8AC3E}">
        <p14:creationId xmlns:p14="http://schemas.microsoft.com/office/powerpoint/2010/main" val="268401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obrázek snímku 1"/>
          <p:cNvSpPr>
            <a:spLocks noGrp="1" noRot="1" noChangeAspect="1" noTextEdit="1"/>
          </p:cNvSpPr>
          <p:nvPr>
            <p:ph type="sldImg"/>
          </p:nvPr>
        </p:nvSpPr>
        <p:spPr>
          <a:ln/>
        </p:spPr>
      </p:sp>
      <p:sp>
        <p:nvSpPr>
          <p:cNvPr id="89091" name="Zástupný symbol pro poznámky 2"/>
          <p:cNvSpPr>
            <a:spLocks noGrp="1"/>
          </p:cNvSpPr>
          <p:nvPr>
            <p:ph type="body" idx="1"/>
          </p:nvPr>
        </p:nvSpPr>
        <p:spPr>
          <a:noFill/>
        </p:spPr>
        <p:txBody>
          <a:bodyPr/>
          <a:lstStyle/>
          <a:p>
            <a:endParaRPr lang="cs-CZ" altLang="cs-CZ" smtClean="0">
              <a:latin typeface="Arial" panose="020B0604020202020204" pitchFamily="34" charset="0"/>
            </a:endParaRPr>
          </a:p>
        </p:txBody>
      </p:sp>
      <p:sp>
        <p:nvSpPr>
          <p:cNvPr id="89092"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FB0E04-73BF-462A-9316-67156C6A061F}" type="slidenum">
              <a:rPr lang="cs-CZ" altLang="cs-CZ" smtClean="0"/>
              <a:pPr/>
              <a:t>25</a:t>
            </a:fld>
            <a:endParaRPr lang="cs-CZ" altLang="cs-CZ" smtClean="0"/>
          </a:p>
        </p:txBody>
      </p:sp>
    </p:spTree>
    <p:extLst>
      <p:ext uri="{BB962C8B-B14F-4D97-AF65-F5344CB8AC3E}">
        <p14:creationId xmlns:p14="http://schemas.microsoft.com/office/powerpoint/2010/main" val="876151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4045FD-5D25-4EBC-9702-6B9D094D60A3}" type="slidenum">
              <a:rPr lang="cs-CZ" altLang="cs-CZ" smtClean="0"/>
              <a:pPr>
                <a:spcBef>
                  <a:spcPct val="0"/>
                </a:spcBef>
              </a:pPr>
              <a:t>30</a:t>
            </a:fld>
            <a:endParaRPr lang="cs-CZ" altLang="cs-CZ"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cs-CZ" altLang="cs-CZ" smtClean="0">
                <a:latin typeface="Arial" panose="020B0604020202020204" pitchFamily="34" charset="0"/>
              </a:rPr>
              <a:t>úkol </a:t>
            </a:r>
            <a:r>
              <a:rPr lang="cs-CZ" altLang="cs-CZ" smtClean="0">
                <a:solidFill>
                  <a:srgbClr val="0000FF"/>
                </a:solidFill>
                <a:latin typeface="Arial" panose="020B0604020202020204" pitchFamily="34" charset="0"/>
              </a:rPr>
              <a:t>TM-2</a:t>
            </a:r>
            <a:r>
              <a:rPr lang="cs-CZ" altLang="cs-CZ" smtClean="0">
                <a:latin typeface="Arial" panose="020B0604020202020204" pitchFamily="34" charset="0"/>
              </a:rPr>
              <a:t>:  vysvětlit nestability T-2, </a:t>
            </a:r>
            <a:r>
              <a:rPr lang="el-GR" altLang="cs-CZ" smtClean="0">
                <a:latin typeface="Arial" panose="020B0604020202020204" pitchFamily="34" charset="0"/>
              </a:rPr>
              <a:t>Φ</a:t>
            </a:r>
            <a:r>
              <a:rPr lang="cs-CZ" altLang="cs-CZ" smtClean="0">
                <a:latin typeface="Arial" panose="020B0604020202020204" pitchFamily="34" charset="0"/>
              </a:rPr>
              <a:t> 25/80cm, 22kG, nerez lajněr s clonou </a:t>
            </a:r>
            <a:r>
              <a:rPr lang="el-GR" altLang="cs-CZ" smtClean="0">
                <a:latin typeface="Arial" panose="020B0604020202020204" pitchFamily="34" charset="0"/>
              </a:rPr>
              <a:t>Φ</a:t>
            </a:r>
            <a:r>
              <a:rPr lang="cs-CZ" altLang="cs-CZ" smtClean="0">
                <a:latin typeface="Arial" panose="020B0604020202020204" pitchFamily="34" charset="0"/>
              </a:rPr>
              <a:t>16cm, Cu kožuch </a:t>
            </a:r>
          </a:p>
          <a:p>
            <a:pPr eaLnBrk="1" hangingPunct="1"/>
            <a:r>
              <a:rPr lang="cs-CZ" altLang="cs-CZ" smtClean="0">
                <a:latin typeface="Arial" panose="020B0604020202020204" pitchFamily="34" charset="0"/>
                <a:sym typeface="Symbol" panose="05050102010706020507" pitchFamily="18" charset="2"/>
              </a:rPr>
              <a:t>Rozdíl T-2 a TM-2 v intenzit</a:t>
            </a:r>
            <a:r>
              <a:rPr lang="cs-CZ" altLang="cs-CZ" smtClean="0">
                <a:latin typeface="Arial" panose="020B0604020202020204" pitchFamily="34" charset="0"/>
              </a:rPr>
              <a:t>ě</a:t>
            </a:r>
            <a:r>
              <a:rPr lang="cs-CZ" altLang="cs-CZ" smtClean="0">
                <a:latin typeface="Arial" panose="020B0604020202020204" pitchFamily="34" charset="0"/>
                <a:sym typeface="Symbol" panose="05050102010706020507" pitchFamily="18" charset="2"/>
              </a:rPr>
              <a:t> magnetického pole (6 vs 22 kG) </a:t>
            </a:r>
            <a:r>
              <a:rPr lang="en-US" altLang="cs-CZ" smtClean="0">
                <a:latin typeface="Arial" panose="020B0604020202020204" pitchFamily="34" charset="0"/>
                <a:sym typeface="Symbol" panose="05050102010706020507" pitchFamily="18" charset="2"/>
              </a:rPr>
              <a:t>&amp;</a:t>
            </a:r>
            <a:r>
              <a:rPr lang="cs-CZ" altLang="cs-CZ" smtClean="0">
                <a:latin typeface="Arial" panose="020B0604020202020204" pitchFamily="34" charset="0"/>
                <a:sym typeface="Symbol" panose="05050102010706020507" pitchFamily="18" charset="2"/>
              </a:rPr>
              <a:t> v primární vinutí (vinutí podél Cu kožuchu vs transformátor)</a:t>
            </a:r>
            <a:endParaRPr lang="cs-CZ" altLang="cs-CZ" smtClean="0">
              <a:latin typeface="Arial" panose="020B0604020202020204" pitchFamily="34" charset="0"/>
            </a:endParaRPr>
          </a:p>
          <a:p>
            <a:pPr eaLnBrk="1" hangingPunct="1"/>
            <a:r>
              <a:rPr lang="cs-CZ" altLang="cs-CZ" smtClean="0">
                <a:latin typeface="Arial" panose="020B0604020202020204" pitchFamily="34" charset="0"/>
              </a:rPr>
              <a:t>Razumova,Gorbunov: Sryv (disrupce) lze potlačit dostatečně velkým q</a:t>
            </a:r>
          </a:p>
          <a:p>
            <a:pPr eaLnBrk="1" hangingPunct="1"/>
            <a:r>
              <a:rPr lang="cs-CZ" altLang="cs-CZ" smtClean="0">
                <a:solidFill>
                  <a:srgbClr val="0000FF"/>
                </a:solidFill>
                <a:latin typeface="Arial" panose="020B0604020202020204" pitchFamily="34" charset="0"/>
              </a:rPr>
              <a:t>Poprvé tokamakový efekt - stabilní plazma v toroidálním systému!</a:t>
            </a:r>
            <a:endParaRPr lang="cs-CZ" altLang="cs-CZ" smtClean="0">
              <a:latin typeface="Arial" panose="020B0604020202020204" pitchFamily="34" charset="0"/>
            </a:endParaRPr>
          </a:p>
          <a:p>
            <a:pPr eaLnBrk="1" hangingPunct="1"/>
            <a:r>
              <a:rPr lang="cs-CZ" altLang="cs-CZ" smtClean="0">
                <a:latin typeface="Arial" panose="020B0604020202020204" pitchFamily="34" charset="0"/>
              </a:rPr>
              <a:t>Příčná difúze 10x menší než jiných zařízeních: Te </a:t>
            </a:r>
            <a:r>
              <a:rPr lang="cs-CZ" altLang="cs-CZ" smtClean="0">
                <a:latin typeface="Arial" panose="020B0604020202020204" pitchFamily="34" charset="0"/>
                <a:sym typeface="Symbol" panose="05050102010706020507" pitchFamily="18" charset="2"/>
              </a:rPr>
              <a:t> 100eV,10</a:t>
            </a:r>
            <a:r>
              <a:rPr lang="cs-CZ" altLang="cs-CZ" baseline="30000" smtClean="0">
                <a:latin typeface="Arial" panose="020B0604020202020204" pitchFamily="34" charset="0"/>
                <a:sym typeface="Symbol" panose="05050102010706020507" pitchFamily="18" charset="2"/>
              </a:rPr>
              <a:t>13</a:t>
            </a:r>
            <a:r>
              <a:rPr lang="cs-CZ" altLang="cs-CZ" smtClean="0">
                <a:latin typeface="Arial" panose="020B0604020202020204" pitchFamily="34" charset="0"/>
                <a:sym typeface="Symbol" panose="05050102010706020507" pitchFamily="18" charset="2"/>
              </a:rPr>
              <a:t>cm</a:t>
            </a:r>
            <a:r>
              <a:rPr lang="cs-CZ" altLang="cs-CZ" baseline="30000" smtClean="0">
                <a:latin typeface="Arial" panose="020B0604020202020204" pitchFamily="34" charset="0"/>
                <a:sym typeface="Symbol" panose="05050102010706020507" pitchFamily="18" charset="2"/>
              </a:rPr>
              <a:t>-3</a:t>
            </a:r>
          </a:p>
          <a:p>
            <a:pPr eaLnBrk="1" hangingPunct="1"/>
            <a:r>
              <a:rPr lang="cs-CZ" altLang="cs-CZ" smtClean="0">
                <a:latin typeface="Arial" panose="020B0604020202020204" pitchFamily="34" charset="0"/>
                <a:sym typeface="Symbol" panose="05050102010706020507" pitchFamily="18" charset="2"/>
              </a:rPr>
              <a:t>Ztráty ve stabilních podmínkách: zá</a:t>
            </a:r>
            <a:r>
              <a:rPr lang="cs-CZ" altLang="cs-CZ" smtClean="0">
                <a:latin typeface="Arial" panose="020B0604020202020204" pitchFamily="34" charset="0"/>
              </a:rPr>
              <a:t>ř</a:t>
            </a:r>
            <a:r>
              <a:rPr lang="cs-CZ" altLang="cs-CZ" smtClean="0">
                <a:latin typeface="Arial" panose="020B0604020202020204" pitchFamily="34" charset="0"/>
                <a:sym typeface="Symbol" panose="05050102010706020507" pitchFamily="18" charset="2"/>
              </a:rPr>
              <a:t>ení, neutrální atomy,10% vložené energie = nabité částice naráží na clonu</a:t>
            </a:r>
          </a:p>
          <a:p>
            <a:pPr eaLnBrk="1" hangingPunct="1"/>
            <a:r>
              <a:rPr lang="cs-CZ" altLang="cs-CZ" smtClean="0">
                <a:latin typeface="Arial" panose="020B0604020202020204" pitchFamily="34" charset="0"/>
                <a:sym typeface="Symbol" panose="05050102010706020507" pitchFamily="18" charset="2"/>
              </a:rPr>
              <a:t>P</a:t>
            </a:r>
            <a:r>
              <a:rPr lang="cs-CZ" altLang="cs-CZ" smtClean="0">
                <a:latin typeface="Arial" panose="020B0604020202020204" pitchFamily="34" charset="0"/>
              </a:rPr>
              <a:t>ř</a:t>
            </a:r>
            <a:r>
              <a:rPr lang="cs-CZ" altLang="cs-CZ" smtClean="0">
                <a:latin typeface="Arial" panose="020B0604020202020204" pitchFamily="34" charset="0"/>
                <a:sym typeface="Symbol" panose="05050102010706020507" pitchFamily="18" charset="2"/>
              </a:rPr>
              <a:t>ím</a:t>
            </a:r>
            <a:r>
              <a:rPr lang="cs-CZ" altLang="cs-CZ" smtClean="0">
                <a:latin typeface="Arial" panose="020B0604020202020204" pitchFamily="34" charset="0"/>
              </a:rPr>
              <a:t>ě</a:t>
            </a:r>
            <a:r>
              <a:rPr lang="cs-CZ" altLang="cs-CZ" smtClean="0">
                <a:latin typeface="Arial" panose="020B0604020202020204" pitchFamily="34" charset="0"/>
                <a:sym typeface="Symbol" panose="05050102010706020507" pitchFamily="18" charset="2"/>
              </a:rPr>
              <a:t>si tvoří 10% plazmatu&gt;&gt;</a:t>
            </a:r>
            <a:r>
              <a:rPr lang="cs-CZ" altLang="cs-CZ" u="sng" smtClean="0">
                <a:solidFill>
                  <a:srgbClr val="0000FF"/>
                </a:solidFill>
                <a:latin typeface="Arial" panose="020B0604020202020204" pitchFamily="34" charset="0"/>
                <a:sym typeface="Symbol" panose="05050102010706020507" pitchFamily="18" charset="2"/>
              </a:rPr>
              <a:t>příměsi vyzáří 80% Joulovy energie!!</a:t>
            </a:r>
          </a:p>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3535791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3992D118-10A7-4937-977D-2607CB68F383}" type="datetimeFigureOut">
              <a:rPr lang="cs-CZ" smtClean="0"/>
              <a:t>25.11.2020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B41FCEA-CF27-435F-A24F-8C29ADC30BAE}" type="slidenum">
              <a:rPr lang="cs-CZ" smtClean="0"/>
              <a:t>‹#›</a:t>
            </a:fld>
            <a:endParaRPr lang="cs-CZ"/>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91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3992D118-10A7-4937-977D-2607CB68F383}" type="datetimeFigureOut">
              <a:rPr lang="cs-CZ" smtClean="0"/>
              <a:t>25.11.2020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B41FCEA-CF27-435F-A24F-8C29ADC30BAE}" type="slidenum">
              <a:rPr lang="cs-CZ" smtClean="0"/>
              <a:t>‹#›</a:t>
            </a:fld>
            <a:endParaRPr lang="cs-CZ"/>
          </a:p>
        </p:txBody>
      </p:sp>
    </p:spTree>
    <p:extLst>
      <p:ext uri="{BB962C8B-B14F-4D97-AF65-F5344CB8AC3E}">
        <p14:creationId xmlns:p14="http://schemas.microsoft.com/office/powerpoint/2010/main" val="3891318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cs-CZ" smtClean="0"/>
              <a:t>Kliknutím lze upravit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3992D118-10A7-4937-977D-2607CB68F383}" type="datetimeFigureOut">
              <a:rPr lang="cs-CZ" smtClean="0"/>
              <a:t>25.11.2020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B41FCEA-CF27-435F-A24F-8C29ADC30BAE}" type="slidenum">
              <a:rPr lang="cs-CZ" smtClean="0"/>
              <a:t>‹#›</a:t>
            </a:fld>
            <a:endParaRPr lang="cs-CZ"/>
          </a:p>
        </p:txBody>
      </p:sp>
    </p:spTree>
    <p:extLst>
      <p:ext uri="{BB962C8B-B14F-4D97-AF65-F5344CB8AC3E}">
        <p14:creationId xmlns:p14="http://schemas.microsoft.com/office/powerpoint/2010/main" val="3197381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3992D118-10A7-4937-977D-2607CB68F383}" type="datetimeFigureOut">
              <a:rPr lang="cs-CZ" smtClean="0"/>
              <a:t>25.11.2020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B41FCEA-CF27-435F-A24F-8C29ADC30BAE}" type="slidenum">
              <a:rPr lang="cs-CZ" smtClean="0"/>
              <a:t>‹#›</a:t>
            </a:fld>
            <a:endParaRPr lang="cs-CZ"/>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24573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cs-CZ" smtClean="0"/>
              <a:t>Kliknutím lze upravit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3992D118-10A7-4937-977D-2607CB68F383}" type="datetimeFigureOut">
              <a:rPr lang="cs-CZ" smtClean="0"/>
              <a:t>25.11.2020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B41FCEA-CF27-435F-A24F-8C29ADC30BAE}" type="slidenum">
              <a:rPr lang="cs-CZ" smtClean="0"/>
              <a:t>‹#›</a:t>
            </a:fld>
            <a:endParaRPr lang="cs-CZ"/>
          </a:p>
        </p:txBody>
      </p:sp>
    </p:spTree>
    <p:extLst>
      <p:ext uri="{BB962C8B-B14F-4D97-AF65-F5344CB8AC3E}">
        <p14:creationId xmlns:p14="http://schemas.microsoft.com/office/powerpoint/2010/main" val="2869692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smtClean="0"/>
              <a:t>Kliknutím lze upravit styly předlohy textu.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3992D118-10A7-4937-977D-2607CB68F383}" type="datetimeFigureOut">
              <a:rPr lang="cs-CZ" smtClean="0"/>
              <a:t>25.11.2020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B41FCEA-CF27-435F-A24F-8C29ADC30BAE}" type="slidenum">
              <a:rPr lang="cs-CZ" smtClean="0"/>
              <a:t>‹#›</a:t>
            </a:fld>
            <a:endParaRPr lang="cs-CZ"/>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87188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smtClean="0"/>
              <a:t>Kliknutím lze upravit styly předlohy textu.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3992D118-10A7-4937-977D-2607CB68F383}" type="datetimeFigureOut">
              <a:rPr lang="cs-CZ" smtClean="0"/>
              <a:t>25.11.2020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B41FCEA-CF27-435F-A24F-8C29ADC30BAE}" type="slidenum">
              <a:rPr lang="cs-CZ" smtClean="0"/>
              <a:t>‹#›</a:t>
            </a:fld>
            <a:endParaRPr lang="cs-CZ"/>
          </a:p>
        </p:txBody>
      </p:sp>
    </p:spTree>
    <p:extLst>
      <p:ext uri="{BB962C8B-B14F-4D97-AF65-F5344CB8AC3E}">
        <p14:creationId xmlns:p14="http://schemas.microsoft.com/office/powerpoint/2010/main" val="2438616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992D118-10A7-4937-977D-2607CB68F383}" type="datetimeFigureOut">
              <a:rPr lang="cs-CZ" smtClean="0"/>
              <a:t>25.11.2020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B41FCEA-CF27-435F-A24F-8C29ADC30BAE}" type="slidenum">
              <a:rPr lang="cs-CZ" smtClean="0"/>
              <a:t>‹#›</a:t>
            </a:fld>
            <a:endParaRPr lang="cs-CZ"/>
          </a:p>
        </p:txBody>
      </p:sp>
    </p:spTree>
    <p:extLst>
      <p:ext uri="{BB962C8B-B14F-4D97-AF65-F5344CB8AC3E}">
        <p14:creationId xmlns:p14="http://schemas.microsoft.com/office/powerpoint/2010/main" val="3626828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992D118-10A7-4937-977D-2607CB68F383}" type="datetimeFigureOut">
              <a:rPr lang="cs-CZ" smtClean="0"/>
              <a:t>25.11.2020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B41FCEA-CF27-435F-A24F-8C29ADC30BAE}" type="slidenum">
              <a:rPr lang="cs-CZ" smtClean="0"/>
              <a:t>‹#›</a:t>
            </a:fld>
            <a:endParaRPr lang="cs-CZ"/>
          </a:p>
        </p:txBody>
      </p:sp>
    </p:spTree>
    <p:extLst>
      <p:ext uri="{BB962C8B-B14F-4D97-AF65-F5344CB8AC3E}">
        <p14:creationId xmlns:p14="http://schemas.microsoft.com/office/powerpoint/2010/main" val="375336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992D118-10A7-4937-977D-2607CB68F383}" type="datetimeFigureOut">
              <a:rPr lang="cs-CZ" smtClean="0"/>
              <a:t>25.11.2020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B41FCEA-CF27-435F-A24F-8C29ADC30BAE}" type="slidenum">
              <a:rPr lang="cs-CZ" smtClean="0"/>
              <a:t>‹#›</a:t>
            </a:fld>
            <a:endParaRPr lang="cs-CZ"/>
          </a:p>
        </p:txBody>
      </p:sp>
    </p:spTree>
    <p:extLst>
      <p:ext uri="{BB962C8B-B14F-4D97-AF65-F5344CB8AC3E}">
        <p14:creationId xmlns:p14="http://schemas.microsoft.com/office/powerpoint/2010/main" val="70972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cs-CZ" smtClean="0"/>
              <a:t>Kliknutím lze upravit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3992D118-10A7-4937-977D-2607CB68F383}" type="datetimeFigureOut">
              <a:rPr lang="cs-CZ" smtClean="0"/>
              <a:t>25.11.2020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B41FCEA-CF27-435F-A24F-8C29ADC30BAE}" type="slidenum">
              <a:rPr lang="cs-CZ" smtClean="0"/>
              <a:t>‹#›</a:t>
            </a:fld>
            <a:endParaRPr lang="cs-CZ"/>
          </a:p>
        </p:txBody>
      </p:sp>
    </p:spTree>
    <p:extLst>
      <p:ext uri="{BB962C8B-B14F-4D97-AF65-F5344CB8AC3E}">
        <p14:creationId xmlns:p14="http://schemas.microsoft.com/office/powerpoint/2010/main" val="121466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3992D118-10A7-4937-977D-2607CB68F383}" type="datetimeFigureOut">
              <a:rPr lang="cs-CZ" smtClean="0"/>
              <a:t>25.11.2020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B41FCEA-CF27-435F-A24F-8C29ADC30BAE}" type="slidenum">
              <a:rPr lang="cs-CZ" smtClean="0"/>
              <a:t>‹#›</a:t>
            </a:fld>
            <a:endParaRPr lang="cs-CZ"/>
          </a:p>
        </p:txBody>
      </p:sp>
    </p:spTree>
    <p:extLst>
      <p:ext uri="{BB962C8B-B14F-4D97-AF65-F5344CB8AC3E}">
        <p14:creationId xmlns:p14="http://schemas.microsoft.com/office/powerpoint/2010/main" val="301015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3992D118-10A7-4937-977D-2607CB68F383}" type="datetimeFigureOut">
              <a:rPr lang="cs-CZ" smtClean="0"/>
              <a:t>25.11.2020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B41FCEA-CF27-435F-A24F-8C29ADC30BAE}" type="slidenum">
              <a:rPr lang="cs-CZ" smtClean="0"/>
              <a:t>‹#›</a:t>
            </a:fld>
            <a:endParaRPr lang="cs-CZ"/>
          </a:p>
        </p:txBody>
      </p:sp>
    </p:spTree>
    <p:extLst>
      <p:ext uri="{BB962C8B-B14F-4D97-AF65-F5344CB8AC3E}">
        <p14:creationId xmlns:p14="http://schemas.microsoft.com/office/powerpoint/2010/main" val="52956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3992D118-10A7-4937-977D-2607CB68F383}" type="datetimeFigureOut">
              <a:rPr lang="cs-CZ" smtClean="0"/>
              <a:t>25.11.2020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B41FCEA-CF27-435F-A24F-8C29ADC30BAE}" type="slidenum">
              <a:rPr lang="cs-CZ" smtClean="0"/>
              <a:t>‹#›</a:t>
            </a:fld>
            <a:endParaRPr lang="cs-CZ"/>
          </a:p>
        </p:txBody>
      </p:sp>
    </p:spTree>
    <p:extLst>
      <p:ext uri="{BB962C8B-B14F-4D97-AF65-F5344CB8AC3E}">
        <p14:creationId xmlns:p14="http://schemas.microsoft.com/office/powerpoint/2010/main" val="318811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2D118-10A7-4937-977D-2607CB68F383}" type="datetimeFigureOut">
              <a:rPr lang="cs-CZ" smtClean="0"/>
              <a:t>25.11.2020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B41FCEA-CF27-435F-A24F-8C29ADC30BAE}" type="slidenum">
              <a:rPr lang="cs-CZ" smtClean="0"/>
              <a:t>‹#›</a:t>
            </a:fld>
            <a:endParaRPr lang="cs-CZ"/>
          </a:p>
        </p:txBody>
      </p:sp>
    </p:spTree>
    <p:extLst>
      <p:ext uri="{BB962C8B-B14F-4D97-AF65-F5344CB8AC3E}">
        <p14:creationId xmlns:p14="http://schemas.microsoft.com/office/powerpoint/2010/main" val="96910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992D118-10A7-4937-977D-2607CB68F383}" type="datetimeFigureOut">
              <a:rPr lang="cs-CZ" smtClean="0"/>
              <a:t>25.11.2020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B41FCEA-CF27-435F-A24F-8C29ADC30BAE}" type="slidenum">
              <a:rPr lang="cs-CZ" smtClean="0"/>
              <a:t>‹#›</a:t>
            </a:fld>
            <a:endParaRPr lang="cs-CZ"/>
          </a:p>
        </p:txBody>
      </p:sp>
    </p:spTree>
    <p:extLst>
      <p:ext uri="{BB962C8B-B14F-4D97-AF65-F5344CB8AC3E}">
        <p14:creationId xmlns:p14="http://schemas.microsoft.com/office/powerpoint/2010/main" val="146944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cs-CZ" smtClean="0"/>
              <a:t>Kliknutím lze upravit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992D118-10A7-4937-977D-2607CB68F383}" type="datetimeFigureOut">
              <a:rPr lang="cs-CZ" smtClean="0"/>
              <a:t>25.11.2020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B41FCEA-CF27-435F-A24F-8C29ADC30BAE}" type="slidenum">
              <a:rPr lang="cs-CZ" smtClean="0"/>
              <a:t>‹#›</a:t>
            </a:fld>
            <a:endParaRPr lang="cs-CZ"/>
          </a:p>
        </p:txBody>
      </p:sp>
    </p:spTree>
    <p:extLst>
      <p:ext uri="{BB962C8B-B14F-4D97-AF65-F5344CB8AC3E}">
        <p14:creationId xmlns:p14="http://schemas.microsoft.com/office/powerpoint/2010/main" val="245514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992D118-10A7-4937-977D-2607CB68F383}" type="datetimeFigureOut">
              <a:rPr lang="cs-CZ" smtClean="0"/>
              <a:t>25.11.2020</a:t>
            </a:fld>
            <a:endParaRPr lang="cs-CZ"/>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cs-CZ"/>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B41FCEA-CF27-435F-A24F-8C29ADC30BAE}" type="slidenum">
              <a:rPr lang="cs-CZ" smtClean="0"/>
              <a:t>‹#›</a:t>
            </a:fld>
            <a:endParaRPr lang="cs-CZ"/>
          </a:p>
        </p:txBody>
      </p:sp>
    </p:spTree>
    <p:extLst>
      <p:ext uri="{BB962C8B-B14F-4D97-AF65-F5344CB8AC3E}">
        <p14:creationId xmlns:p14="http://schemas.microsoft.com/office/powerpoint/2010/main" val="9407941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www.ipp.cas.cz/miranda2/export/sitesavcr/ufp/sys/galerie-obrazky/COMPASS_U.jpg" TargetMode="External"/><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hyperlink" Target="https://en.wikipedia.org/wiki/Reykjav%C3%ADk" TargetMode="External"/><Relationship Id="rId4" Type="http://schemas.openxmlformats.org/officeDocument/2006/relationships/hyperlink" Target="https://en.wikipedia.org/wiki/H%C3%B6f%C3%B0i"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wmf"/><Relationship Id="rId11" Type="http://schemas.openxmlformats.org/officeDocument/2006/relationships/image" Target="../media/image15.png"/><Relationship Id="rId5" Type="http://schemas.openxmlformats.org/officeDocument/2006/relationships/image" Target="../media/image9.wmf"/><Relationship Id="rId10" Type="http://schemas.openxmlformats.org/officeDocument/2006/relationships/image" Target="../media/image14.png"/><Relationship Id="rId4" Type="http://schemas.openxmlformats.org/officeDocument/2006/relationships/image" Target="../media/image8.wmf"/><Relationship Id="rId9" Type="http://schemas.openxmlformats.org/officeDocument/2006/relationships/image" Target="../media/image13.png"/><Relationship Id="rId14" Type="http://schemas.openxmlformats.org/officeDocument/2006/relationships/image" Target="../media/image1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Ústav Fyziky Plazmatu</a:t>
            </a:r>
            <a:endParaRPr lang="cs-CZ" dirty="0"/>
          </a:p>
        </p:txBody>
      </p:sp>
      <p:sp>
        <p:nvSpPr>
          <p:cNvPr id="3" name="Podnadpis 2"/>
          <p:cNvSpPr>
            <a:spLocks noGrp="1"/>
          </p:cNvSpPr>
          <p:nvPr>
            <p:ph type="subTitle" idx="1"/>
          </p:nvPr>
        </p:nvSpPr>
        <p:spPr/>
        <p:txBody>
          <a:bodyPr/>
          <a:lstStyle/>
          <a:p>
            <a:r>
              <a:rPr lang="cs-CZ" dirty="0" smtClean="0"/>
              <a:t>Lekce 12</a:t>
            </a:r>
            <a:endParaRPr lang="cs-CZ" dirty="0"/>
          </a:p>
        </p:txBody>
      </p:sp>
    </p:spTree>
    <p:extLst>
      <p:ext uri="{BB962C8B-B14F-4D97-AF65-F5344CB8AC3E}">
        <p14:creationId xmlns:p14="http://schemas.microsoft.com/office/powerpoint/2010/main" val="30249136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8279" y="0"/>
            <a:ext cx="3517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Obráze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2370" y="3182125"/>
            <a:ext cx="4764087"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171844" y="2196058"/>
            <a:ext cx="8510588" cy="1325563"/>
          </a:xfrm>
        </p:spPr>
        <p:txBody>
          <a:bodyPr>
            <a:normAutofit fontScale="90000"/>
          </a:bodyPr>
          <a:lstStyle/>
          <a:p>
            <a:pPr>
              <a:defRPr/>
            </a:pPr>
            <a:r>
              <a:rPr lang="cs-CZ" dirty="0" smtClean="0"/>
              <a:t>WENDELSTEIN W7-X</a:t>
            </a:r>
            <a:br>
              <a:rPr lang="cs-CZ" dirty="0" smtClean="0"/>
            </a:br>
            <a:r>
              <a:rPr lang="cs-CZ" sz="2800" dirty="0" err="1"/>
              <a:t>největší,supravodivý</a:t>
            </a:r>
            <a:r>
              <a:rPr lang="cs-CZ" sz="2800" dirty="0"/>
              <a:t> </a:t>
            </a:r>
            <a:r>
              <a:rPr lang="cs-CZ" sz="2800" dirty="0" err="1"/>
              <a:t>stelarátor</a:t>
            </a:r>
            <a:r>
              <a:rPr lang="cs-CZ" dirty="0" smtClean="0"/>
              <a:t/>
            </a:r>
            <a:br>
              <a:rPr lang="cs-CZ" dirty="0" smtClean="0"/>
            </a:br>
            <a:endParaRPr lang="cs-CZ" dirty="0"/>
          </a:p>
        </p:txBody>
      </p:sp>
      <p:sp>
        <p:nvSpPr>
          <p:cNvPr id="3" name="Zástupný symbol pro obsah 2"/>
          <p:cNvSpPr>
            <a:spLocks noGrp="1"/>
          </p:cNvSpPr>
          <p:nvPr>
            <p:ph idx="1"/>
          </p:nvPr>
        </p:nvSpPr>
        <p:spPr>
          <a:xfrm>
            <a:off x="279854" y="596919"/>
            <a:ext cx="8534400" cy="1599139"/>
          </a:xfrm>
        </p:spPr>
        <p:txBody>
          <a:bodyPr>
            <a:normAutofit/>
          </a:bodyPr>
          <a:lstStyle/>
          <a:p>
            <a:pPr marL="0" indent="0">
              <a:buNone/>
              <a:defRPr/>
            </a:pPr>
            <a:r>
              <a:rPr lang="cs-CZ" dirty="0" smtClean="0"/>
              <a:t>				IPP </a:t>
            </a:r>
            <a:r>
              <a:rPr lang="cs-CZ" dirty="0" err="1" smtClean="0"/>
              <a:t>Greifswald</a:t>
            </a:r>
            <a:endParaRPr lang="cs-CZ" dirty="0" smtClean="0"/>
          </a:p>
          <a:p>
            <a:pPr marL="0" indent="0">
              <a:buNone/>
              <a:defRPr/>
            </a:pPr>
            <a:r>
              <a:rPr lang="cs-CZ" dirty="0" smtClean="0"/>
              <a:t>				30 m</a:t>
            </a:r>
            <a:r>
              <a:rPr lang="cs-CZ" baseline="30000" dirty="0" smtClean="0"/>
              <a:t>3</a:t>
            </a:r>
            <a:r>
              <a:rPr lang="cs-CZ" dirty="0" smtClean="0"/>
              <a:t> plazmatu, 70 cívek (50 3D),</a:t>
            </a:r>
          </a:p>
          <a:p>
            <a:pPr marL="0" indent="0">
              <a:buNone/>
              <a:defRPr/>
            </a:pPr>
            <a:r>
              <a:rPr lang="cs-CZ" dirty="0" smtClean="0">
                <a:solidFill>
                  <a:srgbClr val="FFFF00"/>
                </a:solidFill>
              </a:rPr>
              <a:t>10.12.2015 – první plazma: He, 10</a:t>
            </a:r>
            <a:r>
              <a:rPr lang="cs-CZ" baseline="30000" dirty="0" smtClean="0">
                <a:solidFill>
                  <a:srgbClr val="FFFF00"/>
                </a:solidFill>
              </a:rPr>
              <a:t>6</a:t>
            </a:r>
            <a:r>
              <a:rPr lang="cs-CZ" dirty="0" smtClean="0">
                <a:solidFill>
                  <a:srgbClr val="FFFF00"/>
                </a:solidFill>
              </a:rPr>
              <a:t> st.,0,1 s   </a:t>
            </a:r>
            <a:r>
              <a:rPr lang="cs-CZ" dirty="0" smtClean="0">
                <a:solidFill>
                  <a:srgbClr val="FFFF00"/>
                </a:solidFill>
                <a:sym typeface="Wingdings" panose="05000000000000000000" pitchFamily="2" charset="2"/>
              </a:rPr>
              <a:t> 30 minut</a:t>
            </a:r>
            <a:endParaRPr lang="cs-CZ" dirty="0">
              <a:solidFill>
                <a:srgbClr val="FFFF00"/>
              </a:solidFill>
            </a:endParaRPr>
          </a:p>
        </p:txBody>
      </p:sp>
      <p:sp>
        <p:nvSpPr>
          <p:cNvPr id="68614" name="TextovéPole 5"/>
          <p:cNvSpPr txBox="1">
            <a:spLocks noChangeArrowheads="1"/>
          </p:cNvSpPr>
          <p:nvPr/>
        </p:nvSpPr>
        <p:spPr bwMode="auto">
          <a:xfrm>
            <a:off x="425997" y="5186680"/>
            <a:ext cx="36032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cs-CZ" altLang="cs-CZ" sz="3600" dirty="0" smtClean="0">
                <a:latin typeface="+mj-lt"/>
              </a:rPr>
              <a:t>Aktualita I</a:t>
            </a:r>
            <a:endParaRPr lang="cs-CZ" altLang="cs-CZ" sz="3600" dirty="0">
              <a:latin typeface="+mj-lt"/>
            </a:endParaRPr>
          </a:p>
        </p:txBody>
      </p:sp>
    </p:spTree>
    <p:extLst>
      <p:ext uri="{BB962C8B-B14F-4D97-AF65-F5344CB8AC3E}">
        <p14:creationId xmlns:p14="http://schemas.microsoft.com/office/powerpoint/2010/main" val="3734796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pPr eaLnBrk="1" hangingPunct="1">
              <a:defRPr/>
            </a:pPr>
            <a:r>
              <a:rPr lang="cs-CZ" altLang="cs-CZ" dirty="0" smtClean="0"/>
              <a:t>Aktualita II</a:t>
            </a:r>
          </a:p>
        </p:txBody>
      </p:sp>
      <p:sp>
        <p:nvSpPr>
          <p:cNvPr id="92163" name="Rectangle 3"/>
          <p:cNvSpPr>
            <a:spLocks noGrp="1" noRot="1" noChangeArrowheads="1"/>
          </p:cNvSpPr>
          <p:nvPr>
            <p:ph idx="1"/>
          </p:nvPr>
        </p:nvSpPr>
        <p:spPr>
          <a:xfrm>
            <a:off x="5526698" y="363415"/>
            <a:ext cx="8540750" cy="2039816"/>
          </a:xfrm>
        </p:spPr>
        <p:txBody>
          <a:bodyPr/>
          <a:lstStyle/>
          <a:p>
            <a:pPr eaLnBrk="1" hangingPunct="1">
              <a:defRPr/>
            </a:pPr>
            <a:r>
              <a:rPr lang="cs-CZ" altLang="cs-CZ" dirty="0" smtClean="0"/>
              <a:t>Andrea </a:t>
            </a:r>
            <a:r>
              <a:rPr lang="cs-CZ" altLang="cs-CZ" dirty="0" err="1" smtClean="0"/>
              <a:t>Rossi</a:t>
            </a:r>
            <a:r>
              <a:rPr lang="cs-CZ" altLang="cs-CZ" dirty="0" smtClean="0"/>
              <a:t>: nikl + vodík = měď + </a:t>
            </a:r>
            <a:r>
              <a:rPr lang="cs-CZ" altLang="cs-CZ" dirty="0" err="1" smtClean="0"/>
              <a:t>enerie</a:t>
            </a:r>
            <a:endParaRPr lang="cs-CZ" altLang="cs-CZ" dirty="0" smtClean="0"/>
          </a:p>
          <a:p>
            <a:pPr eaLnBrk="1" hangingPunct="1">
              <a:defRPr/>
            </a:pPr>
            <a:r>
              <a:rPr lang="cs-CZ" altLang="cs-CZ" dirty="0" smtClean="0"/>
              <a:t>28.10.2011, Boloňa: E-</a:t>
            </a:r>
            <a:r>
              <a:rPr lang="cs-CZ" altLang="cs-CZ" dirty="0" err="1" smtClean="0"/>
              <a:t>Cat</a:t>
            </a:r>
            <a:r>
              <a:rPr lang="cs-CZ" altLang="cs-CZ" dirty="0" smtClean="0"/>
              <a:t> 470kW/5,5 hodiny</a:t>
            </a:r>
          </a:p>
          <a:p>
            <a:pPr eaLnBrk="1" hangingPunct="1">
              <a:defRPr/>
            </a:pPr>
            <a:r>
              <a:rPr lang="cs-CZ" altLang="cs-CZ" dirty="0" smtClean="0"/>
              <a:t>„Neznámý“ US </a:t>
            </a:r>
            <a:r>
              <a:rPr lang="cs-CZ" altLang="cs-CZ" sz="2000" dirty="0"/>
              <a:t>(SPAWAR)</a:t>
            </a:r>
            <a:r>
              <a:rPr lang="cs-CZ" altLang="cs-CZ" dirty="0" smtClean="0"/>
              <a:t> zákazník spokojen!</a:t>
            </a:r>
          </a:p>
        </p:txBody>
      </p:sp>
      <p:pic>
        <p:nvPicPr>
          <p:cNvPr id="70660" name="Picture 4" descr="1-MW-e-cat-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36" y="0"/>
            <a:ext cx="535146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descr="Jim_Rodney_5kW_E-Cat_design_side-by-side_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6486" y="2621369"/>
            <a:ext cx="264318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ALeqM5ia7Ai61uDohBm6l0U2cpTH8pSf1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9462" y="2766646"/>
            <a:ext cx="10064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691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0470" y="50270"/>
            <a:ext cx="391477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p:txBody>
          <a:bodyPr/>
          <a:lstStyle/>
          <a:p>
            <a:pPr>
              <a:defRPr/>
            </a:pPr>
            <a:r>
              <a:rPr lang="cs-CZ" dirty="0" smtClean="0"/>
              <a:t>Dalibor </a:t>
            </a:r>
            <a:r>
              <a:rPr lang="cs-CZ" dirty="0" err="1" smtClean="0"/>
              <a:t>Dědek,Jablotron,Liberec</a:t>
            </a:r>
            <a:endParaRPr lang="cs-CZ" dirty="0"/>
          </a:p>
        </p:txBody>
      </p:sp>
      <p:sp>
        <p:nvSpPr>
          <p:cNvPr id="3" name="Zástupný symbol pro obsah 2"/>
          <p:cNvSpPr>
            <a:spLocks noGrp="1"/>
          </p:cNvSpPr>
          <p:nvPr>
            <p:ph idx="1"/>
          </p:nvPr>
        </p:nvSpPr>
        <p:spPr>
          <a:xfrm>
            <a:off x="150141" y="685798"/>
            <a:ext cx="8534400" cy="3615267"/>
          </a:xfrm>
        </p:spPr>
        <p:txBody>
          <a:bodyPr>
            <a:normAutofit fontScale="92500" lnSpcReduction="20000"/>
          </a:bodyPr>
          <a:lstStyle/>
          <a:p>
            <a:pPr>
              <a:defRPr/>
            </a:pPr>
            <a:r>
              <a:rPr lang="cs-CZ" sz="2400" dirty="0"/>
              <a:t>Ale jsem odpůrce současného digitálního rokoka. Opájíme se tím, že něco umíme, a cpeme elektronické kudrlinky úplně všude. Když potom máte v autě takovéto rádio a dítě na něm náhodou něco zmáčkne, musí přijet promovaný inženýr, aby rádio znovu naladil.</a:t>
            </a:r>
          </a:p>
          <a:p>
            <a:pPr marL="0" indent="0">
              <a:buNone/>
              <a:defRPr/>
            </a:pPr>
            <a:r>
              <a:rPr lang="cs-CZ" sz="2400" dirty="0"/>
              <a:t> </a:t>
            </a:r>
          </a:p>
          <a:p>
            <a:pPr>
              <a:defRPr/>
            </a:pPr>
            <a:r>
              <a:rPr lang="cs-CZ" sz="2400" dirty="0"/>
              <a:t>Když jsme v devadesátých letech začínali, překypovala Česká republika kvalitními techniky. Byla tu spousta lidí s odbornými znalostmi, byli pracovití, zruční, nebáli se manuální práce ale neuměli jazyky a neměli sebevědomí. Dnes je hodně absolventů, kteří mají sebevědomí, umějí jazyky – a dál nic. </a:t>
            </a:r>
          </a:p>
        </p:txBody>
      </p:sp>
    </p:spTree>
    <p:extLst>
      <p:ext uri="{BB962C8B-B14F-4D97-AF65-F5344CB8AC3E}">
        <p14:creationId xmlns:p14="http://schemas.microsoft.com/office/powerpoint/2010/main" val="2748102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defRPr/>
            </a:pPr>
            <a:r>
              <a:rPr lang="cs-CZ" altLang="cs-CZ" sz="4000" dirty="0"/>
              <a:t>Ústav fyziky plazmatu ČSAV</a:t>
            </a:r>
            <a:br>
              <a:rPr lang="cs-CZ" altLang="cs-CZ" sz="4000" dirty="0"/>
            </a:br>
            <a:r>
              <a:rPr lang="cs-CZ" altLang="cs-CZ" sz="4000" dirty="0"/>
              <a:t> 50 let od založení </a:t>
            </a:r>
          </a:p>
        </p:txBody>
      </p:sp>
      <p:sp>
        <p:nvSpPr>
          <p:cNvPr id="30723" name="Rectangle 3"/>
          <p:cNvSpPr>
            <a:spLocks noGrp="1" noRot="1" noChangeArrowheads="1"/>
          </p:cNvSpPr>
          <p:nvPr>
            <p:ph idx="1"/>
          </p:nvPr>
        </p:nvSpPr>
        <p:spPr>
          <a:xfrm>
            <a:off x="829164" y="-25928"/>
            <a:ext cx="8540750" cy="4422775"/>
          </a:xfrm>
        </p:spPr>
        <p:txBody>
          <a:bodyPr>
            <a:normAutofit/>
          </a:bodyPr>
          <a:lstStyle/>
          <a:p>
            <a:pPr eaLnBrk="1" hangingPunct="1">
              <a:defRPr/>
            </a:pPr>
            <a:r>
              <a:rPr lang="cs-CZ" altLang="cs-CZ" sz="2800" dirty="0" smtClean="0">
                <a:solidFill>
                  <a:schemeClr val="tx1"/>
                </a:solidFill>
              </a:rPr>
              <a:t>1958 – </a:t>
            </a:r>
            <a:r>
              <a:rPr lang="cs-CZ" altLang="cs-CZ" sz="2800" dirty="0" err="1" smtClean="0">
                <a:solidFill>
                  <a:schemeClr val="tx1"/>
                </a:solidFill>
              </a:rPr>
              <a:t>II.konf</a:t>
            </a:r>
            <a:r>
              <a:rPr lang="cs-CZ" altLang="cs-CZ" sz="2800" dirty="0" smtClean="0">
                <a:solidFill>
                  <a:schemeClr val="tx1"/>
                </a:solidFill>
              </a:rPr>
              <a:t>. „Atom pro mír“, září</a:t>
            </a:r>
          </a:p>
          <a:p>
            <a:pPr eaLnBrk="1" hangingPunct="1">
              <a:defRPr/>
            </a:pPr>
            <a:r>
              <a:rPr lang="cs-CZ" altLang="cs-CZ" sz="2800" dirty="0" smtClean="0">
                <a:solidFill>
                  <a:schemeClr val="tx1"/>
                </a:solidFill>
              </a:rPr>
              <a:t>1959 – </a:t>
            </a:r>
            <a:r>
              <a:rPr lang="cs-CZ" altLang="cs-CZ" sz="2800" dirty="0" err="1" smtClean="0">
                <a:solidFill>
                  <a:schemeClr val="tx1"/>
                </a:solidFill>
              </a:rPr>
              <a:t>Ing.Jan</a:t>
            </a:r>
            <a:r>
              <a:rPr lang="cs-CZ" altLang="cs-CZ" sz="2800" dirty="0" smtClean="0">
                <a:solidFill>
                  <a:schemeClr val="tx1"/>
                </a:solidFill>
              </a:rPr>
              <a:t> Váňa + 50 z VÚVET 1.ledna</a:t>
            </a:r>
          </a:p>
          <a:p>
            <a:pPr eaLnBrk="1" hangingPunct="1">
              <a:defRPr/>
            </a:pPr>
            <a:r>
              <a:rPr lang="cs-CZ" altLang="cs-CZ" sz="2800" dirty="0" smtClean="0">
                <a:solidFill>
                  <a:schemeClr val="tx1"/>
                </a:solidFill>
              </a:rPr>
              <a:t>1959 – Úkol: Koordinace výzkumu fúze v Československu</a:t>
            </a:r>
          </a:p>
        </p:txBody>
      </p:sp>
      <p:pic>
        <p:nvPicPr>
          <p:cNvPr id="74756" name="Picture 5" descr="Zeneva58 Seidl Vana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185" y="184747"/>
            <a:ext cx="2719753" cy="391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6"/>
          <p:cNvSpPr txBox="1">
            <a:spLocks noChangeArrowheads="1"/>
          </p:cNvSpPr>
          <p:nvPr/>
        </p:nvSpPr>
        <p:spPr bwMode="auto">
          <a:xfrm>
            <a:off x="4162792" y="3730511"/>
            <a:ext cx="436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dirty="0"/>
              <a:t>Ing J. Váňa a Dr. M. Seidl v Ženevě 1958</a:t>
            </a:r>
          </a:p>
        </p:txBody>
      </p:sp>
    </p:spTree>
    <p:extLst>
      <p:ext uri="{BB962C8B-B14F-4D97-AF65-F5344CB8AC3E}">
        <p14:creationId xmlns:p14="http://schemas.microsoft.com/office/powerpoint/2010/main" val="979393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cs-CZ" altLang="cs-CZ" smtClean="0"/>
              <a:t>ÚFP - program</a:t>
            </a:r>
          </a:p>
        </p:txBody>
      </p:sp>
      <p:sp>
        <p:nvSpPr>
          <p:cNvPr id="31747" name="Rectangle 3"/>
          <p:cNvSpPr>
            <a:spLocks noGrp="1" noRot="1" noChangeArrowheads="1"/>
          </p:cNvSpPr>
          <p:nvPr>
            <p:ph idx="1"/>
          </p:nvPr>
        </p:nvSpPr>
        <p:spPr/>
        <p:txBody>
          <a:bodyPr>
            <a:normAutofit/>
          </a:bodyPr>
          <a:lstStyle/>
          <a:p>
            <a:pPr eaLnBrk="1" hangingPunct="1">
              <a:defRPr/>
            </a:pPr>
            <a:r>
              <a:rPr lang="cs-CZ" altLang="cs-CZ" sz="2800" dirty="0" smtClean="0">
                <a:solidFill>
                  <a:schemeClr val="tx1"/>
                </a:solidFill>
              </a:rPr>
              <a:t>Kruhové urychlovače (betatron) – pokračování z VÚVET</a:t>
            </a:r>
          </a:p>
          <a:p>
            <a:pPr eaLnBrk="1" hangingPunct="1">
              <a:defRPr/>
            </a:pPr>
            <a:r>
              <a:rPr lang="cs-CZ" altLang="cs-CZ" sz="2800" dirty="0" smtClean="0">
                <a:solidFill>
                  <a:schemeClr val="folHlink"/>
                </a:solidFill>
              </a:rPr>
              <a:t>Vzájemné působení vf a plazmatu</a:t>
            </a:r>
          </a:p>
          <a:p>
            <a:pPr eaLnBrk="1" hangingPunct="1">
              <a:buFont typeface="Wingdings" panose="05000000000000000000" pitchFamily="2" charset="2"/>
              <a:buNone/>
              <a:defRPr/>
            </a:pPr>
            <a:r>
              <a:rPr lang="cs-CZ" altLang="cs-CZ" sz="2800" dirty="0" smtClean="0">
                <a:solidFill>
                  <a:schemeClr val="tx1"/>
                </a:solidFill>
              </a:rPr>
              <a:t>1.Zdroj vf vnitřní = nestability vyvolané elektronovým svazkem v plazmatu (ohraničení plazmatu)</a:t>
            </a:r>
          </a:p>
          <a:p>
            <a:pPr eaLnBrk="1" hangingPunct="1">
              <a:buFont typeface="Wingdings" panose="05000000000000000000" pitchFamily="2" charset="2"/>
              <a:buNone/>
              <a:defRPr/>
            </a:pPr>
            <a:r>
              <a:rPr lang="cs-CZ" altLang="cs-CZ" sz="2800" dirty="0" smtClean="0">
                <a:solidFill>
                  <a:schemeClr val="tx1"/>
                </a:solidFill>
              </a:rPr>
              <a:t>2. Zdroj vf vnější = klystron (ohřev plazmatu)</a:t>
            </a:r>
          </a:p>
        </p:txBody>
      </p:sp>
    </p:spTree>
    <p:extLst>
      <p:ext uri="{BB962C8B-B14F-4D97-AF65-F5344CB8AC3E}">
        <p14:creationId xmlns:p14="http://schemas.microsoft.com/office/powerpoint/2010/main" val="2666939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cs-CZ" altLang="cs-CZ" sz="4000"/>
              <a:t>Vnitřní vf pole                                 Systém svazek-plazma</a:t>
            </a:r>
          </a:p>
        </p:txBody>
      </p:sp>
      <p:sp>
        <p:nvSpPr>
          <p:cNvPr id="32771" name="Rectangle 3"/>
          <p:cNvSpPr>
            <a:spLocks noGrp="1" noRot="1" noChangeArrowheads="1"/>
          </p:cNvSpPr>
          <p:nvPr>
            <p:ph idx="1"/>
          </p:nvPr>
        </p:nvSpPr>
        <p:spPr>
          <a:xfrm>
            <a:off x="4349995" y="514454"/>
            <a:ext cx="8534400" cy="1446214"/>
          </a:xfrm>
        </p:spPr>
        <p:txBody>
          <a:bodyPr/>
          <a:lstStyle/>
          <a:p>
            <a:pPr eaLnBrk="1" hangingPunct="1">
              <a:defRPr/>
            </a:pPr>
            <a:r>
              <a:rPr lang="cs-CZ" altLang="cs-CZ" dirty="0" smtClean="0">
                <a:solidFill>
                  <a:schemeClr val="accent4">
                    <a:lumMod val="40000"/>
                    <a:lumOff val="60000"/>
                  </a:schemeClr>
                </a:solidFill>
              </a:rPr>
              <a:t>Zařízení: ELMAN1, ELMAN2, REBEX</a:t>
            </a:r>
          </a:p>
        </p:txBody>
      </p:sp>
      <p:pic>
        <p:nvPicPr>
          <p:cNvPr id="76804" name="Picture 4" descr="Papir_Sunka REBEX01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7348" y="124219"/>
            <a:ext cx="30416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5"/>
          <p:cNvSpPr txBox="1">
            <a:spLocks noChangeArrowheads="1"/>
          </p:cNvSpPr>
          <p:nvPr/>
        </p:nvSpPr>
        <p:spPr bwMode="auto">
          <a:xfrm>
            <a:off x="4304385" y="3515119"/>
            <a:ext cx="4652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dirty="0" err="1"/>
              <a:t>Relativistic</a:t>
            </a:r>
            <a:r>
              <a:rPr lang="cs-CZ" altLang="cs-CZ" sz="1800" dirty="0"/>
              <a:t> </a:t>
            </a:r>
            <a:r>
              <a:rPr lang="cs-CZ" altLang="cs-CZ" sz="1800" dirty="0" err="1"/>
              <a:t>Electron</a:t>
            </a:r>
            <a:r>
              <a:rPr lang="cs-CZ" altLang="cs-CZ" sz="1800" dirty="0"/>
              <a:t> </a:t>
            </a:r>
            <a:r>
              <a:rPr lang="cs-CZ" altLang="cs-CZ" sz="1800" dirty="0" err="1"/>
              <a:t>Beam</a:t>
            </a:r>
            <a:r>
              <a:rPr lang="cs-CZ" altLang="cs-CZ" sz="1800" dirty="0"/>
              <a:t> Experiment</a:t>
            </a:r>
          </a:p>
          <a:p>
            <a:pPr eaLnBrk="1" hangingPunct="1">
              <a:spcBef>
                <a:spcPct val="0"/>
              </a:spcBef>
              <a:buClrTx/>
              <a:buFontTx/>
              <a:buNone/>
            </a:pPr>
            <a:r>
              <a:rPr lang="cs-CZ" altLang="cs-CZ" sz="1800" dirty="0"/>
              <a:t>500 </a:t>
            </a:r>
            <a:r>
              <a:rPr lang="cs-CZ" altLang="cs-CZ" sz="1800" dirty="0" err="1"/>
              <a:t>kV</a:t>
            </a:r>
            <a:r>
              <a:rPr lang="cs-CZ" altLang="cs-CZ" sz="1800" dirty="0"/>
              <a:t>, 100 </a:t>
            </a:r>
            <a:r>
              <a:rPr lang="cs-CZ" altLang="cs-CZ" sz="1800" dirty="0" err="1"/>
              <a:t>kA</a:t>
            </a:r>
            <a:r>
              <a:rPr lang="cs-CZ" altLang="cs-CZ" sz="1800" dirty="0"/>
              <a:t>, 100 </a:t>
            </a:r>
            <a:r>
              <a:rPr lang="cs-CZ" altLang="cs-CZ" sz="1800" dirty="0" err="1"/>
              <a:t>ns</a:t>
            </a:r>
            <a:r>
              <a:rPr lang="cs-CZ" altLang="cs-CZ" sz="1800" dirty="0"/>
              <a:t>; plazma 3x10</a:t>
            </a:r>
            <a:r>
              <a:rPr lang="cs-CZ" altLang="cs-CZ" sz="1800" baseline="30000" dirty="0"/>
              <a:t>17</a:t>
            </a:r>
            <a:r>
              <a:rPr lang="cs-CZ" altLang="cs-CZ" sz="1800" dirty="0"/>
              <a:t>cm</a:t>
            </a:r>
            <a:r>
              <a:rPr lang="cs-CZ" altLang="cs-CZ" sz="1800" baseline="30000" dirty="0"/>
              <a:t>-3</a:t>
            </a:r>
          </a:p>
        </p:txBody>
      </p:sp>
      <p:pic>
        <p:nvPicPr>
          <p:cNvPr id="76806" name="Picture 7" descr="Papir_Sunka ELMAN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51" y="120958"/>
            <a:ext cx="43529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Line 8"/>
          <p:cNvSpPr>
            <a:spLocks noChangeShapeType="1"/>
          </p:cNvSpPr>
          <p:nvPr/>
        </p:nvSpPr>
        <p:spPr bwMode="auto">
          <a:xfrm flipH="1">
            <a:off x="4911969" y="1488588"/>
            <a:ext cx="1591226" cy="80294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6808" name="Line 9"/>
          <p:cNvSpPr>
            <a:spLocks noChangeShapeType="1"/>
          </p:cNvSpPr>
          <p:nvPr/>
        </p:nvSpPr>
        <p:spPr bwMode="auto">
          <a:xfrm>
            <a:off x="8364782" y="1452870"/>
            <a:ext cx="504825" cy="431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2987099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REBEX – vzduchový Marxův generátor</a:t>
            </a:r>
            <a:endParaRPr lang="cs-CZ" dirty="0"/>
          </a:p>
        </p:txBody>
      </p:sp>
      <p:sp>
        <p:nvSpPr>
          <p:cNvPr id="3" name="Zástupný symbol pro obsah 2"/>
          <p:cNvSpPr>
            <a:spLocks noGrp="1"/>
          </p:cNvSpPr>
          <p:nvPr>
            <p:ph idx="1"/>
          </p:nvPr>
        </p:nvSpPr>
        <p:spPr/>
        <p:txBody>
          <a:bodyPr/>
          <a:lstStyle/>
          <a:p>
            <a:pPr>
              <a:defRPr/>
            </a:pPr>
            <a:endParaRPr lang="cs-CZ"/>
          </a:p>
        </p:txBody>
      </p:sp>
      <p:pic>
        <p:nvPicPr>
          <p:cNvPr id="77828"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8508" y="325194"/>
            <a:ext cx="4681538"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171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cs-CZ" altLang="cs-CZ" dirty="0" smtClean="0"/>
              <a:t>Vnější vf pole</a:t>
            </a:r>
          </a:p>
        </p:txBody>
      </p:sp>
      <p:sp>
        <p:nvSpPr>
          <p:cNvPr id="33795" name="Rectangle 3"/>
          <p:cNvSpPr>
            <a:spLocks noGrp="1" noRot="1" noChangeArrowheads="1"/>
          </p:cNvSpPr>
          <p:nvPr>
            <p:ph idx="1"/>
          </p:nvPr>
        </p:nvSpPr>
        <p:spPr>
          <a:xfrm>
            <a:off x="5479075" y="1416841"/>
            <a:ext cx="8662987" cy="2285999"/>
          </a:xfrm>
        </p:spPr>
        <p:txBody>
          <a:bodyPr/>
          <a:lstStyle/>
          <a:p>
            <a:pPr eaLnBrk="1" hangingPunct="1">
              <a:defRPr/>
            </a:pPr>
            <a:r>
              <a:rPr lang="cs-CZ" altLang="cs-CZ" dirty="0" smtClean="0"/>
              <a:t>ER1, ER2, Intermezzo – „1.“ toroid v ÚFP</a:t>
            </a:r>
          </a:p>
        </p:txBody>
      </p:sp>
      <p:pic>
        <p:nvPicPr>
          <p:cNvPr id="78852" name="Picture 4" descr="IntermezzoC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13" y="165101"/>
            <a:ext cx="5135562"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 Box 5"/>
          <p:cNvSpPr txBox="1">
            <a:spLocks noChangeArrowheads="1"/>
          </p:cNvSpPr>
          <p:nvPr/>
        </p:nvSpPr>
        <p:spPr bwMode="auto">
          <a:xfrm>
            <a:off x="5990004" y="3774282"/>
            <a:ext cx="4044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dirty="0"/>
              <a:t>1976: Experimentální potvrzení teorie </a:t>
            </a:r>
          </a:p>
          <a:p>
            <a:pPr eaLnBrk="1" hangingPunct="1">
              <a:spcBef>
                <a:spcPct val="0"/>
              </a:spcBef>
              <a:buClrTx/>
              <a:buFontTx/>
              <a:buNone/>
            </a:pPr>
            <a:r>
              <a:rPr lang="cs-CZ" altLang="cs-CZ" sz="1800" dirty="0"/>
              <a:t>silového působení vf vln na plazma.</a:t>
            </a:r>
          </a:p>
          <a:p>
            <a:pPr eaLnBrk="1" hangingPunct="1">
              <a:spcBef>
                <a:spcPct val="0"/>
              </a:spcBef>
              <a:buClrTx/>
              <a:buFontTx/>
              <a:buNone/>
            </a:pPr>
            <a:r>
              <a:rPr lang="cs-CZ" altLang="cs-CZ" sz="1800" dirty="0"/>
              <a:t>Teorie byla vypracována v ÚFP 1973.</a:t>
            </a:r>
          </a:p>
        </p:txBody>
      </p:sp>
      <p:sp>
        <p:nvSpPr>
          <p:cNvPr id="78854" name="Text Box 6"/>
          <p:cNvSpPr txBox="1">
            <a:spLocks noChangeArrowheads="1"/>
          </p:cNvSpPr>
          <p:nvPr/>
        </p:nvSpPr>
        <p:spPr bwMode="auto">
          <a:xfrm>
            <a:off x="5715611" y="515673"/>
            <a:ext cx="33655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dirty="0"/>
              <a:t>Nepočítáme-li betatron!</a:t>
            </a:r>
          </a:p>
          <a:p>
            <a:pPr eaLnBrk="1" hangingPunct="1">
              <a:spcBef>
                <a:spcPct val="0"/>
              </a:spcBef>
              <a:buClrTx/>
              <a:buFontTx/>
              <a:buNone/>
            </a:pPr>
            <a:r>
              <a:rPr lang="cs-CZ" altLang="cs-CZ" sz="1800" dirty="0"/>
              <a:t>Předchůdci tokamaku v Česku.</a:t>
            </a:r>
          </a:p>
        </p:txBody>
      </p:sp>
    </p:spTree>
    <p:extLst>
      <p:ext uri="{BB962C8B-B14F-4D97-AF65-F5344CB8AC3E}">
        <p14:creationId xmlns:p14="http://schemas.microsoft.com/office/powerpoint/2010/main" val="1994308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defRPr/>
            </a:pPr>
            <a:r>
              <a:rPr lang="cs-CZ" altLang="cs-CZ" sz="4000"/>
              <a:t>Spolupráce s ústavy v SSSR</a:t>
            </a:r>
            <a:br>
              <a:rPr lang="cs-CZ" altLang="cs-CZ" sz="4000"/>
            </a:br>
            <a:r>
              <a:rPr lang="cs-CZ" altLang="cs-CZ" sz="4000"/>
              <a:t>světová špička</a:t>
            </a:r>
          </a:p>
        </p:txBody>
      </p:sp>
      <p:sp>
        <p:nvSpPr>
          <p:cNvPr id="43011" name="Rectangle 3"/>
          <p:cNvSpPr>
            <a:spLocks noGrp="1" noRot="1" noChangeArrowheads="1"/>
          </p:cNvSpPr>
          <p:nvPr>
            <p:ph idx="1"/>
          </p:nvPr>
        </p:nvSpPr>
        <p:spPr/>
        <p:txBody>
          <a:bodyPr>
            <a:normAutofit fontScale="85000" lnSpcReduction="20000"/>
          </a:bodyPr>
          <a:lstStyle/>
          <a:p>
            <a:pPr eaLnBrk="1" hangingPunct="1">
              <a:defRPr/>
            </a:pPr>
            <a:r>
              <a:rPr lang="cs-CZ" altLang="cs-CZ" sz="2800" dirty="0">
                <a:solidFill>
                  <a:schemeClr val="tx1"/>
                </a:solidFill>
              </a:rPr>
              <a:t>Ústav atomové energie </a:t>
            </a:r>
            <a:r>
              <a:rPr lang="cs-CZ" altLang="cs-CZ" sz="2800" dirty="0" err="1">
                <a:solidFill>
                  <a:schemeClr val="tx1"/>
                </a:solidFill>
              </a:rPr>
              <a:t>I.V.Kurčatova,Moskva</a:t>
            </a:r>
            <a:endParaRPr lang="cs-CZ" altLang="cs-CZ" sz="2800" dirty="0">
              <a:solidFill>
                <a:schemeClr val="tx1"/>
              </a:solidFill>
            </a:endParaRPr>
          </a:p>
          <a:p>
            <a:pPr eaLnBrk="1" hangingPunct="1">
              <a:defRPr/>
            </a:pPr>
            <a:r>
              <a:rPr lang="cs-CZ" altLang="cs-CZ" sz="2800" dirty="0">
                <a:solidFill>
                  <a:schemeClr val="tx1"/>
                </a:solidFill>
              </a:rPr>
              <a:t>Fyzikálně-technický ústav, Charkov</a:t>
            </a:r>
          </a:p>
          <a:p>
            <a:pPr eaLnBrk="1" hangingPunct="1">
              <a:defRPr/>
            </a:pPr>
            <a:r>
              <a:rPr lang="cs-CZ" altLang="cs-CZ" sz="2800" dirty="0">
                <a:solidFill>
                  <a:schemeClr val="tx1"/>
                </a:solidFill>
              </a:rPr>
              <a:t>Fyzikálně-technický ústav </a:t>
            </a:r>
            <a:r>
              <a:rPr lang="cs-CZ" altLang="cs-CZ" sz="2800" dirty="0" err="1">
                <a:solidFill>
                  <a:schemeClr val="tx1"/>
                </a:solidFill>
              </a:rPr>
              <a:t>A.F.Ioffeho,Leningrad</a:t>
            </a:r>
            <a:endParaRPr lang="cs-CZ" altLang="cs-CZ" sz="2800" dirty="0">
              <a:solidFill>
                <a:schemeClr val="tx1"/>
              </a:solidFill>
            </a:endParaRPr>
          </a:p>
          <a:p>
            <a:pPr eaLnBrk="1" hangingPunct="1">
              <a:defRPr/>
            </a:pPr>
            <a:r>
              <a:rPr lang="cs-CZ" altLang="cs-CZ" sz="2800" dirty="0">
                <a:solidFill>
                  <a:schemeClr val="tx1"/>
                </a:solidFill>
              </a:rPr>
              <a:t>Elektro-fyzikální vědecko-výzkumný ústav </a:t>
            </a:r>
            <a:r>
              <a:rPr lang="cs-CZ" altLang="cs-CZ" sz="2800" dirty="0" err="1">
                <a:solidFill>
                  <a:schemeClr val="tx1"/>
                </a:solidFill>
              </a:rPr>
              <a:t>D.V.Jefremova</a:t>
            </a:r>
            <a:r>
              <a:rPr lang="cs-CZ" altLang="cs-CZ" sz="2800" dirty="0">
                <a:solidFill>
                  <a:schemeClr val="tx1"/>
                </a:solidFill>
              </a:rPr>
              <a:t>, Leningrad </a:t>
            </a:r>
          </a:p>
          <a:p>
            <a:pPr eaLnBrk="1" hangingPunct="1">
              <a:defRPr/>
            </a:pPr>
            <a:r>
              <a:rPr lang="cs-CZ" altLang="cs-CZ" sz="2800" dirty="0">
                <a:solidFill>
                  <a:schemeClr val="tx1"/>
                </a:solidFill>
              </a:rPr>
              <a:t>Ústav jaderné fyziky </a:t>
            </a:r>
            <a:r>
              <a:rPr lang="cs-CZ" altLang="cs-CZ" sz="2800" dirty="0" err="1">
                <a:solidFill>
                  <a:schemeClr val="tx1"/>
                </a:solidFill>
              </a:rPr>
              <a:t>G.I.Budkera,Novosibirsk</a:t>
            </a:r>
            <a:endParaRPr lang="cs-CZ" altLang="cs-CZ" sz="2800" dirty="0">
              <a:solidFill>
                <a:schemeClr val="tx1"/>
              </a:solidFill>
            </a:endParaRPr>
          </a:p>
          <a:p>
            <a:pPr eaLnBrk="1" hangingPunct="1">
              <a:defRPr/>
            </a:pPr>
            <a:r>
              <a:rPr lang="cs-CZ" altLang="cs-CZ" sz="2800" dirty="0">
                <a:solidFill>
                  <a:schemeClr val="tx1"/>
                </a:solidFill>
              </a:rPr>
              <a:t>Fyzikálně-technický ústav, Suchumi</a:t>
            </a:r>
          </a:p>
          <a:p>
            <a:pPr eaLnBrk="1" hangingPunct="1">
              <a:defRPr/>
            </a:pPr>
            <a:r>
              <a:rPr lang="cs-CZ" altLang="cs-CZ" sz="2800" dirty="0">
                <a:solidFill>
                  <a:schemeClr val="tx1"/>
                </a:solidFill>
              </a:rPr>
              <a:t>Fyzikální ústav </a:t>
            </a:r>
            <a:r>
              <a:rPr lang="cs-CZ" altLang="cs-CZ" sz="2800" dirty="0" err="1">
                <a:solidFill>
                  <a:schemeClr val="tx1"/>
                </a:solidFill>
              </a:rPr>
              <a:t>P.N.Lebeděva</a:t>
            </a:r>
            <a:r>
              <a:rPr lang="cs-CZ" altLang="cs-CZ" sz="2800" dirty="0">
                <a:solidFill>
                  <a:schemeClr val="tx1"/>
                </a:solidFill>
              </a:rPr>
              <a:t>, Moskva</a:t>
            </a:r>
          </a:p>
          <a:p>
            <a:pPr eaLnBrk="1" hangingPunct="1">
              <a:defRPr/>
            </a:pPr>
            <a:endParaRPr lang="cs-CZ" altLang="cs-CZ" sz="2800" dirty="0">
              <a:solidFill>
                <a:schemeClr val="tx1"/>
              </a:solidFill>
            </a:endParaRPr>
          </a:p>
          <a:p>
            <a:pPr eaLnBrk="1" hangingPunct="1">
              <a:buFont typeface="Wingdings" panose="05000000000000000000" pitchFamily="2" charset="2"/>
              <a:buNone/>
              <a:defRPr/>
            </a:pPr>
            <a:endParaRPr lang="cs-CZ" altLang="cs-CZ" dirty="0"/>
          </a:p>
          <a:p>
            <a:pPr eaLnBrk="1" hangingPunct="1">
              <a:buFont typeface="Wingdings" panose="05000000000000000000" pitchFamily="2" charset="2"/>
              <a:buNone/>
              <a:defRPr/>
            </a:pPr>
            <a:endParaRPr lang="cs-CZ" altLang="cs-CZ" dirty="0"/>
          </a:p>
        </p:txBody>
      </p:sp>
    </p:spTree>
    <p:extLst>
      <p:ext uri="{BB962C8B-B14F-4D97-AF65-F5344CB8AC3E}">
        <p14:creationId xmlns:p14="http://schemas.microsoft.com/office/powerpoint/2010/main" val="984774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225425" y="5300663"/>
            <a:ext cx="8534400" cy="1507067"/>
          </a:xfrm>
        </p:spPr>
        <p:txBody>
          <a:bodyPr/>
          <a:lstStyle/>
          <a:p>
            <a:pPr eaLnBrk="1" hangingPunct="1">
              <a:defRPr/>
            </a:pPr>
            <a:r>
              <a:rPr lang="cs-CZ" altLang="cs-CZ" sz="4000" dirty="0" err="1" smtClean="0"/>
              <a:t>Tokamac</a:t>
            </a:r>
            <a:r>
              <a:rPr lang="cs-CZ" altLang="cs-CZ" sz="4000" dirty="0" smtClean="0"/>
              <a:t>(i) </a:t>
            </a:r>
            <a:r>
              <a:rPr lang="cs-CZ" altLang="cs-CZ" sz="4000" dirty="0"/>
              <a:t>v ÚFP</a:t>
            </a:r>
            <a:br>
              <a:rPr lang="cs-CZ" altLang="cs-CZ" sz="4000" dirty="0"/>
            </a:br>
            <a:endParaRPr lang="cs-CZ" altLang="cs-CZ" sz="4000" dirty="0"/>
          </a:p>
        </p:txBody>
      </p:sp>
      <p:pic>
        <p:nvPicPr>
          <p:cNvPr id="80899" name="Picture 4" descr="tm1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908051"/>
            <a:ext cx="36576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5" descr="Castor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9" y="1989138"/>
            <a:ext cx="3400425"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6" descr="P1010024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163" y="3789363"/>
            <a:ext cx="3611562"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8"/>
          <p:cNvSpPr txBox="1">
            <a:spLocks noChangeArrowheads="1"/>
          </p:cNvSpPr>
          <p:nvPr/>
        </p:nvSpPr>
        <p:spPr bwMode="auto">
          <a:xfrm>
            <a:off x="1703388" y="3644900"/>
            <a:ext cx="1890712"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hlink"/>
              </a:buClr>
              <a:buFont typeface="Wingdings" pitchFamily="2" charset="2"/>
              <a:buNone/>
              <a:defRPr/>
            </a:pPr>
            <a:r>
              <a:rPr lang="cs-CZ" altLang="cs-CZ" sz="2800" b="1" dirty="0">
                <a:effectLst>
                  <a:outerShdw blurRad="38100" dist="38100" dir="2700000" algn="tl">
                    <a:srgbClr val="000000"/>
                  </a:outerShdw>
                </a:effectLst>
                <a:latin typeface="Arial" charset="0"/>
              </a:rPr>
              <a:t>TM1- VČ</a:t>
            </a:r>
          </a:p>
          <a:p>
            <a:pPr eaLnBrk="1" hangingPunct="1">
              <a:spcBef>
                <a:spcPct val="20000"/>
              </a:spcBef>
              <a:buClr>
                <a:schemeClr val="hlink"/>
              </a:buClr>
              <a:buFont typeface="Wingdings" pitchFamily="2" charset="2"/>
              <a:buNone/>
              <a:defRPr/>
            </a:pPr>
            <a:r>
              <a:rPr lang="cs-CZ" altLang="cs-CZ" sz="2800" b="1" dirty="0" err="1">
                <a:effectLst>
                  <a:outerShdw blurRad="38100" dist="38100" dir="2700000" algn="tl">
                    <a:srgbClr val="000000"/>
                  </a:outerShdw>
                </a:effectLst>
                <a:latin typeface="Arial" charset="0"/>
              </a:rPr>
              <a:t>Kurčatov</a:t>
            </a:r>
            <a:endParaRPr lang="cs-CZ" altLang="cs-CZ" sz="2800" b="1" dirty="0">
              <a:effectLst>
                <a:outerShdw blurRad="38100" dist="38100" dir="2700000" algn="tl">
                  <a:srgbClr val="000000"/>
                </a:outerShdw>
              </a:effectLst>
              <a:latin typeface="Arial" charset="0"/>
            </a:endParaRPr>
          </a:p>
          <a:p>
            <a:pPr eaLnBrk="1" hangingPunct="1">
              <a:spcBef>
                <a:spcPct val="20000"/>
              </a:spcBef>
              <a:buClr>
                <a:schemeClr val="hlink"/>
              </a:buClr>
              <a:buFont typeface="Wingdings" pitchFamily="2" charset="2"/>
              <a:buNone/>
              <a:defRPr/>
            </a:pPr>
            <a:r>
              <a:rPr lang="cs-CZ" altLang="cs-CZ" sz="2800" b="1" dirty="0">
                <a:effectLst>
                  <a:outerShdw blurRad="38100" dist="38100" dir="2700000" algn="tl">
                    <a:srgbClr val="000000"/>
                  </a:outerShdw>
                </a:effectLst>
                <a:latin typeface="Arial" charset="0"/>
              </a:rPr>
              <a:t>1960-1976</a:t>
            </a:r>
            <a:endParaRPr lang="cs-CZ" altLang="cs-CZ" sz="2800" b="1" dirty="0">
              <a:latin typeface="Arial" charset="0"/>
            </a:endParaRPr>
          </a:p>
        </p:txBody>
      </p:sp>
      <p:sp>
        <p:nvSpPr>
          <p:cNvPr id="80903" name="Text Box 9"/>
          <p:cNvSpPr txBox="1">
            <a:spLocks noChangeArrowheads="1"/>
          </p:cNvSpPr>
          <p:nvPr/>
        </p:nvSpPr>
        <p:spPr bwMode="auto">
          <a:xfrm>
            <a:off x="7751764" y="2116138"/>
            <a:ext cx="190817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2800" b="1"/>
              <a:t>CASTOR</a:t>
            </a:r>
          </a:p>
          <a:p>
            <a:pPr eaLnBrk="1" hangingPunct="1">
              <a:spcBef>
                <a:spcPct val="0"/>
              </a:spcBef>
              <a:buClrTx/>
              <a:buFontTx/>
              <a:buNone/>
            </a:pPr>
            <a:r>
              <a:rPr lang="cs-CZ" altLang="cs-CZ" sz="2800" b="1"/>
              <a:t>ÚFP</a:t>
            </a:r>
          </a:p>
          <a:p>
            <a:pPr eaLnBrk="1" hangingPunct="1">
              <a:spcBef>
                <a:spcPct val="0"/>
              </a:spcBef>
              <a:buClrTx/>
              <a:buFontTx/>
              <a:buNone/>
            </a:pPr>
            <a:r>
              <a:rPr lang="cs-CZ" altLang="cs-CZ" sz="2800" b="1"/>
              <a:t>1985-2007</a:t>
            </a:r>
          </a:p>
        </p:txBody>
      </p:sp>
      <p:sp>
        <p:nvSpPr>
          <p:cNvPr id="80904" name="Text Box 10"/>
          <p:cNvSpPr txBox="1">
            <a:spLocks noChangeArrowheads="1"/>
          </p:cNvSpPr>
          <p:nvPr/>
        </p:nvSpPr>
        <p:spPr bwMode="auto">
          <a:xfrm>
            <a:off x="5087939" y="5300664"/>
            <a:ext cx="1684337"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2800" b="1"/>
              <a:t>GOLEM</a:t>
            </a:r>
          </a:p>
          <a:p>
            <a:pPr eaLnBrk="1" hangingPunct="1">
              <a:spcBef>
                <a:spcPct val="0"/>
              </a:spcBef>
              <a:buClrTx/>
              <a:buFontTx/>
              <a:buNone/>
            </a:pPr>
            <a:r>
              <a:rPr lang="cs-CZ" altLang="cs-CZ" sz="2800" b="1"/>
              <a:t>FJFI</a:t>
            </a:r>
          </a:p>
          <a:p>
            <a:pPr eaLnBrk="1" hangingPunct="1">
              <a:spcBef>
                <a:spcPct val="0"/>
              </a:spcBef>
              <a:buClrTx/>
              <a:buFontTx/>
              <a:buNone/>
            </a:pPr>
            <a:r>
              <a:rPr lang="cs-CZ" altLang="cs-CZ" sz="2800" b="1"/>
              <a:t>2008-?</a:t>
            </a:r>
          </a:p>
        </p:txBody>
      </p:sp>
      <p:sp>
        <p:nvSpPr>
          <p:cNvPr id="80905" name="TextovéPole 1"/>
          <p:cNvSpPr txBox="1">
            <a:spLocks noChangeArrowheads="1"/>
          </p:cNvSpPr>
          <p:nvPr/>
        </p:nvSpPr>
        <p:spPr bwMode="auto">
          <a:xfrm>
            <a:off x="5546725" y="908050"/>
            <a:ext cx="3213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cs-CZ" altLang="cs-CZ" sz="2800" b="1"/>
              <a:t>TM1-MH</a:t>
            </a:r>
          </a:p>
          <a:p>
            <a:pPr>
              <a:spcBef>
                <a:spcPct val="0"/>
              </a:spcBef>
              <a:buClrTx/>
              <a:buFontTx/>
              <a:buNone/>
            </a:pPr>
            <a:r>
              <a:rPr lang="cs-CZ" altLang="cs-CZ" sz="2800" b="1"/>
              <a:t>ÚFP.1977-1985</a:t>
            </a:r>
          </a:p>
        </p:txBody>
      </p:sp>
    </p:spTree>
    <p:extLst>
      <p:ext uri="{BB962C8B-B14F-4D97-AF65-F5344CB8AC3E}">
        <p14:creationId xmlns:p14="http://schemas.microsoft.com/office/powerpoint/2010/main" val="3768222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ctrTitle"/>
          </p:nvPr>
        </p:nvSpPr>
        <p:spPr/>
        <p:txBody>
          <a:bodyPr/>
          <a:lstStyle/>
          <a:p>
            <a:pPr eaLnBrk="1" hangingPunct="1">
              <a:defRPr/>
            </a:pPr>
            <a:r>
              <a:rPr lang="cs-CZ" altLang="cs-CZ" smtClean="0"/>
              <a:t>Historie fúze v České republice</a:t>
            </a:r>
          </a:p>
        </p:txBody>
      </p:sp>
      <p:sp>
        <p:nvSpPr>
          <p:cNvPr id="29699" name="Rectangle 3"/>
          <p:cNvSpPr>
            <a:spLocks noGrp="1" noRot="1" noChangeArrowheads="1"/>
          </p:cNvSpPr>
          <p:nvPr>
            <p:ph type="subTitle" idx="1"/>
          </p:nvPr>
        </p:nvSpPr>
        <p:spPr/>
        <p:txBody>
          <a:bodyPr/>
          <a:lstStyle/>
          <a:p>
            <a:pPr eaLnBrk="1" hangingPunct="1">
              <a:defRPr/>
            </a:pPr>
            <a:r>
              <a:rPr lang="cs-CZ" altLang="cs-CZ" dirty="0" smtClean="0"/>
              <a:t>Historická a sociálně ekonomická hlediska fúze</a:t>
            </a:r>
          </a:p>
          <a:p>
            <a:pPr eaLnBrk="1" hangingPunct="1">
              <a:defRPr/>
            </a:pPr>
            <a:r>
              <a:rPr lang="cs-CZ" altLang="cs-CZ" dirty="0" smtClean="0"/>
              <a:t>Lekce 12</a:t>
            </a:r>
          </a:p>
          <a:p>
            <a:pPr eaLnBrk="1" hangingPunct="1">
              <a:defRPr/>
            </a:pPr>
            <a:endParaRPr lang="cs-CZ" altLang="cs-CZ" dirty="0" smtClean="0"/>
          </a:p>
        </p:txBody>
      </p:sp>
    </p:spTree>
    <p:extLst>
      <p:ext uri="{BB962C8B-B14F-4D97-AF65-F5344CB8AC3E}">
        <p14:creationId xmlns:p14="http://schemas.microsoft.com/office/powerpoint/2010/main" val="277787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lstStyle/>
          <a:p>
            <a:pPr eaLnBrk="1" hangingPunct="1">
              <a:defRPr/>
            </a:pPr>
            <a:r>
              <a:rPr lang="cs-CZ" altLang="cs-CZ" smtClean="0"/>
              <a:t>Tokamak T-15 (T-10)</a:t>
            </a:r>
          </a:p>
        </p:txBody>
      </p:sp>
      <p:sp>
        <p:nvSpPr>
          <p:cNvPr id="100355" name="Rectangle 3"/>
          <p:cNvSpPr>
            <a:spLocks noGrp="1" noRot="1" noChangeArrowheads="1"/>
          </p:cNvSpPr>
          <p:nvPr>
            <p:ph idx="1"/>
          </p:nvPr>
        </p:nvSpPr>
        <p:spPr/>
        <p:txBody>
          <a:bodyPr/>
          <a:lstStyle/>
          <a:p>
            <a:pPr eaLnBrk="1" hangingPunct="1">
              <a:lnSpc>
                <a:spcPct val="80000"/>
              </a:lnSpc>
              <a:defRPr/>
            </a:pPr>
            <a:r>
              <a:rPr lang="cs-CZ" altLang="cs-CZ" sz="2800" dirty="0">
                <a:solidFill>
                  <a:srgbClr val="FFFF00"/>
                </a:solidFill>
              </a:rPr>
              <a:t>ČR – 34 kryostatů pro T-15 (a milion Kč)</a:t>
            </a:r>
          </a:p>
          <a:p>
            <a:pPr eaLnBrk="1" hangingPunct="1">
              <a:lnSpc>
                <a:spcPct val="80000"/>
              </a:lnSpc>
              <a:defRPr/>
            </a:pPr>
            <a:r>
              <a:rPr lang="cs-CZ" altLang="cs-CZ" sz="2400" dirty="0">
                <a:solidFill>
                  <a:schemeClr val="tx1"/>
                </a:solidFill>
              </a:rPr>
              <a:t>1. </a:t>
            </a:r>
            <a:r>
              <a:rPr lang="cs-CZ" altLang="cs-CZ" sz="2400" dirty="0" err="1">
                <a:solidFill>
                  <a:schemeClr val="tx1"/>
                </a:solidFill>
              </a:rPr>
              <a:t>Gyrotrony</a:t>
            </a:r>
            <a:r>
              <a:rPr lang="cs-CZ" altLang="cs-CZ" sz="2400" dirty="0">
                <a:solidFill>
                  <a:schemeClr val="tx1"/>
                </a:solidFill>
              </a:rPr>
              <a:t> vyrobil a přímo do </a:t>
            </a:r>
            <a:r>
              <a:rPr lang="cs-CZ" altLang="cs-CZ" sz="2400" dirty="0" err="1">
                <a:solidFill>
                  <a:schemeClr val="tx1"/>
                </a:solidFill>
              </a:rPr>
              <a:t>Kurčatova</a:t>
            </a:r>
            <a:r>
              <a:rPr lang="cs-CZ" altLang="cs-CZ" sz="2400" dirty="0">
                <a:solidFill>
                  <a:schemeClr val="tx1"/>
                </a:solidFill>
              </a:rPr>
              <a:t> dodal IAF v Gorkém. </a:t>
            </a:r>
            <a:br>
              <a:rPr lang="cs-CZ" altLang="cs-CZ" sz="2400" dirty="0">
                <a:solidFill>
                  <a:schemeClr val="tx1"/>
                </a:solidFill>
              </a:rPr>
            </a:br>
            <a:r>
              <a:rPr lang="cs-CZ" altLang="cs-CZ" sz="2400" dirty="0">
                <a:solidFill>
                  <a:schemeClr val="tx1"/>
                </a:solidFill>
              </a:rPr>
              <a:t>2. Supravodič dodali Sověti. </a:t>
            </a:r>
            <a:br>
              <a:rPr lang="cs-CZ" altLang="cs-CZ" sz="2400" dirty="0">
                <a:solidFill>
                  <a:schemeClr val="tx1"/>
                </a:solidFill>
              </a:rPr>
            </a:br>
            <a:r>
              <a:rPr lang="cs-CZ" altLang="cs-CZ" sz="2400" dirty="0">
                <a:solidFill>
                  <a:schemeClr val="tx1"/>
                </a:solidFill>
              </a:rPr>
              <a:t>3. </a:t>
            </a:r>
            <a:r>
              <a:rPr lang="cs-CZ" altLang="cs-CZ" sz="2400" dirty="0">
                <a:solidFill>
                  <a:srgbClr val="FFFF00"/>
                </a:solidFill>
              </a:rPr>
              <a:t>Nerezové He kryostaty pro supravodivé   magnety vyrobil podnik </a:t>
            </a:r>
            <a:r>
              <a:rPr lang="cs-CZ" altLang="cs-CZ" sz="2400" dirty="0" err="1">
                <a:solidFill>
                  <a:srgbClr val="FFFF00"/>
                </a:solidFill>
              </a:rPr>
              <a:t>Ferox</a:t>
            </a:r>
            <a:r>
              <a:rPr lang="cs-CZ" altLang="cs-CZ" sz="2400" dirty="0">
                <a:solidFill>
                  <a:srgbClr val="FFFF00"/>
                </a:solidFill>
              </a:rPr>
              <a:t> v Děčíně </a:t>
            </a:r>
            <a:r>
              <a:rPr lang="cs-CZ" altLang="cs-CZ" sz="2400" dirty="0">
                <a:solidFill>
                  <a:schemeClr val="tx1"/>
                </a:solidFill>
              </a:rPr>
              <a:t/>
            </a:r>
            <a:br>
              <a:rPr lang="cs-CZ" altLang="cs-CZ" sz="2400" dirty="0">
                <a:solidFill>
                  <a:schemeClr val="tx1"/>
                </a:solidFill>
              </a:rPr>
            </a:br>
            <a:r>
              <a:rPr lang="cs-CZ" altLang="cs-CZ" sz="2400" dirty="0">
                <a:solidFill>
                  <a:schemeClr val="tx1"/>
                </a:solidFill>
              </a:rPr>
              <a:t>4. BEZ (Bratislavské Energetické Závody) navinuly  </a:t>
            </a:r>
            <a:r>
              <a:rPr lang="cs-CZ" altLang="cs-CZ" sz="2400" dirty="0" smtClean="0">
                <a:solidFill>
                  <a:schemeClr val="tx1"/>
                </a:solidFill>
              </a:rPr>
              <a:t> supravodivé </a:t>
            </a:r>
            <a:r>
              <a:rPr lang="cs-CZ" altLang="cs-CZ" sz="2400" dirty="0">
                <a:solidFill>
                  <a:schemeClr val="tx1"/>
                </a:solidFill>
              </a:rPr>
              <a:t>cívky z ruského materiálu. </a:t>
            </a:r>
            <a:br>
              <a:rPr lang="cs-CZ" altLang="cs-CZ" sz="2400" dirty="0">
                <a:solidFill>
                  <a:schemeClr val="tx1"/>
                </a:solidFill>
              </a:rPr>
            </a:br>
            <a:r>
              <a:rPr lang="cs-CZ" altLang="cs-CZ" sz="2400" dirty="0">
                <a:solidFill>
                  <a:schemeClr val="tx1"/>
                </a:solidFill>
              </a:rPr>
              <a:t> 5. Elektrotechnický ústav SAV cívky proměřil </a:t>
            </a:r>
            <a:br>
              <a:rPr lang="cs-CZ" altLang="cs-CZ" sz="2400" dirty="0">
                <a:solidFill>
                  <a:schemeClr val="tx1"/>
                </a:solidFill>
              </a:rPr>
            </a:br>
            <a:r>
              <a:rPr lang="cs-CZ" altLang="cs-CZ" sz="2400" dirty="0">
                <a:solidFill>
                  <a:schemeClr val="tx1"/>
                </a:solidFill>
              </a:rPr>
              <a:t>   a v kryostatu správně </a:t>
            </a:r>
            <a:r>
              <a:rPr lang="cs-CZ" altLang="cs-CZ" sz="2400" dirty="0" err="1">
                <a:solidFill>
                  <a:schemeClr val="tx1"/>
                </a:solidFill>
              </a:rPr>
              <a:t>najustoval</a:t>
            </a:r>
            <a:r>
              <a:rPr lang="cs-CZ" altLang="cs-CZ" sz="2400" dirty="0">
                <a:solidFill>
                  <a:schemeClr val="tx1"/>
                </a:solidFill>
              </a:rPr>
              <a:t>. </a:t>
            </a:r>
            <a:br>
              <a:rPr lang="cs-CZ" altLang="cs-CZ" sz="2400" dirty="0">
                <a:solidFill>
                  <a:schemeClr val="tx1"/>
                </a:solidFill>
              </a:rPr>
            </a:br>
            <a:r>
              <a:rPr lang="cs-CZ" altLang="cs-CZ" sz="2400" dirty="0">
                <a:solidFill>
                  <a:schemeClr val="tx1"/>
                </a:solidFill>
              </a:rPr>
              <a:t>6. ÚFP (tedy ČSAV) to vše  zaplatila</a:t>
            </a:r>
            <a:r>
              <a:rPr lang="cs-CZ" altLang="cs-CZ" sz="2400" dirty="0"/>
              <a:t>.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728" y="4301067"/>
            <a:ext cx="3195767" cy="2141164"/>
          </a:xfrm>
          <a:prstGeom prst="rect">
            <a:avLst/>
          </a:prstGeom>
        </p:spPr>
      </p:pic>
      <p:sp>
        <p:nvSpPr>
          <p:cNvPr id="3" name="TextovéPole 2"/>
          <p:cNvSpPr txBox="1"/>
          <p:nvPr/>
        </p:nvSpPr>
        <p:spPr>
          <a:xfrm>
            <a:off x="7831247" y="3561603"/>
            <a:ext cx="3302917" cy="646331"/>
          </a:xfrm>
          <a:prstGeom prst="rect">
            <a:avLst/>
          </a:prstGeom>
          <a:noFill/>
        </p:spPr>
        <p:txBody>
          <a:bodyPr wrap="square" rtlCol="0">
            <a:spAutoFit/>
          </a:bodyPr>
          <a:lstStyle/>
          <a:p>
            <a:r>
              <a:rPr lang="cs-CZ" dirty="0" err="1" smtClean="0">
                <a:solidFill>
                  <a:srgbClr val="FFFF00"/>
                </a:solidFill>
              </a:rPr>
              <a:t>Quench</a:t>
            </a:r>
            <a:r>
              <a:rPr lang="cs-CZ" dirty="0" smtClean="0">
                <a:solidFill>
                  <a:srgbClr val="FFFF00"/>
                </a:solidFill>
              </a:rPr>
              <a:t> </a:t>
            </a:r>
            <a:r>
              <a:rPr lang="cs-CZ" dirty="0">
                <a:solidFill>
                  <a:srgbClr val="FFFF00"/>
                </a:solidFill>
              </a:rPr>
              <a:t>tanky z </a:t>
            </a:r>
            <a:r>
              <a:rPr lang="cs-CZ" dirty="0" err="1">
                <a:solidFill>
                  <a:srgbClr val="FFFF00"/>
                </a:solidFill>
              </a:rPr>
              <a:t>Ferox</a:t>
            </a:r>
            <a:r>
              <a:rPr lang="cs-CZ" dirty="0">
                <a:solidFill>
                  <a:srgbClr val="FFFF00"/>
                </a:solidFill>
              </a:rPr>
              <a:t> pardon z Chart Děčín</a:t>
            </a:r>
            <a:endParaRPr lang="cs-CZ" dirty="0"/>
          </a:p>
        </p:txBody>
      </p:sp>
    </p:spTree>
    <p:extLst>
      <p:ext uri="{BB962C8B-B14F-4D97-AF65-F5344CB8AC3E}">
        <p14:creationId xmlns:p14="http://schemas.microsoft.com/office/powerpoint/2010/main" val="2866171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Rot="1" noChangeArrowheads="1"/>
          </p:cNvSpPr>
          <p:nvPr>
            <p:ph type="title"/>
          </p:nvPr>
        </p:nvSpPr>
        <p:spPr/>
        <p:txBody>
          <a:bodyPr/>
          <a:lstStyle/>
          <a:p>
            <a:pPr eaLnBrk="1" hangingPunct="1">
              <a:defRPr/>
            </a:pPr>
            <a:r>
              <a:rPr lang="cs-CZ" altLang="cs-CZ" smtClean="0"/>
              <a:t>Association EURATOM-IPP.CR</a:t>
            </a:r>
          </a:p>
        </p:txBody>
      </p:sp>
      <p:pic>
        <p:nvPicPr>
          <p:cNvPr id="82947" name="Picture 5" descr="P4150079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 y="357026"/>
            <a:ext cx="4849080" cy="364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 Box 6"/>
          <p:cNvSpPr txBox="1">
            <a:spLocks noChangeArrowheads="1"/>
          </p:cNvSpPr>
          <p:nvPr/>
        </p:nvSpPr>
        <p:spPr bwMode="auto">
          <a:xfrm>
            <a:off x="1321288" y="4145297"/>
            <a:ext cx="217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dirty="0"/>
              <a:t>Poradní výbor 2003</a:t>
            </a:r>
          </a:p>
        </p:txBody>
      </p:sp>
      <p:sp>
        <p:nvSpPr>
          <p:cNvPr id="82949" name="Text Box 7"/>
          <p:cNvSpPr txBox="1">
            <a:spLocks noChangeArrowheads="1"/>
          </p:cNvSpPr>
          <p:nvPr/>
        </p:nvSpPr>
        <p:spPr bwMode="auto">
          <a:xfrm>
            <a:off x="5615598" y="357026"/>
            <a:ext cx="633057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2400" dirty="0"/>
              <a:t>Smlouva podepsána 1999</a:t>
            </a:r>
          </a:p>
          <a:p>
            <a:pPr eaLnBrk="1" hangingPunct="1">
              <a:spcBef>
                <a:spcPct val="0"/>
              </a:spcBef>
              <a:buClrTx/>
              <a:buFontTx/>
              <a:buNone/>
            </a:pPr>
            <a:r>
              <a:rPr lang="cs-CZ" altLang="cs-CZ" sz="2400" dirty="0"/>
              <a:t>Ústav fyziky plazmatu AVČR, </a:t>
            </a:r>
            <a:r>
              <a:rPr lang="cs-CZ" altLang="cs-CZ" sz="2400" dirty="0" err="1"/>
              <a:t>v.v.i</a:t>
            </a:r>
            <a:r>
              <a:rPr lang="cs-CZ" altLang="cs-CZ" sz="2400" dirty="0"/>
              <a:t>.</a:t>
            </a:r>
          </a:p>
          <a:p>
            <a:pPr eaLnBrk="1" hangingPunct="1">
              <a:spcBef>
                <a:spcPct val="0"/>
              </a:spcBef>
              <a:buClrTx/>
              <a:buFontTx/>
              <a:buNone/>
            </a:pPr>
            <a:r>
              <a:rPr lang="cs-CZ" altLang="cs-CZ" sz="2400" dirty="0"/>
              <a:t>Ústav fyzikální chemie  AVČR, </a:t>
            </a:r>
            <a:r>
              <a:rPr lang="cs-CZ" altLang="cs-CZ" sz="2400" dirty="0" err="1"/>
              <a:t>v.v.i</a:t>
            </a:r>
            <a:r>
              <a:rPr lang="cs-CZ" altLang="cs-CZ" sz="2400" dirty="0"/>
              <a:t>.</a:t>
            </a:r>
          </a:p>
          <a:p>
            <a:pPr eaLnBrk="1" hangingPunct="1">
              <a:spcBef>
                <a:spcPct val="0"/>
              </a:spcBef>
              <a:buClrTx/>
              <a:buFontTx/>
              <a:buNone/>
            </a:pPr>
            <a:r>
              <a:rPr lang="cs-CZ" altLang="cs-CZ" sz="2400" dirty="0"/>
              <a:t>Ústav jaderné fyziky  AVČR, </a:t>
            </a:r>
            <a:r>
              <a:rPr lang="cs-CZ" altLang="cs-CZ" sz="2400" dirty="0" err="1"/>
              <a:t>v.v.i</a:t>
            </a:r>
            <a:r>
              <a:rPr lang="cs-CZ" altLang="cs-CZ" sz="2400" dirty="0"/>
              <a:t>.</a:t>
            </a:r>
          </a:p>
          <a:p>
            <a:pPr eaLnBrk="1" hangingPunct="1">
              <a:spcBef>
                <a:spcPct val="0"/>
              </a:spcBef>
              <a:buClrTx/>
              <a:buFontTx/>
              <a:buNone/>
            </a:pPr>
            <a:r>
              <a:rPr lang="cs-CZ" altLang="cs-CZ" sz="2400" dirty="0"/>
              <a:t>Ústav materiálu  AVČR, </a:t>
            </a:r>
            <a:r>
              <a:rPr lang="cs-CZ" altLang="cs-CZ" sz="2400" dirty="0" err="1"/>
              <a:t>v.v.i</a:t>
            </a:r>
            <a:r>
              <a:rPr lang="cs-CZ" altLang="cs-CZ" sz="2400" dirty="0"/>
              <a:t>.</a:t>
            </a:r>
          </a:p>
          <a:p>
            <a:pPr eaLnBrk="1" hangingPunct="1">
              <a:spcBef>
                <a:spcPct val="0"/>
              </a:spcBef>
              <a:buClrTx/>
              <a:buFontTx/>
              <a:buNone/>
            </a:pPr>
            <a:r>
              <a:rPr lang="cs-CZ" altLang="cs-CZ" sz="2400" dirty="0"/>
              <a:t>Ústav jaderného výzkumu Řež, a.s.</a:t>
            </a:r>
          </a:p>
          <a:p>
            <a:pPr eaLnBrk="1" hangingPunct="1">
              <a:spcBef>
                <a:spcPct val="0"/>
              </a:spcBef>
              <a:buClrTx/>
              <a:buFontTx/>
              <a:buNone/>
            </a:pPr>
            <a:r>
              <a:rPr lang="cs-CZ" altLang="cs-CZ" sz="2400" dirty="0"/>
              <a:t>Ústav aplikované mechaniky </a:t>
            </a:r>
            <a:r>
              <a:rPr lang="cs-CZ" altLang="cs-CZ" sz="2400" dirty="0" err="1"/>
              <a:t>Brno,s.r.o</a:t>
            </a:r>
            <a:r>
              <a:rPr lang="cs-CZ" altLang="cs-CZ" sz="2400" dirty="0"/>
              <a:t>.</a:t>
            </a:r>
          </a:p>
          <a:p>
            <a:pPr eaLnBrk="1" hangingPunct="1">
              <a:spcBef>
                <a:spcPct val="0"/>
              </a:spcBef>
              <a:buClrTx/>
              <a:buFontTx/>
              <a:buNone/>
            </a:pPr>
            <a:r>
              <a:rPr lang="cs-CZ" altLang="cs-CZ" sz="2400" dirty="0"/>
              <a:t>Fakulta jaderná a fyzikálně inženýrská ČVUT</a:t>
            </a:r>
          </a:p>
          <a:p>
            <a:pPr eaLnBrk="1" hangingPunct="1">
              <a:spcBef>
                <a:spcPct val="0"/>
              </a:spcBef>
              <a:buClrTx/>
              <a:buFontTx/>
              <a:buNone/>
            </a:pPr>
            <a:r>
              <a:rPr lang="cs-CZ" altLang="cs-CZ" sz="2400" dirty="0"/>
              <a:t>Matematicko-fyzikální fakulta UK</a:t>
            </a:r>
          </a:p>
          <a:p>
            <a:pPr eaLnBrk="1" hangingPunct="1">
              <a:spcBef>
                <a:spcPct val="0"/>
              </a:spcBef>
              <a:buClrTx/>
              <a:buFontTx/>
              <a:buNone/>
            </a:pPr>
            <a:endParaRPr lang="cs-CZ" altLang="cs-CZ" sz="2400" dirty="0"/>
          </a:p>
          <a:p>
            <a:pPr eaLnBrk="1" hangingPunct="1">
              <a:spcBef>
                <a:spcPct val="0"/>
              </a:spcBef>
              <a:buClrTx/>
              <a:buFontTx/>
              <a:buNone/>
            </a:pPr>
            <a:r>
              <a:rPr lang="cs-CZ" altLang="cs-CZ" sz="2400" dirty="0"/>
              <a:t>ÚFP byl koordinátorem Asociace.</a:t>
            </a:r>
          </a:p>
        </p:txBody>
      </p:sp>
      <p:sp>
        <p:nvSpPr>
          <p:cNvPr id="82950" name="Text Box 8"/>
          <p:cNvSpPr txBox="1">
            <a:spLocks noChangeArrowheads="1"/>
          </p:cNvSpPr>
          <p:nvPr/>
        </p:nvSpPr>
        <p:spPr bwMode="auto">
          <a:xfrm>
            <a:off x="1755775" y="5608639"/>
            <a:ext cx="8896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dirty="0" err="1"/>
              <a:t>Fuzní</a:t>
            </a:r>
            <a:r>
              <a:rPr lang="cs-CZ" altLang="cs-CZ" sz="1800" dirty="0"/>
              <a:t> evropský program je uskutečňován prostřednictvím asociací států k EURATOM.</a:t>
            </a:r>
          </a:p>
          <a:p>
            <a:pPr eaLnBrk="1" hangingPunct="1">
              <a:spcBef>
                <a:spcPct val="0"/>
              </a:spcBef>
              <a:buClrTx/>
              <a:buFontTx/>
              <a:buNone/>
            </a:pPr>
            <a:r>
              <a:rPr lang="cs-CZ" altLang="cs-CZ" sz="1800" dirty="0"/>
              <a:t>Koordinace asociací je úkolem EFDA – </a:t>
            </a:r>
            <a:r>
              <a:rPr lang="cs-CZ" altLang="cs-CZ" sz="1800" dirty="0" err="1"/>
              <a:t>European</a:t>
            </a:r>
            <a:r>
              <a:rPr lang="cs-CZ" altLang="cs-CZ" sz="1800" dirty="0"/>
              <a:t> </a:t>
            </a:r>
            <a:r>
              <a:rPr lang="cs-CZ" altLang="cs-CZ" sz="1800" dirty="0" err="1"/>
              <a:t>Fusion</a:t>
            </a:r>
            <a:r>
              <a:rPr lang="cs-CZ" altLang="cs-CZ" sz="1800" dirty="0"/>
              <a:t> </a:t>
            </a:r>
            <a:r>
              <a:rPr lang="cs-CZ" altLang="cs-CZ" sz="1800" dirty="0" err="1"/>
              <a:t>Development</a:t>
            </a:r>
            <a:r>
              <a:rPr lang="cs-CZ" altLang="cs-CZ" sz="1800" dirty="0"/>
              <a:t> </a:t>
            </a:r>
            <a:r>
              <a:rPr lang="cs-CZ" altLang="cs-CZ" sz="1800" dirty="0" err="1"/>
              <a:t>Agreement</a:t>
            </a:r>
            <a:r>
              <a:rPr lang="cs-CZ" altLang="cs-CZ" sz="1800" dirty="0"/>
              <a:t>:</a:t>
            </a:r>
          </a:p>
          <a:p>
            <a:pPr eaLnBrk="1" hangingPunct="1">
              <a:spcBef>
                <a:spcPct val="0"/>
              </a:spcBef>
              <a:buClrTx/>
              <a:buFontTx/>
              <a:buNone/>
            </a:pPr>
            <a:r>
              <a:rPr lang="cs-CZ" altLang="cs-CZ" sz="1800" dirty="0"/>
              <a:t>JET, technologie, fyzika.</a:t>
            </a:r>
          </a:p>
          <a:p>
            <a:pPr eaLnBrk="1" hangingPunct="1">
              <a:spcBef>
                <a:spcPct val="0"/>
              </a:spcBef>
              <a:buClrTx/>
              <a:buFontTx/>
              <a:buNone/>
            </a:pPr>
            <a:r>
              <a:rPr lang="cs-CZ" altLang="cs-CZ" sz="1800" dirty="0"/>
              <a:t>Dnes se fúzí v Evropě zabývá také F4E = </a:t>
            </a:r>
            <a:r>
              <a:rPr lang="cs-CZ" altLang="cs-CZ" sz="1800" dirty="0" err="1"/>
              <a:t>European</a:t>
            </a:r>
            <a:r>
              <a:rPr lang="cs-CZ" altLang="cs-CZ" sz="1800" dirty="0"/>
              <a:t> </a:t>
            </a:r>
            <a:r>
              <a:rPr lang="cs-CZ" altLang="cs-CZ" sz="1800" dirty="0" err="1"/>
              <a:t>Domestic</a:t>
            </a:r>
            <a:r>
              <a:rPr lang="cs-CZ" altLang="cs-CZ" sz="1800" dirty="0"/>
              <a:t> </a:t>
            </a:r>
            <a:r>
              <a:rPr lang="cs-CZ" altLang="cs-CZ" sz="1800" dirty="0" err="1"/>
              <a:t>Agency</a:t>
            </a:r>
            <a:r>
              <a:rPr lang="cs-CZ" altLang="cs-CZ" sz="1800" dirty="0"/>
              <a:t> </a:t>
            </a:r>
            <a:r>
              <a:rPr lang="cs-CZ" altLang="cs-CZ" sz="1800" dirty="0" err="1"/>
              <a:t>for</a:t>
            </a:r>
            <a:r>
              <a:rPr lang="cs-CZ" altLang="cs-CZ" sz="1800" dirty="0"/>
              <a:t> ITER </a:t>
            </a:r>
          </a:p>
        </p:txBody>
      </p:sp>
    </p:spTree>
    <p:extLst>
      <p:ext uri="{BB962C8B-B14F-4D97-AF65-F5344CB8AC3E}">
        <p14:creationId xmlns:p14="http://schemas.microsoft.com/office/powerpoint/2010/main" val="97938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EFDA </a:t>
            </a:r>
            <a:r>
              <a:rPr lang="cs-CZ" dirty="0" smtClean="0">
                <a:sym typeface="Wingdings" panose="05000000000000000000" pitchFamily="2" charset="2"/>
              </a:rPr>
              <a:t> Eurofusion,2014</a:t>
            </a:r>
            <a:endParaRPr lang="cs-CZ" dirty="0"/>
          </a:p>
        </p:txBody>
      </p:sp>
      <p:sp>
        <p:nvSpPr>
          <p:cNvPr id="3" name="Zástupný symbol pro obsah 2"/>
          <p:cNvSpPr>
            <a:spLocks noGrp="1"/>
          </p:cNvSpPr>
          <p:nvPr>
            <p:ph idx="1"/>
          </p:nvPr>
        </p:nvSpPr>
        <p:spPr/>
        <p:txBody>
          <a:bodyPr>
            <a:normAutofit/>
          </a:bodyPr>
          <a:lstStyle/>
          <a:p>
            <a:pPr>
              <a:defRPr/>
            </a:pPr>
            <a:r>
              <a:rPr lang="cs-CZ" sz="2400" dirty="0" err="1" smtClean="0">
                <a:solidFill>
                  <a:schemeClr val="tx1"/>
                </a:solidFill>
              </a:rPr>
              <a:t>Eurofusion</a:t>
            </a:r>
            <a:r>
              <a:rPr lang="cs-CZ" sz="2400" dirty="0" smtClean="0">
                <a:solidFill>
                  <a:schemeClr val="tx1"/>
                </a:solidFill>
              </a:rPr>
              <a:t> = konsorcium koordinuje fúzní výzkum v členských </a:t>
            </a:r>
            <a:r>
              <a:rPr lang="cs-CZ" sz="2400" dirty="0" smtClean="0">
                <a:solidFill>
                  <a:schemeClr val="tx1"/>
                </a:solidFill>
              </a:rPr>
              <a:t>zemích, 28 států (</a:t>
            </a:r>
            <a:r>
              <a:rPr lang="cs-CZ" sz="2400" dirty="0" smtClean="0">
                <a:solidFill>
                  <a:schemeClr val="tx1"/>
                </a:solidFill>
                <a:sym typeface="Wingdings" panose="05000000000000000000" pitchFamily="2" charset="2"/>
              </a:rPr>
              <a:t></a:t>
            </a:r>
            <a:r>
              <a:rPr lang="cs-CZ" sz="2400" dirty="0" smtClean="0">
                <a:solidFill>
                  <a:schemeClr val="tx1"/>
                </a:solidFill>
              </a:rPr>
              <a:t>ITER, </a:t>
            </a:r>
            <a:r>
              <a:rPr lang="cs-CZ" sz="2400" dirty="0" smtClean="0">
                <a:solidFill>
                  <a:schemeClr val="tx1"/>
                </a:solidFill>
                <a:sym typeface="Wingdings" panose="05000000000000000000" pitchFamily="2" charset="2"/>
              </a:rPr>
              <a:t></a:t>
            </a:r>
            <a:r>
              <a:rPr lang="cs-CZ" sz="2400" dirty="0" smtClean="0">
                <a:solidFill>
                  <a:schemeClr val="tx1"/>
                </a:solidFill>
              </a:rPr>
              <a:t>DEMO)</a:t>
            </a:r>
            <a:endParaRPr lang="cs-CZ" sz="2400" dirty="0" smtClean="0">
              <a:solidFill>
                <a:schemeClr val="tx1"/>
              </a:solidFill>
            </a:endParaRPr>
          </a:p>
          <a:p>
            <a:pPr>
              <a:defRPr/>
            </a:pPr>
            <a:r>
              <a:rPr lang="cs-CZ" sz="2400" dirty="0" smtClean="0">
                <a:solidFill>
                  <a:schemeClr val="tx1"/>
                </a:solidFill>
              </a:rPr>
              <a:t>ÚFP AVČR = člen konsorcia za ČR</a:t>
            </a:r>
          </a:p>
          <a:p>
            <a:pPr>
              <a:defRPr/>
            </a:pPr>
            <a:r>
              <a:rPr lang="cs-CZ" sz="2400" dirty="0">
                <a:solidFill>
                  <a:schemeClr val="tx1"/>
                </a:solidFill>
                <a:effectLst/>
              </a:rPr>
              <a:t>CV ŘEŽ, MFF a FJFI </a:t>
            </a:r>
            <a:r>
              <a:rPr lang="cs-CZ" sz="2400" dirty="0" smtClean="0">
                <a:solidFill>
                  <a:schemeClr val="tx1"/>
                </a:solidFill>
                <a:effectLst/>
              </a:rPr>
              <a:t>= přidružené 3.strany</a:t>
            </a:r>
          </a:p>
          <a:p>
            <a:pPr>
              <a:defRPr/>
            </a:pPr>
            <a:r>
              <a:rPr lang="cs-CZ" sz="2400" dirty="0" smtClean="0">
                <a:solidFill>
                  <a:schemeClr val="tx1"/>
                </a:solidFill>
                <a:effectLst/>
              </a:rPr>
              <a:t>ČESKÁ FÚZE = společnost pro spolupráci po zániku Euratom-ipp.cr (</a:t>
            </a:r>
            <a:r>
              <a:rPr lang="cs-CZ" sz="2400" dirty="0" err="1" smtClean="0">
                <a:solidFill>
                  <a:schemeClr val="tx1"/>
                </a:solidFill>
                <a:effectLst/>
              </a:rPr>
              <a:t>UFP,Universita</a:t>
            </a:r>
            <a:r>
              <a:rPr lang="cs-CZ" sz="2400" dirty="0" smtClean="0">
                <a:solidFill>
                  <a:schemeClr val="tx1"/>
                </a:solidFill>
                <a:effectLst/>
              </a:rPr>
              <a:t> Karlova, ČVÚT a Centrum výzkumu Řež)</a:t>
            </a:r>
            <a:endParaRPr lang="cs-CZ" sz="2400" dirty="0">
              <a:solidFill>
                <a:schemeClr val="tx1"/>
              </a:solidFill>
            </a:endParaRPr>
          </a:p>
        </p:txBody>
      </p:sp>
    </p:spTree>
    <p:extLst>
      <p:ext uri="{BB962C8B-B14F-4D97-AF65-F5344CB8AC3E}">
        <p14:creationId xmlns:p14="http://schemas.microsoft.com/office/powerpoint/2010/main" val="1010464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SPOLUPRÁCE</a:t>
            </a:r>
            <a:endParaRPr lang="cs-CZ" dirty="0"/>
          </a:p>
        </p:txBody>
      </p:sp>
      <p:sp>
        <p:nvSpPr>
          <p:cNvPr id="3" name="Zástupný symbol pro obsah 2"/>
          <p:cNvSpPr>
            <a:spLocks noGrp="1"/>
          </p:cNvSpPr>
          <p:nvPr>
            <p:ph idx="1"/>
          </p:nvPr>
        </p:nvSpPr>
        <p:spPr>
          <a:xfrm>
            <a:off x="789720" y="533400"/>
            <a:ext cx="8534400" cy="3615267"/>
          </a:xfrm>
        </p:spPr>
        <p:txBody>
          <a:bodyPr>
            <a:noAutofit/>
          </a:bodyPr>
          <a:lstStyle/>
          <a:p>
            <a:pPr>
              <a:defRPr/>
            </a:pPr>
            <a:r>
              <a:rPr lang="cs-CZ" sz="2800" dirty="0">
                <a:solidFill>
                  <a:schemeClr val="tx1"/>
                </a:solidFill>
                <a:effectLst/>
              </a:rPr>
              <a:t>TORE Supra (</a:t>
            </a:r>
            <a:r>
              <a:rPr lang="cs-CZ" sz="2800" dirty="0" err="1">
                <a:solidFill>
                  <a:schemeClr val="tx1"/>
                </a:solidFill>
                <a:effectLst/>
              </a:rPr>
              <a:t>Cadarache</a:t>
            </a:r>
            <a:r>
              <a:rPr lang="cs-CZ" sz="2800" dirty="0">
                <a:solidFill>
                  <a:schemeClr val="tx1"/>
                </a:solidFill>
                <a:effectLst/>
              </a:rPr>
              <a:t>, Francie</a:t>
            </a:r>
            <a:r>
              <a:rPr lang="cs-CZ" sz="2800" dirty="0" smtClean="0">
                <a:solidFill>
                  <a:schemeClr val="tx1"/>
                </a:solidFill>
                <a:effectLst/>
              </a:rPr>
              <a:t>),</a:t>
            </a:r>
          </a:p>
          <a:p>
            <a:pPr>
              <a:defRPr/>
            </a:pPr>
            <a:r>
              <a:rPr lang="cs-CZ" sz="2800" dirty="0" smtClean="0">
                <a:solidFill>
                  <a:schemeClr val="tx1"/>
                </a:solidFill>
                <a:effectLst/>
              </a:rPr>
              <a:t>ASDEX–Upgrade </a:t>
            </a:r>
            <a:r>
              <a:rPr lang="cs-CZ" sz="2800" dirty="0">
                <a:solidFill>
                  <a:schemeClr val="tx1"/>
                </a:solidFill>
                <a:effectLst/>
              </a:rPr>
              <a:t>(</a:t>
            </a:r>
            <a:r>
              <a:rPr lang="cs-CZ" sz="2800" dirty="0" err="1">
                <a:solidFill>
                  <a:schemeClr val="tx1"/>
                </a:solidFill>
                <a:effectLst/>
              </a:rPr>
              <a:t>Garching</a:t>
            </a:r>
            <a:r>
              <a:rPr lang="cs-CZ" sz="2800" dirty="0">
                <a:solidFill>
                  <a:schemeClr val="tx1"/>
                </a:solidFill>
                <a:effectLst/>
              </a:rPr>
              <a:t>, Německo), </a:t>
            </a:r>
            <a:endParaRPr lang="cs-CZ" sz="2800" dirty="0" smtClean="0">
              <a:solidFill>
                <a:schemeClr val="tx1"/>
              </a:solidFill>
              <a:effectLst/>
            </a:endParaRPr>
          </a:p>
          <a:p>
            <a:pPr>
              <a:defRPr/>
            </a:pPr>
            <a:r>
              <a:rPr lang="cs-CZ" sz="2800" dirty="0" smtClean="0">
                <a:solidFill>
                  <a:schemeClr val="tx1"/>
                </a:solidFill>
                <a:effectLst/>
              </a:rPr>
              <a:t>TEXTOR </a:t>
            </a:r>
            <a:r>
              <a:rPr lang="cs-CZ" sz="2800" dirty="0">
                <a:solidFill>
                  <a:schemeClr val="tx1"/>
                </a:solidFill>
                <a:effectLst/>
              </a:rPr>
              <a:t>(Jülich, Německo), </a:t>
            </a:r>
            <a:endParaRPr lang="cs-CZ" sz="2800" dirty="0" smtClean="0">
              <a:solidFill>
                <a:schemeClr val="tx1"/>
              </a:solidFill>
              <a:effectLst/>
            </a:endParaRPr>
          </a:p>
          <a:p>
            <a:pPr>
              <a:defRPr/>
            </a:pPr>
            <a:r>
              <a:rPr lang="cs-CZ" sz="2800" dirty="0" smtClean="0">
                <a:solidFill>
                  <a:schemeClr val="tx1"/>
                </a:solidFill>
                <a:effectLst/>
              </a:rPr>
              <a:t>RFX </a:t>
            </a:r>
            <a:r>
              <a:rPr lang="cs-CZ" sz="2800" dirty="0">
                <a:solidFill>
                  <a:schemeClr val="tx1"/>
                </a:solidFill>
                <a:effectLst/>
              </a:rPr>
              <a:t>(Padova, Italie</a:t>
            </a:r>
            <a:r>
              <a:rPr lang="cs-CZ" sz="2800" dirty="0" smtClean="0">
                <a:solidFill>
                  <a:schemeClr val="tx1"/>
                </a:solidFill>
                <a:effectLst/>
              </a:rPr>
              <a:t>), </a:t>
            </a:r>
            <a:endParaRPr lang="cs-CZ" sz="2800" dirty="0">
              <a:solidFill>
                <a:schemeClr val="tx1"/>
              </a:solidFill>
              <a:effectLst/>
            </a:endParaRPr>
          </a:p>
          <a:p>
            <a:pPr>
              <a:defRPr/>
            </a:pPr>
            <a:r>
              <a:rPr lang="cs-CZ" sz="2800" dirty="0" smtClean="0">
                <a:solidFill>
                  <a:schemeClr val="tx1"/>
                </a:solidFill>
                <a:effectLst/>
              </a:rPr>
              <a:t>JET </a:t>
            </a:r>
            <a:r>
              <a:rPr lang="cs-CZ" sz="2800" dirty="0">
                <a:solidFill>
                  <a:schemeClr val="tx1"/>
                </a:solidFill>
                <a:effectLst/>
              </a:rPr>
              <a:t>(</a:t>
            </a:r>
            <a:r>
              <a:rPr lang="cs-CZ" sz="2800" dirty="0" err="1">
                <a:solidFill>
                  <a:schemeClr val="tx1"/>
                </a:solidFill>
                <a:effectLst/>
              </a:rPr>
              <a:t>Culham</a:t>
            </a:r>
            <a:r>
              <a:rPr lang="cs-CZ" sz="2800" dirty="0">
                <a:solidFill>
                  <a:schemeClr val="tx1"/>
                </a:solidFill>
                <a:effectLst/>
              </a:rPr>
              <a:t>, Velká Británie</a:t>
            </a:r>
            <a:r>
              <a:rPr lang="cs-CZ" sz="2800" dirty="0" smtClean="0">
                <a:solidFill>
                  <a:schemeClr val="tx1"/>
                </a:solidFill>
                <a:effectLst/>
              </a:rPr>
              <a:t>)</a:t>
            </a:r>
          </a:p>
          <a:p>
            <a:pPr>
              <a:defRPr/>
            </a:pPr>
            <a:r>
              <a:rPr lang="cs-CZ" sz="2800" dirty="0" smtClean="0">
                <a:solidFill>
                  <a:schemeClr val="tx1"/>
                </a:solidFill>
                <a:effectLst/>
              </a:rPr>
              <a:t>Zájem projevily: </a:t>
            </a:r>
            <a:r>
              <a:rPr lang="cs-CZ" sz="2800" dirty="0" err="1" smtClean="0">
                <a:solidFill>
                  <a:schemeClr val="tx1"/>
                </a:solidFill>
                <a:effectLst/>
              </a:rPr>
              <a:t>Ghent</a:t>
            </a:r>
            <a:r>
              <a:rPr lang="cs-CZ" sz="2800" dirty="0" smtClean="0">
                <a:solidFill>
                  <a:schemeClr val="tx1"/>
                </a:solidFill>
                <a:effectLst/>
              </a:rPr>
              <a:t> </a:t>
            </a:r>
            <a:r>
              <a:rPr lang="cs-CZ" sz="2800" dirty="0">
                <a:solidFill>
                  <a:schemeClr val="tx1"/>
                </a:solidFill>
                <a:effectLst/>
              </a:rPr>
              <a:t>University a University of Innsbruck. </a:t>
            </a:r>
            <a:endParaRPr lang="cs-CZ" sz="2800" dirty="0" smtClean="0">
              <a:solidFill>
                <a:schemeClr val="tx1"/>
              </a:solidFill>
              <a:effectLst/>
            </a:endParaRPr>
          </a:p>
          <a:p>
            <a:pPr>
              <a:defRPr/>
            </a:pPr>
            <a:r>
              <a:rPr lang="cs-CZ" sz="2800" dirty="0">
                <a:solidFill>
                  <a:schemeClr val="tx1"/>
                </a:solidFill>
                <a:effectLst/>
              </a:rPr>
              <a:t>Mobility </a:t>
            </a:r>
            <a:r>
              <a:rPr lang="cs-CZ" sz="2800" dirty="0" err="1">
                <a:solidFill>
                  <a:schemeClr val="tx1"/>
                </a:solidFill>
                <a:effectLst/>
              </a:rPr>
              <a:t>Agreement</a:t>
            </a:r>
            <a:endParaRPr lang="cs-CZ" sz="2800" dirty="0">
              <a:solidFill>
                <a:schemeClr val="tx1"/>
              </a:solidFill>
            </a:endParaRPr>
          </a:p>
        </p:txBody>
      </p:sp>
    </p:spTree>
    <p:extLst>
      <p:ext uri="{BB962C8B-B14F-4D97-AF65-F5344CB8AC3E}">
        <p14:creationId xmlns:p14="http://schemas.microsoft.com/office/powerpoint/2010/main" val="2905304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CASTOR - Světové priority</a:t>
            </a:r>
            <a:endParaRPr lang="cs-CZ" dirty="0"/>
          </a:p>
        </p:txBody>
      </p:sp>
      <p:sp>
        <p:nvSpPr>
          <p:cNvPr id="3" name="Zástupný symbol pro obsah 2"/>
          <p:cNvSpPr>
            <a:spLocks noGrp="1"/>
          </p:cNvSpPr>
          <p:nvPr>
            <p:ph idx="1"/>
          </p:nvPr>
        </p:nvSpPr>
        <p:spPr/>
        <p:txBody>
          <a:bodyPr>
            <a:normAutofit/>
          </a:bodyPr>
          <a:lstStyle/>
          <a:p>
            <a:pPr eaLnBrk="1" hangingPunct="1">
              <a:spcBef>
                <a:spcPct val="0"/>
              </a:spcBef>
              <a:buClrTx/>
              <a:defRPr/>
            </a:pPr>
            <a:r>
              <a:rPr lang="cs-CZ" altLang="cs-CZ" sz="2400" dirty="0" smtClean="0">
                <a:solidFill>
                  <a:schemeClr val="tx1"/>
                </a:solidFill>
              </a:rPr>
              <a:t>1976: Experimentální potvrzení teorie silového působení vf vln na </a:t>
            </a:r>
            <a:r>
              <a:rPr lang="cs-CZ" altLang="cs-CZ" sz="2400" dirty="0" err="1" smtClean="0">
                <a:solidFill>
                  <a:schemeClr val="tx1"/>
                </a:solidFill>
              </a:rPr>
              <a:t>plazma.Teorie</a:t>
            </a:r>
            <a:r>
              <a:rPr lang="cs-CZ" altLang="cs-CZ" sz="2400" dirty="0" smtClean="0">
                <a:solidFill>
                  <a:schemeClr val="tx1"/>
                </a:solidFill>
              </a:rPr>
              <a:t> byla vypracována v ÚFP 1973.</a:t>
            </a:r>
          </a:p>
          <a:p>
            <a:pPr>
              <a:defRPr/>
            </a:pPr>
            <a:endParaRPr lang="cs-CZ" sz="2400" dirty="0" smtClean="0">
              <a:solidFill>
                <a:schemeClr val="tx1"/>
              </a:solidFill>
              <a:effectLst/>
            </a:endParaRPr>
          </a:p>
          <a:p>
            <a:pPr>
              <a:defRPr/>
            </a:pPr>
            <a:r>
              <a:rPr lang="cs-CZ" sz="2400" dirty="0" smtClean="0">
                <a:solidFill>
                  <a:schemeClr val="tx1"/>
                </a:solidFill>
                <a:effectLst/>
              </a:rPr>
              <a:t>ÚFP </a:t>
            </a:r>
            <a:r>
              <a:rPr lang="cs-CZ" sz="2400" dirty="0">
                <a:solidFill>
                  <a:schemeClr val="tx1"/>
                </a:solidFill>
                <a:effectLst/>
              </a:rPr>
              <a:t>byla poprvé na světě použita teorie deterministického chaosu pro modelování  turbulentního vysokoteplotního plazmatu.</a:t>
            </a:r>
            <a:endParaRPr lang="cs-CZ" sz="2400" dirty="0">
              <a:solidFill>
                <a:schemeClr val="tx1"/>
              </a:solidFill>
            </a:endParaRPr>
          </a:p>
        </p:txBody>
      </p:sp>
    </p:spTree>
    <p:extLst>
      <p:ext uri="{BB962C8B-B14F-4D97-AF65-F5344CB8AC3E}">
        <p14:creationId xmlns:p14="http://schemas.microsoft.com/office/powerpoint/2010/main" val="3031682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r>
              <a:rPr lang="cs-CZ" altLang="cs-CZ" smtClean="0"/>
              <a:t>Tokamaci v Praze</a:t>
            </a:r>
          </a:p>
        </p:txBody>
      </p:sp>
      <p:pic>
        <p:nvPicPr>
          <p:cNvPr id="88067" name="Picture 4" descr="P1010027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10" y="223105"/>
            <a:ext cx="6262001" cy="468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 Box 5"/>
          <p:cNvSpPr txBox="1">
            <a:spLocks noChangeArrowheads="1"/>
          </p:cNvSpPr>
          <p:nvPr/>
        </p:nvSpPr>
        <p:spPr bwMode="auto">
          <a:xfrm>
            <a:off x="6888164" y="901215"/>
            <a:ext cx="3779837"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2800" b="1" dirty="0" err="1"/>
              <a:t>Culham</a:t>
            </a:r>
            <a:r>
              <a:rPr lang="cs-CZ" altLang="cs-CZ" sz="2800" b="1" dirty="0"/>
              <a:t>, 1989-2001</a:t>
            </a:r>
          </a:p>
          <a:p>
            <a:pPr eaLnBrk="1" hangingPunct="1">
              <a:spcBef>
                <a:spcPct val="0"/>
              </a:spcBef>
              <a:buClrTx/>
              <a:buFontTx/>
              <a:buNone/>
            </a:pPr>
            <a:r>
              <a:rPr lang="cs-CZ" altLang="cs-CZ" sz="2800" b="1" dirty="0"/>
              <a:t>Praha, 2008-?</a:t>
            </a:r>
          </a:p>
          <a:p>
            <a:pPr eaLnBrk="1" hangingPunct="1">
              <a:spcBef>
                <a:spcPct val="0"/>
              </a:spcBef>
              <a:buClrTx/>
              <a:buFontTx/>
              <a:buNone/>
            </a:pPr>
            <a:endParaRPr lang="cs-CZ" altLang="cs-CZ" sz="2800" b="1" dirty="0"/>
          </a:p>
          <a:p>
            <a:pPr eaLnBrk="1" hangingPunct="1">
              <a:spcBef>
                <a:spcPct val="0"/>
              </a:spcBef>
              <a:buClrTx/>
              <a:buFontTx/>
              <a:buNone/>
            </a:pPr>
            <a:r>
              <a:rPr lang="cs-CZ" altLang="cs-CZ" sz="2400" b="1" dirty="0" err="1"/>
              <a:t>Culham:výbojová</a:t>
            </a:r>
            <a:r>
              <a:rPr lang="cs-CZ" altLang="cs-CZ" sz="2400" b="1" dirty="0"/>
              <a:t> </a:t>
            </a:r>
          </a:p>
          <a:p>
            <a:pPr eaLnBrk="1" hangingPunct="1">
              <a:spcBef>
                <a:spcPct val="0"/>
              </a:spcBef>
              <a:buClrTx/>
              <a:buFontTx/>
              <a:buNone/>
            </a:pPr>
            <a:r>
              <a:rPr lang="cs-CZ" altLang="cs-CZ" sz="2400" b="1" dirty="0"/>
              <a:t>Komora, </a:t>
            </a:r>
            <a:r>
              <a:rPr lang="cs-CZ" altLang="cs-CZ" sz="2400" b="1" dirty="0" err="1"/>
              <a:t>magnety,LHCD</a:t>
            </a:r>
            <a:endParaRPr lang="cs-CZ" altLang="cs-CZ" sz="2400" b="1" dirty="0"/>
          </a:p>
          <a:p>
            <a:pPr eaLnBrk="1" hangingPunct="1">
              <a:spcBef>
                <a:spcPct val="0"/>
              </a:spcBef>
              <a:buClrTx/>
              <a:buFontTx/>
              <a:buNone/>
            </a:pPr>
            <a:r>
              <a:rPr lang="cs-CZ" altLang="cs-CZ" sz="2400" b="1" dirty="0"/>
              <a:t>Praha: </a:t>
            </a:r>
            <a:r>
              <a:rPr lang="cs-CZ" altLang="cs-CZ" sz="2400" b="1" dirty="0" err="1"/>
              <a:t>Energetika,sběr</a:t>
            </a:r>
            <a:endParaRPr lang="cs-CZ" altLang="cs-CZ" sz="2400" b="1" dirty="0"/>
          </a:p>
          <a:p>
            <a:pPr eaLnBrk="1" hangingPunct="1">
              <a:spcBef>
                <a:spcPct val="0"/>
              </a:spcBef>
              <a:buClrTx/>
              <a:buFontTx/>
              <a:buNone/>
            </a:pPr>
            <a:r>
              <a:rPr lang="cs-CZ" altLang="cs-CZ" sz="2400" b="1" dirty="0"/>
              <a:t>dat, diagnostika, NBI</a:t>
            </a:r>
          </a:p>
          <a:p>
            <a:pPr eaLnBrk="1" hangingPunct="1">
              <a:spcBef>
                <a:spcPct val="0"/>
              </a:spcBef>
              <a:buClrTx/>
              <a:buFontTx/>
              <a:buNone/>
            </a:pPr>
            <a:endParaRPr lang="cs-CZ" altLang="cs-CZ" sz="2400" b="1" dirty="0"/>
          </a:p>
          <a:p>
            <a:pPr eaLnBrk="1" hangingPunct="1">
              <a:spcBef>
                <a:spcPct val="0"/>
              </a:spcBef>
              <a:buClrTx/>
              <a:buFontTx/>
              <a:buNone/>
            </a:pPr>
            <a:r>
              <a:rPr lang="cs-CZ" altLang="cs-CZ" sz="2400" b="1" dirty="0"/>
              <a:t>Podobný ITER:D-tvar </a:t>
            </a:r>
          </a:p>
          <a:p>
            <a:pPr eaLnBrk="1" hangingPunct="1">
              <a:spcBef>
                <a:spcPct val="0"/>
              </a:spcBef>
              <a:buClrTx/>
              <a:buFontTx/>
              <a:buNone/>
            </a:pPr>
            <a:r>
              <a:rPr lang="cs-CZ" altLang="cs-CZ" sz="2400" b="1" dirty="0" err="1"/>
              <a:t>komory,divertor,magnetické</a:t>
            </a:r>
            <a:r>
              <a:rPr lang="cs-CZ" altLang="cs-CZ" sz="2400" b="1" dirty="0"/>
              <a:t> pole</a:t>
            </a:r>
          </a:p>
        </p:txBody>
      </p:sp>
      <p:sp>
        <p:nvSpPr>
          <p:cNvPr id="88069" name="Text Box 6"/>
          <p:cNvSpPr txBox="1">
            <a:spLocks noChangeArrowheads="1"/>
          </p:cNvSpPr>
          <p:nvPr/>
        </p:nvSpPr>
        <p:spPr bwMode="auto">
          <a:xfrm>
            <a:off x="6888164" y="217280"/>
            <a:ext cx="49936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dirty="0"/>
              <a:t>2007-08 – instalace, 9. 12. 2008 první plazma  </a:t>
            </a:r>
            <a:endParaRPr lang="cs-CZ" altLang="cs-CZ" sz="1800" dirty="0" smtClean="0"/>
          </a:p>
          <a:p>
            <a:pPr eaLnBrk="1" hangingPunct="1">
              <a:spcBef>
                <a:spcPct val="0"/>
              </a:spcBef>
              <a:buClrTx/>
              <a:buFontTx/>
              <a:buNone/>
            </a:pPr>
            <a:r>
              <a:rPr lang="cs-CZ" altLang="cs-CZ" sz="1800" dirty="0" smtClean="0"/>
              <a:t>19.02.2009 </a:t>
            </a:r>
            <a:r>
              <a:rPr lang="cs-CZ" altLang="cs-CZ" sz="1800" dirty="0"/>
              <a:t>– 19. 1. plazma-oficiálně</a:t>
            </a:r>
          </a:p>
        </p:txBody>
      </p:sp>
    </p:spTree>
    <p:extLst>
      <p:ext uri="{BB962C8B-B14F-4D97-AF65-F5344CB8AC3E}">
        <p14:creationId xmlns:p14="http://schemas.microsoft.com/office/powerpoint/2010/main" val="4025487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Rot="1" noChangeArrowheads="1"/>
          </p:cNvSpPr>
          <p:nvPr>
            <p:ph type="title"/>
          </p:nvPr>
        </p:nvSpPr>
        <p:spPr>
          <a:xfrm>
            <a:off x="645381" y="5460348"/>
            <a:ext cx="8534400" cy="1507067"/>
          </a:xfrm>
        </p:spPr>
        <p:txBody>
          <a:bodyPr/>
          <a:lstStyle/>
          <a:p>
            <a:pPr eaLnBrk="1" hangingPunct="1">
              <a:defRPr/>
            </a:pPr>
            <a:r>
              <a:rPr lang="cs-CZ" altLang="cs-CZ" dirty="0" smtClean="0"/>
              <a:t>COMPASS: 19. únor 2009</a:t>
            </a:r>
          </a:p>
        </p:txBody>
      </p:sp>
      <p:pic>
        <p:nvPicPr>
          <p:cNvPr id="90115" name="Picture 5" descr="P1010026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1288"/>
            <a:ext cx="33956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6" descr="P1010033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831" y="2325036"/>
            <a:ext cx="4187825"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7" descr="P1010074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618" y="2971148"/>
            <a:ext cx="33242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8" descr="P1010115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5495" y="141288"/>
            <a:ext cx="4270375"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365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COMPASS - program</a:t>
            </a:r>
            <a:endParaRPr lang="cs-CZ" dirty="0"/>
          </a:p>
        </p:txBody>
      </p:sp>
      <p:sp>
        <p:nvSpPr>
          <p:cNvPr id="3" name="Zástupný symbol pro obsah 2"/>
          <p:cNvSpPr>
            <a:spLocks noGrp="1"/>
          </p:cNvSpPr>
          <p:nvPr>
            <p:ph idx="1"/>
          </p:nvPr>
        </p:nvSpPr>
        <p:spPr/>
        <p:txBody>
          <a:bodyPr>
            <a:noAutofit/>
          </a:bodyPr>
          <a:lstStyle/>
          <a:p>
            <a:pPr>
              <a:defRPr/>
            </a:pPr>
            <a:r>
              <a:rPr lang="cs-CZ" sz="2400" dirty="0">
                <a:solidFill>
                  <a:schemeClr val="tx1"/>
                </a:solidFill>
              </a:rPr>
              <a:t>Umožňuje našim i hostujícím fyzikům získávat původní/vyhledávané experimentální výsledky.</a:t>
            </a:r>
          </a:p>
          <a:p>
            <a:pPr>
              <a:defRPr/>
            </a:pPr>
            <a:r>
              <a:rPr lang="cs-CZ" sz="2400" dirty="0">
                <a:solidFill>
                  <a:schemeClr val="tx1"/>
                </a:solidFill>
              </a:rPr>
              <a:t>Doplňuje databanku výsledků pro ITER a další tokamaky.</a:t>
            </a:r>
          </a:p>
          <a:p>
            <a:pPr>
              <a:defRPr/>
            </a:pPr>
            <a:r>
              <a:rPr lang="cs-CZ" sz="2400" dirty="0">
                <a:solidFill>
                  <a:schemeClr val="tx1"/>
                </a:solidFill>
              </a:rPr>
              <a:t>Je základnou pro výchovu a odbornou přípravu fyziků a techniků.</a:t>
            </a:r>
          </a:p>
          <a:p>
            <a:pPr>
              <a:defRPr/>
            </a:pPr>
            <a:r>
              <a:rPr lang="cs-CZ" sz="2400" dirty="0">
                <a:solidFill>
                  <a:schemeClr val="tx1"/>
                </a:solidFill>
              </a:rPr>
              <a:t>Obecně posiluje mezinárodní vztahy ČR a zvyšuje její prestiž.</a:t>
            </a:r>
          </a:p>
          <a:p>
            <a:pPr>
              <a:defRPr/>
            </a:pPr>
            <a:r>
              <a:rPr lang="cs-CZ" sz="2400" dirty="0">
                <a:solidFill>
                  <a:schemeClr val="tx1"/>
                </a:solidFill>
              </a:rPr>
              <a:t>Popularizuje fúzi mezi českou veřejnost</a:t>
            </a:r>
          </a:p>
        </p:txBody>
      </p:sp>
    </p:spTree>
    <p:extLst>
      <p:ext uri="{BB962C8B-B14F-4D97-AF65-F5344CB8AC3E}">
        <p14:creationId xmlns:p14="http://schemas.microsoft.com/office/powerpoint/2010/main" val="2738089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COMPASS - výsledky</a:t>
            </a:r>
            <a:endParaRPr lang="cs-CZ" dirty="0"/>
          </a:p>
        </p:txBody>
      </p:sp>
      <p:sp>
        <p:nvSpPr>
          <p:cNvPr id="3" name="Zástupný symbol pro obsah 2"/>
          <p:cNvSpPr>
            <a:spLocks noGrp="1"/>
          </p:cNvSpPr>
          <p:nvPr>
            <p:ph idx="1"/>
          </p:nvPr>
        </p:nvSpPr>
        <p:spPr/>
        <p:txBody>
          <a:bodyPr>
            <a:normAutofit fontScale="92500" lnSpcReduction="20000"/>
          </a:bodyPr>
          <a:lstStyle/>
          <a:p>
            <a:pPr>
              <a:defRPr/>
            </a:pPr>
            <a:endParaRPr lang="cs-CZ" altLang="cs-CZ" dirty="0" smtClean="0"/>
          </a:p>
          <a:p>
            <a:pPr>
              <a:defRPr/>
            </a:pPr>
            <a:r>
              <a:rPr lang="cs-CZ" sz="2400" dirty="0">
                <a:solidFill>
                  <a:schemeClr val="tx1"/>
                </a:solidFill>
                <a:effectLst/>
              </a:rPr>
              <a:t>17. </a:t>
            </a:r>
            <a:r>
              <a:rPr lang="cs-CZ" sz="2400" dirty="0" smtClean="0">
                <a:solidFill>
                  <a:schemeClr val="tx1"/>
                </a:solidFill>
                <a:effectLst/>
              </a:rPr>
              <a:t>5. </a:t>
            </a:r>
            <a:r>
              <a:rPr lang="cs-CZ" sz="2400" dirty="0">
                <a:solidFill>
                  <a:schemeClr val="tx1"/>
                </a:solidFill>
                <a:effectLst/>
              </a:rPr>
              <a:t>2012 </a:t>
            </a:r>
            <a:r>
              <a:rPr lang="cs-CZ" sz="2400" dirty="0" smtClean="0">
                <a:solidFill>
                  <a:schemeClr val="tx1"/>
                </a:solidFill>
                <a:effectLst/>
              </a:rPr>
              <a:t>stabilizovaný </a:t>
            </a:r>
            <a:r>
              <a:rPr lang="cs-CZ" sz="2400" dirty="0">
                <a:solidFill>
                  <a:schemeClr val="tx1"/>
                </a:solidFill>
                <a:effectLst/>
              </a:rPr>
              <a:t>protažený průřez plazmatického provazce </a:t>
            </a:r>
            <a:endParaRPr lang="cs-CZ" altLang="cs-CZ" sz="2400" dirty="0" smtClean="0">
              <a:solidFill>
                <a:schemeClr val="tx1"/>
              </a:solidFill>
            </a:endParaRPr>
          </a:p>
          <a:p>
            <a:pPr>
              <a:defRPr/>
            </a:pPr>
            <a:r>
              <a:rPr lang="cs-CZ" altLang="cs-CZ" sz="2400" dirty="0" smtClean="0">
                <a:solidFill>
                  <a:schemeClr val="tx1"/>
                </a:solidFill>
              </a:rPr>
              <a:t>29.11.2012 – H-mód</a:t>
            </a:r>
          </a:p>
          <a:p>
            <a:pPr>
              <a:defRPr/>
            </a:pPr>
            <a:r>
              <a:rPr lang="cs-CZ" sz="2400" dirty="0" smtClean="0">
                <a:solidFill>
                  <a:schemeClr val="tx1"/>
                </a:solidFill>
              </a:rPr>
              <a:t>2014 – studium 1. stěny na objednávku </a:t>
            </a:r>
            <a:r>
              <a:rPr lang="cs-CZ" sz="2400" dirty="0" smtClean="0">
                <a:solidFill>
                  <a:schemeClr val="tx1"/>
                </a:solidFill>
              </a:rPr>
              <a:t>ITER</a:t>
            </a:r>
          </a:p>
          <a:p>
            <a:pPr>
              <a:defRPr/>
            </a:pPr>
            <a:r>
              <a:rPr lang="cs-CZ" sz="2400" dirty="0" smtClean="0">
                <a:solidFill>
                  <a:schemeClr val="tx1"/>
                </a:solidFill>
              </a:rPr>
              <a:t>2020 - </a:t>
            </a:r>
            <a:r>
              <a:rPr lang="cs-CZ" sz="2400" dirty="0" err="1" smtClean="0">
                <a:solidFill>
                  <a:schemeClr val="tx1"/>
                </a:solidFill>
              </a:rPr>
              <a:t>Hallovy</a:t>
            </a:r>
            <a:r>
              <a:rPr lang="cs-CZ" sz="2400" dirty="0" smtClean="0">
                <a:solidFill>
                  <a:schemeClr val="tx1"/>
                </a:solidFill>
              </a:rPr>
              <a:t> senzory pro měření </a:t>
            </a:r>
            <a:r>
              <a:rPr lang="cs-CZ" sz="2400" dirty="0" err="1" smtClean="0">
                <a:solidFill>
                  <a:schemeClr val="tx1"/>
                </a:solidFill>
              </a:rPr>
              <a:t>mag</a:t>
            </a:r>
            <a:r>
              <a:rPr lang="cs-CZ" sz="2400" dirty="0" smtClean="0">
                <a:solidFill>
                  <a:schemeClr val="tx1"/>
                </a:solidFill>
              </a:rPr>
              <a:t>. pole, 80 ks.</a:t>
            </a:r>
          </a:p>
          <a:p>
            <a:pPr>
              <a:defRPr/>
            </a:pPr>
            <a:r>
              <a:rPr lang="cs-CZ" sz="2400" dirty="0" smtClean="0">
                <a:solidFill>
                  <a:schemeClr val="tx1"/>
                </a:solidFill>
              </a:rPr>
              <a:t>Spolupráce s ITER </a:t>
            </a:r>
            <a:r>
              <a:rPr lang="cs-CZ" sz="2400" dirty="0" smtClean="0">
                <a:solidFill>
                  <a:schemeClr val="tx1"/>
                </a:solidFill>
                <a:sym typeface="Wingdings" panose="05000000000000000000" pitchFamily="2" charset="2"/>
              </a:rPr>
              <a:t> 200 </a:t>
            </a:r>
            <a:r>
              <a:rPr lang="cs-CZ" sz="2400" dirty="0" err="1" smtClean="0">
                <a:solidFill>
                  <a:schemeClr val="tx1"/>
                </a:solidFill>
                <a:sym typeface="Wingdings" panose="05000000000000000000" pitchFamily="2" charset="2"/>
              </a:rPr>
              <a:t>mil.Kč</a:t>
            </a:r>
            <a:r>
              <a:rPr lang="cs-CZ" sz="2400" dirty="0" smtClean="0">
                <a:solidFill>
                  <a:schemeClr val="tx1"/>
                </a:solidFill>
                <a:sym typeface="Wingdings" panose="05000000000000000000" pitchFamily="2" charset="2"/>
              </a:rPr>
              <a:t> pro ÚFP</a:t>
            </a:r>
          </a:p>
          <a:p>
            <a:pPr>
              <a:defRPr/>
            </a:pPr>
            <a:r>
              <a:rPr lang="cs-CZ" sz="2400" dirty="0" smtClean="0">
                <a:solidFill>
                  <a:schemeClr val="tx1"/>
                </a:solidFill>
                <a:sym typeface="Wingdings" panose="05000000000000000000" pitchFamily="2" charset="2"/>
              </a:rPr>
              <a:t>Spolupráce s MIT </a:t>
            </a:r>
            <a:r>
              <a:rPr lang="cs-CZ" dirty="0">
                <a:solidFill>
                  <a:schemeClr val="tx1"/>
                </a:solidFill>
              </a:rPr>
              <a:t>Plasma Science &amp; </a:t>
            </a:r>
            <a:r>
              <a:rPr lang="cs-CZ" dirty="0" err="1">
                <a:solidFill>
                  <a:schemeClr val="tx1"/>
                </a:solidFill>
              </a:rPr>
              <a:t>Fusion</a:t>
            </a:r>
            <a:r>
              <a:rPr lang="cs-CZ" dirty="0">
                <a:solidFill>
                  <a:schemeClr val="tx1"/>
                </a:solidFill>
              </a:rPr>
              <a:t> Centre </a:t>
            </a:r>
            <a:endParaRPr lang="cs-CZ" dirty="0" smtClean="0">
              <a:solidFill>
                <a:schemeClr val="tx1"/>
              </a:solidFill>
            </a:endParaRPr>
          </a:p>
          <a:p>
            <a:pPr>
              <a:defRPr/>
            </a:pPr>
            <a:r>
              <a:rPr lang="cs-CZ" sz="2400" dirty="0" smtClean="0">
                <a:solidFill>
                  <a:schemeClr val="tx1"/>
                </a:solidFill>
              </a:rPr>
              <a:t>COMPASS Upgrade</a:t>
            </a:r>
            <a:endParaRPr lang="cs-CZ" sz="2400" dirty="0">
              <a:solidFill>
                <a:schemeClr val="tx1"/>
              </a:solidFill>
            </a:endParaRPr>
          </a:p>
        </p:txBody>
      </p:sp>
    </p:spTree>
    <p:extLst>
      <p:ext uri="{BB962C8B-B14F-4D97-AF65-F5344CB8AC3E}">
        <p14:creationId xmlns:p14="http://schemas.microsoft.com/office/powerpoint/2010/main" val="3191154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824753" y="2783979"/>
            <a:ext cx="4554070" cy="4247317"/>
          </a:xfrm>
          <a:prstGeom prst="rect">
            <a:avLst/>
          </a:prstGeom>
          <a:noFill/>
        </p:spPr>
        <p:txBody>
          <a:bodyPr wrap="square" rtlCol="0">
            <a:spAutoFit/>
          </a:bodyPr>
          <a:lstStyle/>
          <a:p>
            <a:r>
              <a:rPr lang="cs-CZ" b="1" dirty="0"/>
              <a:t>Basic </a:t>
            </a:r>
            <a:r>
              <a:rPr lang="cs-CZ" b="1" dirty="0" err="1"/>
              <a:t>dimensions</a:t>
            </a:r>
            <a:r>
              <a:rPr lang="cs-CZ" b="1" dirty="0"/>
              <a:t> and </a:t>
            </a:r>
            <a:r>
              <a:rPr lang="cs-CZ" b="1" dirty="0" err="1"/>
              <a:t>parameters</a:t>
            </a:r>
            <a:r>
              <a:rPr lang="cs-CZ" b="1" dirty="0"/>
              <a:t>:</a:t>
            </a:r>
            <a:endParaRPr lang="cs-CZ" dirty="0"/>
          </a:p>
          <a:p>
            <a:r>
              <a:rPr lang="cs-CZ" dirty="0"/>
              <a:t>R = 0.84 m</a:t>
            </a:r>
          </a:p>
          <a:p>
            <a:r>
              <a:rPr lang="cs-CZ" dirty="0"/>
              <a:t>a = 0.28 m</a:t>
            </a:r>
          </a:p>
          <a:p>
            <a:r>
              <a:rPr lang="cs-CZ" dirty="0">
                <a:solidFill>
                  <a:srgbClr val="FFFF00"/>
                </a:solidFill>
              </a:rPr>
              <a:t>B</a:t>
            </a:r>
            <a:r>
              <a:rPr lang="cs-CZ" baseline="-25000" dirty="0">
                <a:solidFill>
                  <a:srgbClr val="FFFF00"/>
                </a:solidFill>
              </a:rPr>
              <a:t>T</a:t>
            </a:r>
            <a:r>
              <a:rPr lang="cs-CZ" dirty="0">
                <a:solidFill>
                  <a:srgbClr val="FFFF00"/>
                </a:solidFill>
              </a:rPr>
              <a:t> = 5 T</a:t>
            </a:r>
            <a:r>
              <a:rPr lang="cs-CZ" dirty="0">
                <a:solidFill>
                  <a:srgbClr val="FFFF00"/>
                </a:solidFill>
                <a:hlinkClick r:id="rId2"/>
              </a:rPr>
              <a:t> </a:t>
            </a:r>
            <a:endParaRPr lang="cs-CZ" dirty="0">
              <a:solidFill>
                <a:srgbClr val="FFFF00"/>
              </a:solidFill>
            </a:endParaRPr>
          </a:p>
          <a:p>
            <a:r>
              <a:rPr lang="cs-CZ" dirty="0" err="1"/>
              <a:t>I</a:t>
            </a:r>
            <a:r>
              <a:rPr lang="cs-CZ" baseline="-25000" dirty="0" err="1"/>
              <a:t>p</a:t>
            </a:r>
            <a:r>
              <a:rPr lang="cs-CZ" baseline="-25000" dirty="0"/>
              <a:t> </a:t>
            </a:r>
            <a:r>
              <a:rPr lang="cs-CZ" dirty="0"/>
              <a:t>= 2 MA</a:t>
            </a:r>
          </a:p>
          <a:p>
            <a:r>
              <a:rPr lang="cs-CZ" dirty="0"/>
              <a:t>P</a:t>
            </a:r>
            <a:r>
              <a:rPr lang="cs-CZ" baseline="-25000" dirty="0"/>
              <a:t>NBI</a:t>
            </a:r>
            <a:r>
              <a:rPr lang="cs-CZ" dirty="0"/>
              <a:t> = 4-5 MW</a:t>
            </a:r>
            <a:r>
              <a:rPr lang="cs-CZ" dirty="0">
                <a:hlinkClick r:id="rId2"/>
              </a:rPr>
              <a:t> </a:t>
            </a:r>
            <a:endParaRPr lang="cs-CZ" dirty="0"/>
          </a:p>
          <a:p>
            <a:r>
              <a:rPr lang="cs-CZ" dirty="0"/>
              <a:t>P</a:t>
            </a:r>
            <a:r>
              <a:rPr lang="cs-CZ" baseline="-25000" dirty="0"/>
              <a:t>ECRH </a:t>
            </a:r>
            <a:r>
              <a:rPr lang="cs-CZ" dirty="0"/>
              <a:t>= 4 MW (170 GHZ)</a:t>
            </a:r>
          </a:p>
          <a:p>
            <a:r>
              <a:rPr lang="cs-CZ" dirty="0" err="1"/>
              <a:t>Triangularity</a:t>
            </a:r>
            <a:r>
              <a:rPr lang="cs-CZ" dirty="0"/>
              <a:t>  up to 0.6</a:t>
            </a:r>
          </a:p>
          <a:p>
            <a:r>
              <a:rPr lang="cs-CZ" dirty="0"/>
              <a:t>Plasma </a:t>
            </a:r>
            <a:r>
              <a:rPr lang="cs-CZ" dirty="0" err="1"/>
              <a:t>volume</a:t>
            </a:r>
            <a:r>
              <a:rPr lang="cs-CZ" dirty="0"/>
              <a:t> ~ 2 m</a:t>
            </a:r>
            <a:r>
              <a:rPr lang="cs-CZ" baseline="30000" dirty="0"/>
              <a:t>3</a:t>
            </a:r>
            <a:endParaRPr lang="cs-CZ" dirty="0"/>
          </a:p>
          <a:p>
            <a:r>
              <a:rPr lang="cs-CZ" dirty="0" err="1"/>
              <a:t>Discharge</a:t>
            </a:r>
            <a:r>
              <a:rPr lang="cs-CZ" dirty="0"/>
              <a:t> </a:t>
            </a:r>
            <a:r>
              <a:rPr lang="cs-CZ" dirty="0" err="1"/>
              <a:t>length</a:t>
            </a:r>
            <a:r>
              <a:rPr lang="cs-CZ" dirty="0"/>
              <a:t> 1-5 s</a:t>
            </a:r>
          </a:p>
          <a:p>
            <a:r>
              <a:rPr lang="cs-CZ" dirty="0"/>
              <a:t>&lt;Te&gt; ~ &lt;Ti&gt; ~ 2.5 </a:t>
            </a:r>
            <a:r>
              <a:rPr lang="cs-CZ" dirty="0" err="1"/>
              <a:t>keV</a:t>
            </a:r>
            <a:r>
              <a:rPr lang="cs-CZ" dirty="0"/>
              <a:t> </a:t>
            </a:r>
            <a:r>
              <a:rPr lang="cs-CZ" dirty="0" err="1"/>
              <a:t>at</a:t>
            </a:r>
            <a:r>
              <a:rPr lang="cs-CZ" dirty="0"/>
              <a:t> </a:t>
            </a:r>
            <a:r>
              <a:rPr lang="cs-CZ" dirty="0" err="1"/>
              <a:t>high</a:t>
            </a:r>
            <a:r>
              <a:rPr lang="cs-CZ" dirty="0"/>
              <a:t> </a:t>
            </a:r>
            <a:r>
              <a:rPr lang="cs-CZ" dirty="0" err="1"/>
              <a:t>density</a:t>
            </a:r>
            <a:endParaRPr lang="cs-CZ" dirty="0"/>
          </a:p>
          <a:p>
            <a:r>
              <a:rPr lang="cs-CZ" dirty="0" err="1"/>
              <a:t>n</a:t>
            </a:r>
            <a:r>
              <a:rPr lang="cs-CZ" baseline="-25000" dirty="0" err="1"/>
              <a:t>G</a:t>
            </a:r>
            <a:r>
              <a:rPr lang="cs-CZ" dirty="0"/>
              <a:t> ~ 8 x 10</a:t>
            </a:r>
            <a:r>
              <a:rPr lang="cs-CZ" baseline="30000" dirty="0"/>
              <a:t>20</a:t>
            </a:r>
            <a:r>
              <a:rPr lang="cs-CZ" dirty="0"/>
              <a:t> m</a:t>
            </a:r>
            <a:r>
              <a:rPr lang="cs-CZ" baseline="30000" dirty="0"/>
              <a:t>-3</a:t>
            </a:r>
            <a:endParaRPr lang="cs-CZ" dirty="0"/>
          </a:p>
          <a:p>
            <a:r>
              <a:rPr lang="cs-CZ" dirty="0" err="1"/>
              <a:t>Metallic</a:t>
            </a:r>
            <a:r>
              <a:rPr lang="cs-CZ" dirty="0"/>
              <a:t> </a:t>
            </a:r>
            <a:r>
              <a:rPr lang="cs-CZ" dirty="0" err="1"/>
              <a:t>first</a:t>
            </a:r>
            <a:r>
              <a:rPr lang="cs-CZ" dirty="0"/>
              <a:t> </a:t>
            </a:r>
            <a:r>
              <a:rPr lang="cs-CZ" dirty="0" err="1"/>
              <a:t>wall</a:t>
            </a:r>
            <a:r>
              <a:rPr lang="cs-CZ" dirty="0"/>
              <a:t> </a:t>
            </a:r>
            <a:r>
              <a:rPr lang="cs-CZ" dirty="0" err="1"/>
              <a:t>device</a:t>
            </a:r>
            <a:endParaRPr lang="cs-CZ" dirty="0"/>
          </a:p>
          <a:p>
            <a:r>
              <a:rPr lang="cs-CZ" dirty="0" err="1"/>
              <a:t>High-temperature</a:t>
            </a:r>
            <a:r>
              <a:rPr lang="cs-CZ" dirty="0"/>
              <a:t> </a:t>
            </a:r>
            <a:r>
              <a:rPr lang="cs-CZ" dirty="0" err="1"/>
              <a:t>operation</a:t>
            </a:r>
            <a:r>
              <a:rPr lang="cs-CZ" dirty="0"/>
              <a:t> (~ 300°C)</a:t>
            </a:r>
          </a:p>
          <a:p>
            <a:endParaRPr lang="cs-CZ"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823" y="322729"/>
            <a:ext cx="5254752" cy="4011168"/>
          </a:xfrm>
          <a:prstGeom prst="rect">
            <a:avLst/>
          </a:prstGeom>
        </p:spPr>
      </p:pic>
      <p:sp>
        <p:nvSpPr>
          <p:cNvPr id="6" name="TextovéPole 5"/>
          <p:cNvSpPr txBox="1"/>
          <p:nvPr/>
        </p:nvSpPr>
        <p:spPr>
          <a:xfrm>
            <a:off x="421341" y="896470"/>
            <a:ext cx="5360894" cy="646331"/>
          </a:xfrm>
          <a:prstGeom prst="rect">
            <a:avLst/>
          </a:prstGeom>
          <a:noFill/>
        </p:spPr>
        <p:txBody>
          <a:bodyPr wrap="square" rtlCol="0">
            <a:spAutoFit/>
          </a:bodyPr>
          <a:lstStyle/>
          <a:p>
            <a:r>
              <a:rPr lang="cs-CZ" sz="3600" dirty="0" smtClean="0"/>
              <a:t>COMPASS - UPGRADE</a:t>
            </a:r>
            <a:endParaRPr lang="cs-CZ" sz="3600" dirty="0"/>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3212" y="3388132"/>
            <a:ext cx="3406186" cy="3203168"/>
          </a:xfrm>
          <a:prstGeom prst="rect">
            <a:avLst/>
          </a:prstGeom>
        </p:spPr>
      </p:pic>
    </p:spTree>
    <p:extLst>
      <p:ext uri="{BB962C8B-B14F-4D97-AF65-F5344CB8AC3E}">
        <p14:creationId xmlns:p14="http://schemas.microsoft.com/office/powerpoint/2010/main" val="1215657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84211" y="4487332"/>
            <a:ext cx="9643130" cy="1507067"/>
          </a:xfrm>
        </p:spPr>
        <p:txBody>
          <a:bodyPr/>
          <a:lstStyle/>
          <a:p>
            <a:r>
              <a:rPr lang="cs-CZ" dirty="0" smtClean="0"/>
              <a:t>Dodatek přednášky „soukromá fúze“</a:t>
            </a:r>
            <a:endParaRPr lang="cs-CZ" dirty="0"/>
          </a:p>
        </p:txBody>
      </p:sp>
      <p:sp>
        <p:nvSpPr>
          <p:cNvPr id="5" name="Zástupný symbol pro obsah 4"/>
          <p:cNvSpPr>
            <a:spLocks noGrp="1"/>
          </p:cNvSpPr>
          <p:nvPr>
            <p:ph idx="1"/>
          </p:nvPr>
        </p:nvSpPr>
        <p:spPr/>
        <p:txBody>
          <a:bodyPr>
            <a:normAutofit/>
          </a:bodyPr>
          <a:lstStyle/>
          <a:p>
            <a:r>
              <a:rPr lang="cs-CZ" b="1" u="sng" dirty="0">
                <a:solidFill>
                  <a:schemeClr val="tx1"/>
                </a:solidFill>
              </a:rPr>
              <a:t>INFUSE – nový program </a:t>
            </a:r>
            <a:r>
              <a:rPr lang="cs-CZ" b="1" u="sng" dirty="0" smtClean="0">
                <a:solidFill>
                  <a:schemeClr val="tx1"/>
                </a:solidFill>
              </a:rPr>
              <a:t>USA</a:t>
            </a:r>
          </a:p>
          <a:p>
            <a:r>
              <a:rPr lang="cs-CZ" dirty="0" smtClean="0">
                <a:solidFill>
                  <a:schemeClr val="tx1"/>
                </a:solidFill>
              </a:rPr>
              <a:t>INFÚZE </a:t>
            </a:r>
            <a:r>
              <a:rPr lang="cs-CZ" dirty="0">
                <a:solidFill>
                  <a:schemeClr val="tx1"/>
                </a:solidFill>
              </a:rPr>
              <a:t>je spolupráce národních laboratoří či universitních pracovišť se soukromými společnostmi, které se zabývají, ale také nemusejí, termojadernou fúzí. </a:t>
            </a:r>
            <a:r>
              <a:rPr lang="cs-CZ" dirty="0" smtClean="0">
                <a:solidFill>
                  <a:schemeClr val="tx1"/>
                </a:solidFill>
              </a:rPr>
              <a:t>Dotace </a:t>
            </a:r>
            <a:r>
              <a:rPr lang="cs-CZ" dirty="0">
                <a:solidFill>
                  <a:schemeClr val="tx1"/>
                </a:solidFill>
              </a:rPr>
              <a:t>se pohybují (program už běží) od 50 do 200 tisíc USD</a:t>
            </a:r>
            <a:r>
              <a:rPr lang="cs-CZ" dirty="0" smtClean="0">
                <a:solidFill>
                  <a:schemeClr val="tx1"/>
                </a:solidFill>
              </a:rPr>
              <a:t>.</a:t>
            </a:r>
          </a:p>
          <a:p>
            <a:r>
              <a:rPr lang="cs-CZ" dirty="0">
                <a:solidFill>
                  <a:schemeClr val="tx1"/>
                </a:solidFill>
              </a:rPr>
              <a:t>Vedení projektu se ujaly dvě národní laboratoře ORNL (</a:t>
            </a:r>
            <a:r>
              <a:rPr lang="cs-CZ" dirty="0" err="1">
                <a:solidFill>
                  <a:schemeClr val="tx1"/>
                </a:solidFill>
              </a:rPr>
              <a:t>Oak</a:t>
            </a:r>
            <a:r>
              <a:rPr lang="cs-CZ" dirty="0">
                <a:solidFill>
                  <a:schemeClr val="tx1"/>
                </a:solidFill>
              </a:rPr>
              <a:t> </a:t>
            </a:r>
            <a:r>
              <a:rPr lang="cs-CZ" dirty="0" err="1">
                <a:solidFill>
                  <a:schemeClr val="tx1"/>
                </a:solidFill>
              </a:rPr>
              <a:t>Ridge</a:t>
            </a:r>
            <a:r>
              <a:rPr lang="cs-CZ" dirty="0">
                <a:solidFill>
                  <a:schemeClr val="tx1"/>
                </a:solidFill>
              </a:rPr>
              <a:t> </a:t>
            </a:r>
            <a:r>
              <a:rPr lang="cs-CZ" dirty="0" err="1">
                <a:solidFill>
                  <a:schemeClr val="tx1"/>
                </a:solidFill>
              </a:rPr>
              <a:t>National</a:t>
            </a:r>
            <a:r>
              <a:rPr lang="cs-CZ" dirty="0">
                <a:solidFill>
                  <a:schemeClr val="tx1"/>
                </a:solidFill>
              </a:rPr>
              <a:t> </a:t>
            </a:r>
            <a:r>
              <a:rPr lang="cs-CZ" dirty="0" err="1">
                <a:solidFill>
                  <a:schemeClr val="tx1"/>
                </a:solidFill>
              </a:rPr>
              <a:t>Laboratory</a:t>
            </a:r>
            <a:r>
              <a:rPr lang="cs-CZ" dirty="0">
                <a:solidFill>
                  <a:schemeClr val="tx1"/>
                </a:solidFill>
              </a:rPr>
              <a:t>) a PPPL (</a:t>
            </a:r>
            <a:r>
              <a:rPr lang="cs-CZ" dirty="0" err="1">
                <a:solidFill>
                  <a:schemeClr val="tx1"/>
                </a:solidFill>
              </a:rPr>
              <a:t>Princeton</a:t>
            </a:r>
            <a:r>
              <a:rPr lang="cs-CZ" dirty="0">
                <a:solidFill>
                  <a:schemeClr val="tx1"/>
                </a:solidFill>
              </a:rPr>
              <a:t> Plasma </a:t>
            </a:r>
            <a:r>
              <a:rPr lang="cs-CZ" dirty="0" err="1">
                <a:solidFill>
                  <a:schemeClr val="tx1"/>
                </a:solidFill>
              </a:rPr>
              <a:t>Physic</a:t>
            </a:r>
            <a:r>
              <a:rPr lang="cs-CZ" dirty="0">
                <a:solidFill>
                  <a:schemeClr val="tx1"/>
                </a:solidFill>
              </a:rPr>
              <a:t> </a:t>
            </a:r>
            <a:r>
              <a:rPr lang="cs-CZ" dirty="0" err="1">
                <a:solidFill>
                  <a:schemeClr val="tx1"/>
                </a:solidFill>
              </a:rPr>
              <a:t>Laboratory</a:t>
            </a:r>
            <a:r>
              <a:rPr lang="cs-CZ" dirty="0">
                <a:solidFill>
                  <a:schemeClr val="tx1"/>
                </a:solidFill>
              </a:rPr>
              <a:t>). ORNL je sídlem Americké Domácí agentury </a:t>
            </a:r>
            <a:r>
              <a:rPr lang="cs-CZ" dirty="0" smtClean="0">
                <a:solidFill>
                  <a:schemeClr val="tx1"/>
                </a:solidFill>
              </a:rPr>
              <a:t>ITER </a:t>
            </a:r>
            <a:r>
              <a:rPr lang="cs-CZ" dirty="0">
                <a:solidFill>
                  <a:schemeClr val="tx1"/>
                </a:solidFill>
              </a:rPr>
              <a:t>a PPPL s fúzním výzkumem v USA začínala. Byla sídlem legendárních </a:t>
            </a:r>
            <a:r>
              <a:rPr lang="cs-CZ" dirty="0" err="1">
                <a:solidFill>
                  <a:schemeClr val="tx1"/>
                </a:solidFill>
              </a:rPr>
              <a:t>stelarátorů</a:t>
            </a:r>
            <a:r>
              <a:rPr lang="cs-CZ" dirty="0">
                <a:solidFill>
                  <a:schemeClr val="tx1"/>
                </a:solidFill>
              </a:rPr>
              <a:t> </a:t>
            </a:r>
            <a:r>
              <a:rPr lang="cs-CZ" dirty="0" err="1">
                <a:solidFill>
                  <a:schemeClr val="tx1"/>
                </a:solidFill>
              </a:rPr>
              <a:t>Lymana</a:t>
            </a:r>
            <a:r>
              <a:rPr lang="cs-CZ" dirty="0">
                <a:solidFill>
                  <a:schemeClr val="tx1"/>
                </a:solidFill>
              </a:rPr>
              <a:t> </a:t>
            </a:r>
            <a:r>
              <a:rPr lang="cs-CZ" dirty="0" err="1">
                <a:solidFill>
                  <a:schemeClr val="tx1"/>
                </a:solidFill>
              </a:rPr>
              <a:t>Spitzera</a:t>
            </a:r>
            <a:r>
              <a:rPr lang="cs-CZ" dirty="0">
                <a:solidFill>
                  <a:schemeClr val="tx1"/>
                </a:solidFill>
              </a:rPr>
              <a:t>.</a:t>
            </a:r>
          </a:p>
        </p:txBody>
      </p:sp>
    </p:spTree>
    <p:extLst>
      <p:ext uri="{BB962C8B-B14F-4D97-AF65-F5344CB8AC3E}">
        <p14:creationId xmlns:p14="http://schemas.microsoft.com/office/powerpoint/2010/main" val="614407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etatron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1044575"/>
            <a:ext cx="4824412"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1574800" y="5734050"/>
            <a:ext cx="909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2400" b="1">
                <a:latin typeface="Verdana" panose="020B0604030504040204" pitchFamily="34" charset="0"/>
              </a:rPr>
              <a:t>Tokamak je betatron, do kterého byl napuštěn plyn!</a:t>
            </a:r>
          </a:p>
        </p:txBody>
      </p:sp>
      <p:sp>
        <p:nvSpPr>
          <p:cNvPr id="38916" name="Text Box 4"/>
          <p:cNvSpPr txBox="1">
            <a:spLocks noChangeArrowheads="1"/>
          </p:cNvSpPr>
          <p:nvPr/>
        </p:nvSpPr>
        <p:spPr bwMode="auto">
          <a:xfrm>
            <a:off x="5278439" y="5657850"/>
            <a:ext cx="2185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b="1">
                <a:latin typeface="Verdana" panose="020B0604030504040204" pitchFamily="34" charset="0"/>
              </a:rPr>
              <a:t>Co to je?</a:t>
            </a:r>
          </a:p>
        </p:txBody>
      </p:sp>
      <p:pic>
        <p:nvPicPr>
          <p:cNvPr id="38917" name="Picture 5" descr="betat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438" y="1052513"/>
            <a:ext cx="4824412"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6"/>
          <p:cNvSpPr txBox="1">
            <a:spLocks noChangeArrowheads="1"/>
          </p:cNvSpPr>
          <p:nvPr/>
        </p:nvSpPr>
        <p:spPr bwMode="auto">
          <a:xfrm>
            <a:off x="3503613" y="5714395"/>
            <a:ext cx="6024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2400" b="1" dirty="0">
                <a:latin typeface="Verdana" panose="020B0604030504040204" pitchFamily="34" charset="0"/>
              </a:rPr>
              <a:t>Není to TOKAMAK, ale BETATRON!</a:t>
            </a:r>
          </a:p>
        </p:txBody>
      </p:sp>
      <p:sp>
        <p:nvSpPr>
          <p:cNvPr id="38919" name="Text Box 7"/>
          <p:cNvSpPr txBox="1">
            <a:spLocks noChangeArrowheads="1"/>
          </p:cNvSpPr>
          <p:nvPr/>
        </p:nvSpPr>
        <p:spPr bwMode="auto">
          <a:xfrm>
            <a:off x="3646489" y="127001"/>
            <a:ext cx="51619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2400" b="1">
                <a:latin typeface="Verdana" panose="020B0604030504040204" pitchFamily="34" charset="0"/>
              </a:rPr>
              <a:t>Komora betatronu vyrobená </a:t>
            </a:r>
          </a:p>
          <a:p>
            <a:pPr eaLnBrk="1" hangingPunct="1">
              <a:spcBef>
                <a:spcPct val="0"/>
              </a:spcBef>
              <a:buClrTx/>
              <a:buFontTx/>
              <a:buNone/>
            </a:pPr>
            <a:r>
              <a:rPr lang="cs-CZ" altLang="cs-CZ" sz="2400" b="1">
                <a:latin typeface="Verdana" panose="020B0604030504040204" pitchFamily="34" charset="0"/>
              </a:rPr>
              <a:t>v Ústavu fyziky plazmatu.</a:t>
            </a:r>
          </a:p>
        </p:txBody>
      </p:sp>
      <p:sp>
        <p:nvSpPr>
          <p:cNvPr id="38920" name="Text Box 8"/>
          <p:cNvSpPr txBox="1">
            <a:spLocks noChangeArrowheads="1"/>
          </p:cNvSpPr>
          <p:nvPr/>
        </p:nvSpPr>
        <p:spPr bwMode="auto">
          <a:xfrm>
            <a:off x="1931506" y="2359025"/>
            <a:ext cx="8438529" cy="156966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cs-CZ" altLang="cs-CZ" sz="2400" b="1">
                <a:solidFill>
                  <a:srgbClr val="0000FF"/>
                </a:solidFill>
                <a:latin typeface="Verdana" panose="020B0604030504040204" pitchFamily="34" charset="0"/>
              </a:rPr>
              <a:t>Už v roce 1959 mohl mít Ústav fyziky plazmatu </a:t>
            </a:r>
          </a:p>
          <a:p>
            <a:pPr algn="ctr" eaLnBrk="1" hangingPunct="1">
              <a:spcBef>
                <a:spcPct val="0"/>
              </a:spcBef>
              <a:buClrTx/>
              <a:buFontTx/>
              <a:buNone/>
            </a:pPr>
            <a:r>
              <a:rPr lang="cs-CZ" altLang="cs-CZ" sz="2400" b="1">
                <a:solidFill>
                  <a:srgbClr val="0000FF"/>
                </a:solidFill>
                <a:latin typeface="Verdana" panose="020B0604030504040204" pitchFamily="34" charset="0"/>
              </a:rPr>
              <a:t>tokamak.</a:t>
            </a:r>
          </a:p>
          <a:p>
            <a:pPr algn="ctr" eaLnBrk="1" hangingPunct="1">
              <a:spcBef>
                <a:spcPct val="0"/>
              </a:spcBef>
              <a:buClrTx/>
              <a:buFontTx/>
              <a:buNone/>
            </a:pPr>
            <a:r>
              <a:rPr lang="cs-CZ" altLang="cs-CZ" sz="2400" b="1">
                <a:solidFill>
                  <a:srgbClr val="0000FF"/>
                </a:solidFill>
                <a:latin typeface="Verdana" panose="020B0604030504040204" pitchFamily="34" charset="0"/>
              </a:rPr>
              <a:t>     Stačilo ovinout komoru betatronu cívkou</a:t>
            </a:r>
          </a:p>
          <a:p>
            <a:pPr algn="ctr" eaLnBrk="1" hangingPunct="1">
              <a:spcBef>
                <a:spcPct val="0"/>
              </a:spcBef>
              <a:buClrTx/>
              <a:buFontTx/>
              <a:buNone/>
            </a:pPr>
            <a:r>
              <a:rPr lang="cs-CZ" altLang="cs-CZ" sz="2400" b="1">
                <a:solidFill>
                  <a:srgbClr val="0000FF"/>
                </a:solidFill>
                <a:latin typeface="Verdana" panose="020B0604030504040204" pitchFamily="34" charset="0"/>
              </a:rPr>
              <a:t>a napustit plyn!</a:t>
            </a:r>
          </a:p>
        </p:txBody>
      </p:sp>
      <p:pic>
        <p:nvPicPr>
          <p:cNvPr id="38921" name="Picture 9" descr="DSC01417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3613" y="1255713"/>
            <a:ext cx="5618162"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0" descr="BetatronTokamakR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076" y="1268413"/>
            <a:ext cx="54006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65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ox(out)">
                                      <p:cBhvr>
                                        <p:cTn id="7" dur="2000"/>
                                        <p:tgtEl>
                                          <p:spTgt spid="38914"/>
                                        </p:tgtEl>
                                      </p:cBhvr>
                                    </p:animEffect>
                                  </p:childTnLst>
                                </p:cTn>
                              </p:par>
                            </p:childTnLst>
                          </p:cTn>
                        </p:par>
                        <p:par>
                          <p:cTn id="8" fill="hold" nodeType="afterGroup">
                            <p:stCondLst>
                              <p:cond delay="2000"/>
                            </p:stCondLst>
                            <p:childTnLst>
                              <p:par>
                                <p:cTn id="9" presetID="4" presetClass="entr" presetSubtype="32" fill="hold" grpId="0" nodeType="afterEffect">
                                  <p:stCondLst>
                                    <p:cond delay="0"/>
                                  </p:stCondLst>
                                  <p:childTnLst>
                                    <p:set>
                                      <p:cBhvr>
                                        <p:cTn id="10" dur="1" fill="hold">
                                          <p:stCondLst>
                                            <p:cond delay="0"/>
                                          </p:stCondLst>
                                        </p:cTn>
                                        <p:tgtEl>
                                          <p:spTgt spid="38916"/>
                                        </p:tgtEl>
                                        <p:attrNameLst>
                                          <p:attrName>style.visibility</p:attrName>
                                        </p:attrNameLst>
                                      </p:cBhvr>
                                      <p:to>
                                        <p:strVal val="visible"/>
                                      </p:to>
                                    </p:set>
                                    <p:animEffect transition="in" filter="box(out)">
                                      <p:cBhvr>
                                        <p:cTn id="11" dur="1000"/>
                                        <p:tgtEl>
                                          <p:spTgt spid="38916"/>
                                        </p:tgtEl>
                                      </p:cBhvr>
                                    </p:animEffect>
                                  </p:childTnLst>
                                </p:cTn>
                              </p:par>
                            </p:childTnLst>
                          </p:cTn>
                        </p:par>
                        <p:par>
                          <p:cTn id="12" fill="hold" nodeType="afterGroup">
                            <p:stCondLst>
                              <p:cond delay="3000"/>
                            </p:stCondLst>
                            <p:childTnLst>
                              <p:par>
                                <p:cTn id="13" presetID="4" presetClass="exit" presetSubtype="16" fill="hold" grpId="1" nodeType="afterEffect">
                                  <p:stCondLst>
                                    <p:cond delay="3000"/>
                                  </p:stCondLst>
                                  <p:childTnLst>
                                    <p:animEffect transition="out" filter="box(in)">
                                      <p:cBhvr>
                                        <p:cTn id="14" dur="500"/>
                                        <p:tgtEl>
                                          <p:spTgt spid="38916"/>
                                        </p:tgtEl>
                                      </p:cBhvr>
                                    </p:animEffect>
                                    <p:set>
                                      <p:cBhvr>
                                        <p:cTn id="15" dur="1" fill="hold">
                                          <p:stCondLst>
                                            <p:cond delay="499"/>
                                          </p:stCondLst>
                                        </p:cTn>
                                        <p:tgtEl>
                                          <p:spTgt spid="38916"/>
                                        </p:tgtEl>
                                        <p:attrNameLst>
                                          <p:attrName>style.visibility</p:attrName>
                                        </p:attrNameLst>
                                      </p:cBhvr>
                                      <p:to>
                                        <p:strVal val="hidden"/>
                                      </p:to>
                                    </p:set>
                                  </p:childTnLst>
                                </p:cTn>
                              </p:par>
                            </p:childTnLst>
                          </p:cTn>
                        </p:par>
                        <p:par>
                          <p:cTn id="16" fill="hold" nodeType="afterGroup">
                            <p:stCondLst>
                              <p:cond delay="6500"/>
                            </p:stCondLst>
                            <p:childTnLst>
                              <p:par>
                                <p:cTn id="17" presetID="4" presetClass="exit" presetSubtype="16" fill="hold" nodeType="afterEffect">
                                  <p:stCondLst>
                                    <p:cond delay="2000"/>
                                  </p:stCondLst>
                                  <p:childTnLst>
                                    <p:animEffect transition="out" filter="box(in)">
                                      <p:cBhvr>
                                        <p:cTn id="18" dur="1000"/>
                                        <p:tgtEl>
                                          <p:spTgt spid="38914"/>
                                        </p:tgtEl>
                                      </p:cBhvr>
                                    </p:animEffect>
                                    <p:set>
                                      <p:cBhvr>
                                        <p:cTn id="19" dur="1" fill="hold">
                                          <p:stCondLst>
                                            <p:cond delay="999"/>
                                          </p:stCondLst>
                                        </p:cTn>
                                        <p:tgtEl>
                                          <p:spTgt spid="38914"/>
                                        </p:tgtEl>
                                        <p:attrNameLst>
                                          <p:attrName>style.visibility</p:attrName>
                                        </p:attrNameLst>
                                      </p:cBhvr>
                                      <p:to>
                                        <p:strVal val="hidden"/>
                                      </p:to>
                                    </p:set>
                                  </p:childTnLst>
                                </p:cTn>
                              </p:par>
                            </p:childTnLst>
                          </p:cTn>
                        </p:par>
                        <p:par>
                          <p:cTn id="20" fill="hold" nodeType="afterGroup">
                            <p:stCondLst>
                              <p:cond delay="9500"/>
                            </p:stCondLst>
                            <p:childTnLst>
                              <p:par>
                                <p:cTn id="21" presetID="4" presetClass="entr" presetSubtype="32" fill="hold" nodeType="afterEffect">
                                  <p:stCondLst>
                                    <p:cond delay="0"/>
                                  </p:stCondLst>
                                  <p:childTnLst>
                                    <p:set>
                                      <p:cBhvr>
                                        <p:cTn id="22" dur="1" fill="hold">
                                          <p:stCondLst>
                                            <p:cond delay="0"/>
                                          </p:stCondLst>
                                        </p:cTn>
                                        <p:tgtEl>
                                          <p:spTgt spid="38917"/>
                                        </p:tgtEl>
                                        <p:attrNameLst>
                                          <p:attrName>style.visibility</p:attrName>
                                        </p:attrNameLst>
                                      </p:cBhvr>
                                      <p:to>
                                        <p:strVal val="visible"/>
                                      </p:to>
                                    </p:set>
                                    <p:animEffect transition="in" filter="box(out)">
                                      <p:cBhvr>
                                        <p:cTn id="23" dur="500"/>
                                        <p:tgtEl>
                                          <p:spTgt spid="38917"/>
                                        </p:tgtEl>
                                      </p:cBhvr>
                                    </p:animEffect>
                                  </p:childTnLst>
                                </p:cTn>
                              </p:par>
                            </p:childTnLst>
                          </p:cTn>
                        </p:par>
                        <p:par>
                          <p:cTn id="24" fill="hold" nodeType="afterGroup">
                            <p:stCondLst>
                              <p:cond delay="10000"/>
                            </p:stCondLst>
                            <p:childTnLst>
                              <p:par>
                                <p:cTn id="25" presetID="4" presetClass="entr" presetSubtype="16" fill="hold" grpId="0" nodeType="afterEffect">
                                  <p:stCondLst>
                                    <p:cond delay="0"/>
                                  </p:stCondLst>
                                  <p:childTnLst>
                                    <p:set>
                                      <p:cBhvr>
                                        <p:cTn id="26" dur="1" fill="hold">
                                          <p:stCondLst>
                                            <p:cond delay="0"/>
                                          </p:stCondLst>
                                        </p:cTn>
                                        <p:tgtEl>
                                          <p:spTgt spid="38918"/>
                                        </p:tgtEl>
                                        <p:attrNameLst>
                                          <p:attrName>style.visibility</p:attrName>
                                        </p:attrNameLst>
                                      </p:cBhvr>
                                      <p:to>
                                        <p:strVal val="visible"/>
                                      </p:to>
                                    </p:set>
                                    <p:animEffect transition="in" filter="box(in)">
                                      <p:cBhvr>
                                        <p:cTn id="27" dur="500"/>
                                        <p:tgtEl>
                                          <p:spTgt spid="38918"/>
                                        </p:tgtEl>
                                      </p:cBhvr>
                                    </p:animEffect>
                                  </p:childTnLst>
                                </p:cTn>
                              </p:par>
                            </p:childTnLst>
                          </p:cTn>
                        </p:par>
                        <p:par>
                          <p:cTn id="28" fill="hold" nodeType="afterGroup">
                            <p:stCondLst>
                              <p:cond delay="10500"/>
                            </p:stCondLst>
                            <p:childTnLst>
                              <p:par>
                                <p:cTn id="29" presetID="4" presetClass="exit" presetSubtype="16" fill="hold" grpId="1" nodeType="afterEffect">
                                  <p:stCondLst>
                                    <p:cond delay="3000"/>
                                  </p:stCondLst>
                                  <p:childTnLst>
                                    <p:animEffect transition="out" filter="box(in)">
                                      <p:cBhvr>
                                        <p:cTn id="30" dur="500"/>
                                        <p:tgtEl>
                                          <p:spTgt spid="38918"/>
                                        </p:tgtEl>
                                      </p:cBhvr>
                                    </p:animEffect>
                                    <p:set>
                                      <p:cBhvr>
                                        <p:cTn id="31" dur="1" fill="hold">
                                          <p:stCondLst>
                                            <p:cond delay="499"/>
                                          </p:stCondLst>
                                        </p:cTn>
                                        <p:tgtEl>
                                          <p:spTgt spid="38918"/>
                                        </p:tgtEl>
                                        <p:attrNameLst>
                                          <p:attrName>style.visibility</p:attrName>
                                        </p:attrNameLst>
                                      </p:cBhvr>
                                      <p:to>
                                        <p:strVal val="hidden"/>
                                      </p:to>
                                    </p:set>
                                  </p:childTnLst>
                                </p:cTn>
                              </p:par>
                            </p:childTnLst>
                          </p:cTn>
                        </p:par>
                        <p:par>
                          <p:cTn id="32" fill="hold" nodeType="afterGroup">
                            <p:stCondLst>
                              <p:cond delay="14000"/>
                            </p:stCondLst>
                            <p:childTnLst>
                              <p:par>
                                <p:cTn id="33" presetID="4" presetClass="exit" presetSubtype="16" fill="hold" nodeType="afterEffect">
                                  <p:stCondLst>
                                    <p:cond delay="0"/>
                                  </p:stCondLst>
                                  <p:childTnLst>
                                    <p:animEffect transition="out" filter="box(in)">
                                      <p:cBhvr>
                                        <p:cTn id="34" dur="500"/>
                                        <p:tgtEl>
                                          <p:spTgt spid="38917"/>
                                        </p:tgtEl>
                                      </p:cBhvr>
                                    </p:animEffect>
                                    <p:set>
                                      <p:cBhvr>
                                        <p:cTn id="35" dur="1" fill="hold">
                                          <p:stCondLst>
                                            <p:cond delay="499"/>
                                          </p:stCondLst>
                                        </p:cTn>
                                        <p:tgtEl>
                                          <p:spTgt spid="38917"/>
                                        </p:tgtEl>
                                        <p:attrNameLst>
                                          <p:attrName>style.visibility</p:attrName>
                                        </p:attrNameLst>
                                      </p:cBhvr>
                                      <p:to>
                                        <p:strVal val="hidden"/>
                                      </p:to>
                                    </p:set>
                                  </p:childTnLst>
                                </p:cTn>
                              </p:par>
                            </p:childTnLst>
                          </p:cTn>
                        </p:par>
                        <p:par>
                          <p:cTn id="36" fill="hold" nodeType="afterGroup">
                            <p:stCondLst>
                              <p:cond delay="14500"/>
                            </p:stCondLst>
                            <p:childTnLst>
                              <p:par>
                                <p:cTn id="37" presetID="4" presetClass="entr" presetSubtype="32" fill="hold" nodeType="afterEffect">
                                  <p:stCondLst>
                                    <p:cond delay="0"/>
                                  </p:stCondLst>
                                  <p:childTnLst>
                                    <p:set>
                                      <p:cBhvr>
                                        <p:cTn id="38" dur="1" fill="hold">
                                          <p:stCondLst>
                                            <p:cond delay="0"/>
                                          </p:stCondLst>
                                        </p:cTn>
                                        <p:tgtEl>
                                          <p:spTgt spid="38921"/>
                                        </p:tgtEl>
                                        <p:attrNameLst>
                                          <p:attrName>style.visibility</p:attrName>
                                        </p:attrNameLst>
                                      </p:cBhvr>
                                      <p:to>
                                        <p:strVal val="visible"/>
                                      </p:to>
                                    </p:set>
                                    <p:animEffect transition="in" filter="box(out)">
                                      <p:cBhvr>
                                        <p:cTn id="39" dur="1000"/>
                                        <p:tgtEl>
                                          <p:spTgt spid="38921"/>
                                        </p:tgtEl>
                                      </p:cBhvr>
                                    </p:animEffect>
                                  </p:childTnLst>
                                </p:cTn>
                              </p:par>
                            </p:childTnLst>
                          </p:cTn>
                        </p:par>
                        <p:par>
                          <p:cTn id="40" fill="hold" nodeType="afterGroup">
                            <p:stCondLst>
                              <p:cond delay="15500"/>
                            </p:stCondLst>
                            <p:childTnLst>
                              <p:par>
                                <p:cTn id="41" presetID="4" presetClass="entr" presetSubtype="32" fill="hold" grpId="0" nodeType="afterEffect">
                                  <p:stCondLst>
                                    <p:cond delay="0"/>
                                  </p:stCondLst>
                                  <p:childTnLst>
                                    <p:set>
                                      <p:cBhvr>
                                        <p:cTn id="42" dur="1" fill="hold">
                                          <p:stCondLst>
                                            <p:cond delay="0"/>
                                          </p:stCondLst>
                                        </p:cTn>
                                        <p:tgtEl>
                                          <p:spTgt spid="38919"/>
                                        </p:tgtEl>
                                        <p:attrNameLst>
                                          <p:attrName>style.visibility</p:attrName>
                                        </p:attrNameLst>
                                      </p:cBhvr>
                                      <p:to>
                                        <p:strVal val="visible"/>
                                      </p:to>
                                    </p:set>
                                    <p:animEffect transition="in" filter="box(out)">
                                      <p:cBhvr>
                                        <p:cTn id="43" dur="500"/>
                                        <p:tgtEl>
                                          <p:spTgt spid="38919"/>
                                        </p:tgtEl>
                                      </p:cBhvr>
                                    </p:animEffect>
                                  </p:childTnLst>
                                </p:cTn>
                              </p:par>
                            </p:childTnLst>
                          </p:cTn>
                        </p:par>
                        <p:par>
                          <p:cTn id="44" fill="hold" nodeType="afterGroup">
                            <p:stCondLst>
                              <p:cond delay="16000"/>
                            </p:stCondLst>
                            <p:childTnLst>
                              <p:par>
                                <p:cTn id="45" presetID="4" presetClass="exit" presetSubtype="16" fill="hold" nodeType="afterEffect">
                                  <p:stCondLst>
                                    <p:cond delay="3000"/>
                                  </p:stCondLst>
                                  <p:childTnLst>
                                    <p:animEffect transition="out" filter="box(in)">
                                      <p:cBhvr>
                                        <p:cTn id="46" dur="500"/>
                                        <p:tgtEl>
                                          <p:spTgt spid="38921"/>
                                        </p:tgtEl>
                                      </p:cBhvr>
                                    </p:animEffect>
                                    <p:set>
                                      <p:cBhvr>
                                        <p:cTn id="47" dur="1" fill="hold">
                                          <p:stCondLst>
                                            <p:cond delay="499"/>
                                          </p:stCondLst>
                                        </p:cTn>
                                        <p:tgtEl>
                                          <p:spTgt spid="38921"/>
                                        </p:tgtEl>
                                        <p:attrNameLst>
                                          <p:attrName>style.visibility</p:attrName>
                                        </p:attrNameLst>
                                      </p:cBhvr>
                                      <p:to>
                                        <p:strVal val="hidden"/>
                                      </p:to>
                                    </p:set>
                                  </p:childTnLst>
                                </p:cTn>
                              </p:par>
                            </p:childTnLst>
                          </p:cTn>
                        </p:par>
                        <p:par>
                          <p:cTn id="48" fill="hold" nodeType="afterGroup">
                            <p:stCondLst>
                              <p:cond delay="19500"/>
                            </p:stCondLst>
                            <p:childTnLst>
                              <p:par>
                                <p:cTn id="49" presetID="4" presetClass="entr" presetSubtype="32" fill="hold" grpId="0" nodeType="afterEffect">
                                  <p:stCondLst>
                                    <p:cond delay="0"/>
                                  </p:stCondLst>
                                  <p:childTnLst>
                                    <p:set>
                                      <p:cBhvr>
                                        <p:cTn id="50" dur="1" fill="hold">
                                          <p:stCondLst>
                                            <p:cond delay="0"/>
                                          </p:stCondLst>
                                        </p:cTn>
                                        <p:tgtEl>
                                          <p:spTgt spid="38920"/>
                                        </p:tgtEl>
                                        <p:attrNameLst>
                                          <p:attrName>style.visibility</p:attrName>
                                        </p:attrNameLst>
                                      </p:cBhvr>
                                      <p:to>
                                        <p:strVal val="visible"/>
                                      </p:to>
                                    </p:set>
                                    <p:animEffect transition="in" filter="box(out)">
                                      <p:cBhvr>
                                        <p:cTn id="51" dur="1000"/>
                                        <p:tgtEl>
                                          <p:spTgt spid="38920"/>
                                        </p:tgtEl>
                                      </p:cBhvr>
                                    </p:animEffect>
                                  </p:childTnLst>
                                </p:cTn>
                              </p:par>
                            </p:childTnLst>
                          </p:cTn>
                        </p:par>
                        <p:par>
                          <p:cTn id="52" fill="hold" nodeType="afterGroup">
                            <p:stCondLst>
                              <p:cond delay="20500"/>
                            </p:stCondLst>
                            <p:childTnLst>
                              <p:par>
                                <p:cTn id="53" presetID="2" presetClass="exit" presetSubtype="3" fill="hold" grpId="1" nodeType="afterEffect">
                                  <p:stCondLst>
                                    <p:cond delay="3000"/>
                                  </p:stCondLst>
                                  <p:childTnLst>
                                    <p:anim calcmode="lin" valueType="num">
                                      <p:cBhvr additive="base">
                                        <p:cTn id="54" dur="1000"/>
                                        <p:tgtEl>
                                          <p:spTgt spid="38920"/>
                                        </p:tgtEl>
                                        <p:attrNameLst>
                                          <p:attrName>ppt_x</p:attrName>
                                        </p:attrNameLst>
                                      </p:cBhvr>
                                      <p:tavLst>
                                        <p:tav tm="0">
                                          <p:val>
                                            <p:strVal val="ppt_x"/>
                                          </p:val>
                                        </p:tav>
                                        <p:tav tm="100000">
                                          <p:val>
                                            <p:strVal val="1+ppt_w/2"/>
                                          </p:val>
                                        </p:tav>
                                      </p:tavLst>
                                    </p:anim>
                                    <p:anim calcmode="lin" valueType="num">
                                      <p:cBhvr additive="base">
                                        <p:cTn id="55" dur="1000"/>
                                        <p:tgtEl>
                                          <p:spTgt spid="38920"/>
                                        </p:tgtEl>
                                        <p:attrNameLst>
                                          <p:attrName>ppt_y</p:attrName>
                                        </p:attrNameLst>
                                      </p:cBhvr>
                                      <p:tavLst>
                                        <p:tav tm="0">
                                          <p:val>
                                            <p:strVal val="ppt_y"/>
                                          </p:val>
                                        </p:tav>
                                        <p:tav tm="100000">
                                          <p:val>
                                            <p:strVal val="0-ppt_h/2"/>
                                          </p:val>
                                        </p:tav>
                                      </p:tavLst>
                                    </p:anim>
                                    <p:set>
                                      <p:cBhvr>
                                        <p:cTn id="56" dur="1" fill="hold">
                                          <p:stCondLst>
                                            <p:cond delay="999"/>
                                          </p:stCondLst>
                                        </p:cTn>
                                        <p:tgtEl>
                                          <p:spTgt spid="38920"/>
                                        </p:tgtEl>
                                        <p:attrNameLst>
                                          <p:attrName>style.visibility</p:attrName>
                                        </p:attrNameLst>
                                      </p:cBhvr>
                                      <p:to>
                                        <p:strVal val="hidden"/>
                                      </p:to>
                                    </p:set>
                                  </p:childTnLst>
                                </p:cTn>
                              </p:par>
                            </p:childTnLst>
                          </p:cTn>
                        </p:par>
                        <p:par>
                          <p:cTn id="57" fill="hold" nodeType="afterGroup">
                            <p:stCondLst>
                              <p:cond delay="24500"/>
                            </p:stCondLst>
                            <p:childTnLst>
                              <p:par>
                                <p:cTn id="58" presetID="22" presetClass="entr" presetSubtype="8" fill="hold" grpId="0" nodeType="afterEffect">
                                  <p:stCondLst>
                                    <p:cond delay="0"/>
                                  </p:stCondLst>
                                  <p:childTnLst>
                                    <p:set>
                                      <p:cBhvr>
                                        <p:cTn id="59" dur="1" fill="hold">
                                          <p:stCondLst>
                                            <p:cond delay="0"/>
                                          </p:stCondLst>
                                        </p:cTn>
                                        <p:tgtEl>
                                          <p:spTgt spid="38915"/>
                                        </p:tgtEl>
                                        <p:attrNameLst>
                                          <p:attrName>style.visibility</p:attrName>
                                        </p:attrNameLst>
                                      </p:cBhvr>
                                      <p:to>
                                        <p:strVal val="visible"/>
                                      </p:to>
                                    </p:set>
                                    <p:animEffect transition="in" filter="wipe(left)">
                                      <p:cBhvr>
                                        <p:cTn id="60" dur="1000"/>
                                        <p:tgtEl>
                                          <p:spTgt spid="38915"/>
                                        </p:tgtEl>
                                      </p:cBhvr>
                                    </p:animEffect>
                                  </p:childTnLst>
                                </p:cTn>
                              </p:par>
                            </p:childTnLst>
                          </p:cTn>
                        </p:par>
                        <p:par>
                          <p:cTn id="61" fill="hold" nodeType="afterGroup">
                            <p:stCondLst>
                              <p:cond delay="25500"/>
                            </p:stCondLst>
                            <p:childTnLst>
                              <p:par>
                                <p:cTn id="62" presetID="2" presetClass="entr" presetSubtype="9" fill="hold" nodeType="afterEffect">
                                  <p:stCondLst>
                                    <p:cond delay="2000"/>
                                  </p:stCondLst>
                                  <p:childTnLst>
                                    <p:set>
                                      <p:cBhvr>
                                        <p:cTn id="63" dur="1" fill="hold">
                                          <p:stCondLst>
                                            <p:cond delay="0"/>
                                          </p:stCondLst>
                                        </p:cTn>
                                        <p:tgtEl>
                                          <p:spTgt spid="38922"/>
                                        </p:tgtEl>
                                        <p:attrNameLst>
                                          <p:attrName>style.visibility</p:attrName>
                                        </p:attrNameLst>
                                      </p:cBhvr>
                                      <p:to>
                                        <p:strVal val="visible"/>
                                      </p:to>
                                    </p:set>
                                    <p:anim calcmode="lin" valueType="num">
                                      <p:cBhvr additive="base">
                                        <p:cTn id="64" dur="1000" fill="hold"/>
                                        <p:tgtEl>
                                          <p:spTgt spid="38922"/>
                                        </p:tgtEl>
                                        <p:attrNameLst>
                                          <p:attrName>ppt_x</p:attrName>
                                        </p:attrNameLst>
                                      </p:cBhvr>
                                      <p:tavLst>
                                        <p:tav tm="0">
                                          <p:val>
                                            <p:strVal val="0-#ppt_w/2"/>
                                          </p:val>
                                        </p:tav>
                                        <p:tav tm="100000">
                                          <p:val>
                                            <p:strVal val="#ppt_x"/>
                                          </p:val>
                                        </p:tav>
                                      </p:tavLst>
                                    </p:anim>
                                    <p:anim calcmode="lin" valueType="num">
                                      <p:cBhvr additive="base">
                                        <p:cTn id="65" dur="1000" fill="hold"/>
                                        <p:tgtEl>
                                          <p:spTgt spid="389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p:bldP spid="38916" grpId="1"/>
      <p:bldP spid="38918" grpId="0"/>
      <p:bldP spid="38918" grpId="1"/>
      <p:bldP spid="38919" grpId="0"/>
      <p:bldP spid="38920" grpId="0" animBg="1"/>
      <p:bldP spid="3892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DODATEK k přednášce „ITER“</a:t>
            </a:r>
            <a:endParaRPr lang="cs-CZ" sz="2800" dirty="0"/>
          </a:p>
        </p:txBody>
      </p:sp>
      <p:pic>
        <p:nvPicPr>
          <p:cNvPr id="9219"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02117" y="185178"/>
            <a:ext cx="3338512" cy="4422775"/>
          </a:xfrm>
        </p:spPr>
      </p:pic>
      <p:pic>
        <p:nvPicPr>
          <p:cNvPr id="9220"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9035" y="1952095"/>
            <a:ext cx="2466975"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ovéPole 5"/>
          <p:cNvSpPr txBox="1">
            <a:spLocks noChangeArrowheads="1"/>
          </p:cNvSpPr>
          <p:nvPr/>
        </p:nvSpPr>
        <p:spPr bwMode="auto">
          <a:xfrm>
            <a:off x="4693958" y="285564"/>
            <a:ext cx="43211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cs-CZ" altLang="cs-CZ" sz="1800" dirty="0"/>
              <a:t>1960 – </a:t>
            </a:r>
            <a:r>
              <a:rPr lang="cs-CZ" altLang="cs-CZ" sz="1800" dirty="0" err="1"/>
              <a:t>Gary</a:t>
            </a:r>
            <a:r>
              <a:rPr lang="cs-CZ" altLang="cs-CZ" sz="1800" dirty="0"/>
              <a:t> </a:t>
            </a:r>
            <a:r>
              <a:rPr lang="cs-CZ" altLang="cs-CZ" sz="1800" dirty="0" err="1"/>
              <a:t>Powers</a:t>
            </a:r>
            <a:r>
              <a:rPr lang="cs-CZ" altLang="cs-CZ" sz="1800" dirty="0"/>
              <a:t> U2, 20 km nad Sverdlovskem sestřelen raketou S75</a:t>
            </a:r>
          </a:p>
          <a:p>
            <a:pPr>
              <a:spcBef>
                <a:spcPct val="0"/>
              </a:spcBef>
              <a:buClrTx/>
              <a:buFontTx/>
              <a:buNone/>
            </a:pPr>
            <a:endParaRPr lang="cs-CZ" altLang="cs-CZ" sz="1800" dirty="0"/>
          </a:p>
          <a:p>
            <a:pPr>
              <a:spcBef>
                <a:spcPct val="0"/>
              </a:spcBef>
              <a:buClrTx/>
              <a:buFontTx/>
              <a:buNone/>
            </a:pPr>
            <a:r>
              <a:rPr lang="cs-CZ" altLang="cs-CZ" sz="1800" dirty="0"/>
              <a:t>1965 - </a:t>
            </a:r>
            <a:r>
              <a:rPr lang="cs-CZ" altLang="cs-CZ" sz="1800" dirty="0" err="1"/>
              <a:t>Powers</a:t>
            </a:r>
            <a:r>
              <a:rPr lang="cs-CZ" altLang="cs-CZ" sz="1800" dirty="0"/>
              <a:t> vyměněn za Rudolfa Abela, sovětského špiona</a:t>
            </a:r>
          </a:p>
        </p:txBody>
      </p:sp>
      <p:sp>
        <p:nvSpPr>
          <p:cNvPr id="9222" name="TextovéPole 6"/>
          <p:cNvSpPr txBox="1">
            <a:spLocks noChangeArrowheads="1"/>
          </p:cNvSpPr>
          <p:nvPr/>
        </p:nvSpPr>
        <p:spPr bwMode="auto">
          <a:xfrm>
            <a:off x="4756384" y="2021915"/>
            <a:ext cx="22320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cs-CZ" altLang="cs-CZ" sz="1800" dirty="0"/>
              <a:t>Výměna v době studené války: silná nedůvěra obou partnerů, úspěch výměny závislý na schopnostech vyjednávače bez účasti vlády</a:t>
            </a:r>
          </a:p>
          <a:p>
            <a:pPr>
              <a:spcBef>
                <a:spcPct val="0"/>
              </a:spcBef>
              <a:buClrTx/>
              <a:buFontTx/>
              <a:buNone/>
            </a:pPr>
            <a:endParaRPr lang="cs-CZ" altLang="cs-CZ" sz="1800" dirty="0"/>
          </a:p>
        </p:txBody>
      </p:sp>
    </p:spTree>
    <p:extLst>
      <p:ext uri="{BB962C8B-B14F-4D97-AF65-F5344CB8AC3E}">
        <p14:creationId xmlns:p14="http://schemas.microsoft.com/office/powerpoint/2010/main" val="4162832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Zástupný symbol pro obsah 6"/>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57649" y="282651"/>
            <a:ext cx="3326092" cy="4657649"/>
          </a:xfrm>
        </p:spPr>
      </p:pic>
      <p:sp>
        <p:nvSpPr>
          <p:cNvPr id="2" name="Nadpis 1"/>
          <p:cNvSpPr>
            <a:spLocks noGrp="1"/>
          </p:cNvSpPr>
          <p:nvPr>
            <p:ph type="title"/>
          </p:nvPr>
        </p:nvSpPr>
        <p:spPr>
          <a:xfrm>
            <a:off x="1903412" y="5141755"/>
            <a:ext cx="8534400" cy="1507067"/>
          </a:xfrm>
        </p:spPr>
        <p:txBody>
          <a:bodyPr/>
          <a:lstStyle/>
          <a:p>
            <a:pPr marL="571500" indent="-571500">
              <a:buFont typeface="Arial" panose="020B0604020202020204" pitchFamily="34" charset="0"/>
              <a:buChar char="•"/>
              <a:defRPr/>
            </a:pPr>
            <a:r>
              <a:rPr lang="cs-CZ" dirty="0" smtClean="0"/>
              <a:t>Dodatek k přednášce „ITER“</a:t>
            </a:r>
            <a:endParaRPr lang="cs-CZ" dirty="0"/>
          </a:p>
        </p:txBody>
      </p:sp>
      <p:sp>
        <p:nvSpPr>
          <p:cNvPr id="10244" name="TextovéPole 7"/>
          <p:cNvSpPr txBox="1">
            <a:spLocks noChangeArrowheads="1"/>
          </p:cNvSpPr>
          <p:nvPr/>
        </p:nvSpPr>
        <p:spPr bwMode="auto">
          <a:xfrm>
            <a:off x="4840662" y="476623"/>
            <a:ext cx="38163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cs-CZ" altLang="cs-CZ" sz="4000" dirty="0"/>
              <a:t>Neřízená a řízená fúze na jednom obrázku!</a:t>
            </a:r>
          </a:p>
        </p:txBody>
      </p:sp>
    </p:spTree>
    <p:extLst>
      <p:ext uri="{BB962C8B-B14F-4D97-AF65-F5344CB8AC3E}">
        <p14:creationId xmlns:p14="http://schemas.microsoft.com/office/powerpoint/2010/main" val="428611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03412" y="5141755"/>
            <a:ext cx="8534400" cy="1507067"/>
          </a:xfrm>
        </p:spPr>
        <p:txBody>
          <a:bodyPr/>
          <a:lstStyle/>
          <a:p>
            <a:pPr marL="571500" indent="-571500">
              <a:buFont typeface="Arial" panose="020B0604020202020204" pitchFamily="34" charset="0"/>
              <a:buChar char="•"/>
              <a:defRPr/>
            </a:pPr>
            <a:r>
              <a:rPr lang="cs-CZ" dirty="0" smtClean="0"/>
              <a:t>Dodatek k přednášce „ITER“</a:t>
            </a:r>
            <a:endParaRPr lang="cs-CZ" dirty="0"/>
          </a:p>
        </p:txBody>
      </p:sp>
      <p:sp>
        <p:nvSpPr>
          <p:cNvPr id="10244" name="TextovéPole 7"/>
          <p:cNvSpPr txBox="1">
            <a:spLocks noChangeArrowheads="1"/>
          </p:cNvSpPr>
          <p:nvPr/>
        </p:nvSpPr>
        <p:spPr bwMode="auto">
          <a:xfrm>
            <a:off x="4840662" y="476623"/>
            <a:ext cx="38163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cs-CZ" altLang="cs-CZ" sz="4000" dirty="0"/>
              <a:t>Neřízená a řízená fúze na jednom obrázku!</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0941" y="282387"/>
            <a:ext cx="3332057" cy="4784748"/>
          </a:xfrm>
        </p:spPr>
      </p:pic>
    </p:spTree>
    <p:extLst>
      <p:ext uri="{BB962C8B-B14F-4D97-AF65-F5344CB8AC3E}">
        <p14:creationId xmlns:p14="http://schemas.microsoft.com/office/powerpoint/2010/main" val="4207314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5100" y="860706"/>
            <a:ext cx="3267075"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348456" y="179481"/>
            <a:ext cx="8510588" cy="1325563"/>
          </a:xfrm>
        </p:spPr>
        <p:txBody>
          <a:bodyPr/>
          <a:lstStyle/>
          <a:p>
            <a:pPr>
              <a:defRPr/>
            </a:pPr>
            <a:r>
              <a:rPr lang="cs-CZ" dirty="0"/>
              <a:t>1985 Ženeva, 1985 vila </a:t>
            </a:r>
            <a:r>
              <a:rPr lang="cs-CZ" dirty="0" err="1">
                <a:hlinkClick r:id="rId4" tooltip="Höfði"/>
              </a:rPr>
              <a:t>Höfði</a:t>
            </a:r>
            <a:r>
              <a:rPr lang="cs-CZ" dirty="0"/>
              <a:t>, </a:t>
            </a:r>
            <a:r>
              <a:rPr lang="cs-CZ" dirty="0">
                <a:hlinkClick r:id="rId5" tooltip="Reykjavík"/>
              </a:rPr>
              <a:t>Reykjavík</a:t>
            </a:r>
            <a:endParaRPr lang="cs-CZ" dirty="0"/>
          </a:p>
        </p:txBody>
      </p:sp>
      <p:pic>
        <p:nvPicPr>
          <p:cNvPr id="23556" name="Obrázek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307" y="1505044"/>
            <a:ext cx="5278764" cy="395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ovéPole 2"/>
          <p:cNvSpPr txBox="1">
            <a:spLocks noChangeArrowheads="1"/>
          </p:cNvSpPr>
          <p:nvPr/>
        </p:nvSpPr>
        <p:spPr bwMode="auto">
          <a:xfrm>
            <a:off x="3432175" y="9080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cs-CZ" altLang="cs-CZ" sz="1800"/>
          </a:p>
        </p:txBody>
      </p:sp>
      <p:sp>
        <p:nvSpPr>
          <p:cNvPr id="23558" name="TextovéPole 3"/>
          <p:cNvSpPr txBox="1">
            <a:spLocks noChangeArrowheads="1"/>
          </p:cNvSpPr>
          <p:nvPr/>
        </p:nvSpPr>
        <p:spPr bwMode="auto">
          <a:xfrm>
            <a:off x="348456" y="5822515"/>
            <a:ext cx="80592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cs-CZ" altLang="cs-CZ" sz="3600" dirty="0" smtClean="0"/>
              <a:t>DODATEK K PŘEDNÁŠCE „ITER“</a:t>
            </a:r>
            <a:endParaRPr lang="cs-CZ" altLang="cs-CZ" sz="3600" dirty="0"/>
          </a:p>
        </p:txBody>
      </p:sp>
    </p:spTree>
    <p:extLst>
      <p:ext uri="{BB962C8B-B14F-4D97-AF65-F5344CB8AC3E}">
        <p14:creationId xmlns:p14="http://schemas.microsoft.com/office/powerpoint/2010/main" val="2672728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endParaRPr lang="en-GB" altLang="cs-CZ" b="1" dirty="0" smtClean="0"/>
          </a:p>
        </p:txBody>
      </p:sp>
      <p:pic>
        <p:nvPicPr>
          <p:cNvPr id="27651" name="Picture 3" descr="ITER détour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1438275"/>
            <a:ext cx="3994150"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0388" y="898526"/>
            <a:ext cx="1357312"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5438" y="3598864"/>
            <a:ext cx="1968500"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001" y="4678364"/>
            <a:ext cx="21558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7" descr="csmc -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5275" y="4678364"/>
            <a:ext cx="144145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3389" y="827089"/>
            <a:ext cx="1755775" cy="234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7" name="Line 9"/>
          <p:cNvSpPr>
            <a:spLocks noChangeShapeType="1"/>
          </p:cNvSpPr>
          <p:nvPr/>
        </p:nvSpPr>
        <p:spPr bwMode="auto">
          <a:xfrm>
            <a:off x="6477001" y="4038600"/>
            <a:ext cx="1706563" cy="1119188"/>
          </a:xfrm>
          <a:prstGeom prst="line">
            <a:avLst/>
          </a:prstGeom>
          <a:noFill/>
          <a:ln w="25400">
            <a:solidFill>
              <a:schemeClr val="accent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658" name="Line 10"/>
          <p:cNvSpPr>
            <a:spLocks noChangeShapeType="1"/>
          </p:cNvSpPr>
          <p:nvPr/>
        </p:nvSpPr>
        <p:spPr bwMode="auto">
          <a:xfrm flipH="1">
            <a:off x="6781800" y="2286000"/>
            <a:ext cx="1752600" cy="914400"/>
          </a:xfrm>
          <a:prstGeom prst="line">
            <a:avLst/>
          </a:prstGeom>
          <a:noFill/>
          <a:ln w="25400">
            <a:solidFill>
              <a:schemeClr val="accent1"/>
            </a:solidFill>
            <a:round/>
            <a:headEnd type="stealth"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659" name="Line 11"/>
          <p:cNvSpPr>
            <a:spLocks noChangeShapeType="1"/>
          </p:cNvSpPr>
          <p:nvPr/>
        </p:nvSpPr>
        <p:spPr bwMode="auto">
          <a:xfrm flipH="1" flipV="1">
            <a:off x="3429000" y="2819400"/>
            <a:ext cx="1752600" cy="762000"/>
          </a:xfrm>
          <a:prstGeom prst="line">
            <a:avLst/>
          </a:prstGeom>
          <a:noFill/>
          <a:ln w="25400">
            <a:solidFill>
              <a:schemeClr val="accent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660" name="Line 12"/>
          <p:cNvSpPr>
            <a:spLocks noChangeShapeType="1"/>
          </p:cNvSpPr>
          <p:nvPr/>
        </p:nvSpPr>
        <p:spPr bwMode="auto">
          <a:xfrm flipH="1">
            <a:off x="3503613" y="3598864"/>
            <a:ext cx="2159000" cy="719137"/>
          </a:xfrm>
          <a:prstGeom prst="line">
            <a:avLst/>
          </a:prstGeom>
          <a:noFill/>
          <a:ln w="25400">
            <a:solidFill>
              <a:schemeClr val="accent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661" name="Line 13"/>
          <p:cNvSpPr>
            <a:spLocks noChangeShapeType="1"/>
          </p:cNvSpPr>
          <p:nvPr/>
        </p:nvSpPr>
        <p:spPr bwMode="auto">
          <a:xfrm>
            <a:off x="6019800" y="3810000"/>
            <a:ext cx="0" cy="1066800"/>
          </a:xfrm>
          <a:prstGeom prst="line">
            <a:avLst/>
          </a:prstGeom>
          <a:noFill/>
          <a:ln w="25400">
            <a:solidFill>
              <a:schemeClr val="accent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27662" name="Group 14"/>
          <p:cNvGrpSpPr>
            <a:grpSpLocks/>
          </p:cNvGrpSpPr>
          <p:nvPr/>
        </p:nvGrpSpPr>
        <p:grpSpPr bwMode="auto">
          <a:xfrm>
            <a:off x="8183563" y="4173538"/>
            <a:ext cx="2093912" cy="252412"/>
            <a:chOff x="2720" y="226"/>
            <a:chExt cx="1319" cy="159"/>
          </a:xfrm>
        </p:grpSpPr>
        <p:pic>
          <p:nvPicPr>
            <p:cNvPr id="33846" name="Picture 15" descr="eu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20" y="226"/>
              <a:ext cx="240" cy="159"/>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47" name="Picture 16" descr="j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0" y="226"/>
              <a:ext cx="238"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48" name="Picture 17" descr="r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00" y="226"/>
              <a:ext cx="238"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49" name="Picture 18" descr="us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0" y="226"/>
              <a:ext cx="299"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7667" name="Group 19"/>
          <p:cNvGrpSpPr>
            <a:grpSpLocks/>
          </p:cNvGrpSpPr>
          <p:nvPr/>
        </p:nvGrpSpPr>
        <p:grpSpPr bwMode="auto">
          <a:xfrm>
            <a:off x="1703388" y="5037138"/>
            <a:ext cx="1554162" cy="252412"/>
            <a:chOff x="45" y="3173"/>
            <a:chExt cx="979" cy="159"/>
          </a:xfrm>
        </p:grpSpPr>
        <p:pic>
          <p:nvPicPr>
            <p:cNvPr id="33843" name="Picture 20" descr="eu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 y="3173"/>
              <a:ext cx="240" cy="159"/>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44" name="Picture 21" descr="j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 y="3173"/>
              <a:ext cx="238"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45" name="Picture 22" descr="us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5" y="3173"/>
              <a:ext cx="299"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7671" name="Group 23"/>
          <p:cNvGrpSpPr>
            <a:grpSpLocks/>
          </p:cNvGrpSpPr>
          <p:nvPr/>
        </p:nvGrpSpPr>
        <p:grpSpPr bwMode="auto">
          <a:xfrm>
            <a:off x="3575050" y="1079500"/>
            <a:ext cx="381000" cy="609600"/>
            <a:chOff x="1292" y="680"/>
            <a:chExt cx="240" cy="384"/>
          </a:xfrm>
        </p:grpSpPr>
        <p:pic>
          <p:nvPicPr>
            <p:cNvPr id="33841" name="Picture 24" descr="eu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2" y="680"/>
              <a:ext cx="240" cy="159"/>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42" name="Picture 25" descr="r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92" y="906"/>
              <a:ext cx="238"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7674" name="Group 26"/>
          <p:cNvGrpSpPr>
            <a:grpSpLocks/>
          </p:cNvGrpSpPr>
          <p:nvPr/>
        </p:nvGrpSpPr>
        <p:grpSpPr bwMode="auto">
          <a:xfrm>
            <a:off x="9620251" y="1079501"/>
            <a:ext cx="474663" cy="1330325"/>
            <a:chOff x="5282" y="1020"/>
            <a:chExt cx="299" cy="838"/>
          </a:xfrm>
        </p:grpSpPr>
        <p:pic>
          <p:nvPicPr>
            <p:cNvPr id="33837" name="Picture 27" descr="eu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82" y="1020"/>
              <a:ext cx="240" cy="159"/>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38" name="Picture 28" descr="j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2" y="1246"/>
              <a:ext cx="238"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39" name="Picture 29" descr="r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82" y="1473"/>
              <a:ext cx="238"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40" name="Picture 30" descr="us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2" y="1700"/>
              <a:ext cx="299"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7679" name="Group 31"/>
          <p:cNvGrpSpPr>
            <a:grpSpLocks/>
          </p:cNvGrpSpPr>
          <p:nvPr/>
        </p:nvGrpSpPr>
        <p:grpSpPr bwMode="auto">
          <a:xfrm>
            <a:off x="4905375" y="5576889"/>
            <a:ext cx="2490788" cy="611187"/>
            <a:chOff x="2130" y="3513"/>
            <a:chExt cx="1569" cy="385"/>
          </a:xfrm>
        </p:grpSpPr>
        <p:pic>
          <p:nvPicPr>
            <p:cNvPr id="33833" name="Picture 32" descr="eu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30" y="3513"/>
              <a:ext cx="240" cy="159"/>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34" name="Picture 33" descr="j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0" y="3739"/>
              <a:ext cx="238"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35" name="Picture 34" descr="r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00" y="3513"/>
              <a:ext cx="238"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36" name="Picture 35" descr="us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0" y="3740"/>
              <a:ext cx="299"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7684" name="Group 36"/>
          <p:cNvGrpSpPr>
            <a:grpSpLocks/>
          </p:cNvGrpSpPr>
          <p:nvPr/>
        </p:nvGrpSpPr>
        <p:grpSpPr bwMode="auto">
          <a:xfrm>
            <a:off x="8361363" y="6153151"/>
            <a:ext cx="1554162" cy="252413"/>
            <a:chOff x="45" y="3173"/>
            <a:chExt cx="979" cy="159"/>
          </a:xfrm>
        </p:grpSpPr>
        <p:pic>
          <p:nvPicPr>
            <p:cNvPr id="33830" name="Picture 37" descr="eu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 y="3173"/>
              <a:ext cx="240" cy="159"/>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31" name="Picture 38" descr="j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 y="3173"/>
              <a:ext cx="238"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32" name="Picture 39" descr="us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5" y="3173"/>
              <a:ext cx="299"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27688" name="Picture 40">
            <a:hlinkClick r:id="" action="ppaction://noaction"/>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95438" y="5397500"/>
            <a:ext cx="2051050"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89" name="Line 41"/>
          <p:cNvSpPr>
            <a:spLocks noChangeShapeType="1"/>
          </p:cNvSpPr>
          <p:nvPr/>
        </p:nvSpPr>
        <p:spPr bwMode="auto">
          <a:xfrm flipH="1">
            <a:off x="3322639" y="4138613"/>
            <a:ext cx="2339975" cy="1619250"/>
          </a:xfrm>
          <a:prstGeom prst="line">
            <a:avLst/>
          </a:prstGeom>
          <a:noFill/>
          <a:ln w="25400">
            <a:solidFill>
              <a:schemeClr val="accent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27690" name="Group 42"/>
          <p:cNvGrpSpPr>
            <a:grpSpLocks/>
          </p:cNvGrpSpPr>
          <p:nvPr/>
        </p:nvGrpSpPr>
        <p:grpSpPr bwMode="auto">
          <a:xfrm>
            <a:off x="3754438" y="5397501"/>
            <a:ext cx="474662" cy="1330325"/>
            <a:chOff x="5282" y="1020"/>
            <a:chExt cx="299" cy="838"/>
          </a:xfrm>
        </p:grpSpPr>
        <p:pic>
          <p:nvPicPr>
            <p:cNvPr id="33826" name="Picture 43" descr="eu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82" y="1020"/>
              <a:ext cx="240" cy="159"/>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27" name="Picture 44" descr="j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2" y="1246"/>
              <a:ext cx="238"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28" name="Picture 45" descr="r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82" y="1473"/>
              <a:ext cx="238"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29" name="Picture 46" descr="us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2" y="1700"/>
              <a:ext cx="299" cy="15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27695" name="Picture 47">
            <a:hlinkClick r:id="" action="ppaction://noaction"/>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61364" y="3057525"/>
            <a:ext cx="1800225"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96" name="Line 48"/>
          <p:cNvSpPr>
            <a:spLocks noChangeShapeType="1"/>
          </p:cNvSpPr>
          <p:nvPr/>
        </p:nvSpPr>
        <p:spPr bwMode="auto">
          <a:xfrm flipH="1">
            <a:off x="6453189" y="3489325"/>
            <a:ext cx="2016125" cy="0"/>
          </a:xfrm>
          <a:prstGeom prst="line">
            <a:avLst/>
          </a:prstGeom>
          <a:noFill/>
          <a:ln w="25400">
            <a:solidFill>
              <a:schemeClr val="accent1"/>
            </a:solidFill>
            <a:round/>
            <a:headEnd type="stealth"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7" name="Text Box 49"/>
          <p:cNvSpPr txBox="1">
            <a:spLocks noChangeArrowheads="1"/>
          </p:cNvSpPr>
          <p:nvPr/>
        </p:nvSpPr>
        <p:spPr bwMode="auto">
          <a:xfrm>
            <a:off x="7239000" y="6537326"/>
            <a:ext cx="3429000"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buClr>
                <a:schemeClr val="accent2"/>
              </a:buClr>
              <a:buSzPct val="80000"/>
              <a:buFont typeface="Wingdings" panose="05000000000000000000" pitchFamily="2" charset="2"/>
              <a:buNone/>
            </a:pPr>
            <a:r>
              <a:rPr kumimoji="1" lang="cs-CZ" altLang="cs-CZ" sz="1200" b="1"/>
              <a:t>S laskavým svolením prof. H. Bruhnse</a:t>
            </a:r>
          </a:p>
        </p:txBody>
      </p:sp>
      <p:sp>
        <p:nvSpPr>
          <p:cNvPr id="33818" name="Text Box 50"/>
          <p:cNvSpPr txBox="1">
            <a:spLocks noChangeArrowheads="1"/>
          </p:cNvSpPr>
          <p:nvPr/>
        </p:nvSpPr>
        <p:spPr bwMode="auto">
          <a:xfrm>
            <a:off x="8543925" y="2492376"/>
            <a:ext cx="189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cs-CZ" altLang="cs-CZ" sz="1800"/>
              <a:t>Vakuová nádoba</a:t>
            </a:r>
          </a:p>
        </p:txBody>
      </p:sp>
      <p:sp>
        <p:nvSpPr>
          <p:cNvPr id="33819" name="Text Box 51"/>
          <p:cNvSpPr txBox="1">
            <a:spLocks noChangeArrowheads="1"/>
          </p:cNvSpPr>
          <p:nvPr/>
        </p:nvSpPr>
        <p:spPr bwMode="auto">
          <a:xfrm>
            <a:off x="8401051" y="3429001"/>
            <a:ext cx="1979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cs-CZ" altLang="cs-CZ" sz="1800">
                <a:solidFill>
                  <a:schemeClr val="bg1"/>
                </a:solidFill>
              </a:rPr>
              <a:t>Obal - blanket</a:t>
            </a:r>
          </a:p>
        </p:txBody>
      </p:sp>
      <p:sp>
        <p:nvSpPr>
          <p:cNvPr id="33820" name="Text Box 52"/>
          <p:cNvSpPr txBox="1">
            <a:spLocks noChangeArrowheads="1"/>
          </p:cNvSpPr>
          <p:nvPr/>
        </p:nvSpPr>
        <p:spPr bwMode="auto">
          <a:xfrm>
            <a:off x="1524000" y="4292600"/>
            <a:ext cx="2160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cs-CZ" altLang="cs-CZ" sz="1800"/>
              <a:t>Výměna segmentů obalu</a:t>
            </a:r>
          </a:p>
        </p:txBody>
      </p:sp>
      <p:sp>
        <p:nvSpPr>
          <p:cNvPr id="33821" name="Text Box 53"/>
          <p:cNvSpPr txBox="1">
            <a:spLocks noChangeArrowheads="1"/>
          </p:cNvSpPr>
          <p:nvPr/>
        </p:nvSpPr>
        <p:spPr bwMode="auto">
          <a:xfrm>
            <a:off x="5448300" y="621665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cs-CZ" altLang="cs-CZ" sz="1800"/>
              <a:t>Centrální solenoid</a:t>
            </a:r>
          </a:p>
        </p:txBody>
      </p:sp>
      <p:sp>
        <p:nvSpPr>
          <p:cNvPr id="33822" name="Text Box 54"/>
          <p:cNvSpPr txBox="1">
            <a:spLocks noChangeArrowheads="1"/>
          </p:cNvSpPr>
          <p:nvPr/>
        </p:nvSpPr>
        <p:spPr bwMode="auto">
          <a:xfrm>
            <a:off x="9172575" y="55372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cs-CZ" altLang="cs-CZ" sz="1800"/>
          </a:p>
        </p:txBody>
      </p:sp>
      <p:sp>
        <p:nvSpPr>
          <p:cNvPr id="33823" name="Text Box 55"/>
          <p:cNvSpPr txBox="1">
            <a:spLocks noChangeArrowheads="1"/>
          </p:cNvSpPr>
          <p:nvPr/>
        </p:nvSpPr>
        <p:spPr bwMode="auto">
          <a:xfrm>
            <a:off x="2566988" y="6375401"/>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cs-CZ" altLang="cs-CZ" sz="1800"/>
              <a:t>Divertor</a:t>
            </a:r>
          </a:p>
        </p:txBody>
      </p:sp>
      <p:sp>
        <p:nvSpPr>
          <p:cNvPr id="33824" name="Text Box 56"/>
          <p:cNvSpPr txBox="1">
            <a:spLocks noChangeArrowheads="1"/>
          </p:cNvSpPr>
          <p:nvPr/>
        </p:nvSpPr>
        <p:spPr bwMode="auto">
          <a:xfrm>
            <a:off x="8112126" y="5516563"/>
            <a:ext cx="1871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cs-CZ" altLang="cs-CZ" sz="1800"/>
              <a:t>Výměna kazet divertoru</a:t>
            </a:r>
          </a:p>
        </p:txBody>
      </p:sp>
      <p:sp>
        <p:nvSpPr>
          <p:cNvPr id="33825" name="Text Box 57"/>
          <p:cNvSpPr txBox="1">
            <a:spLocks noChangeArrowheads="1"/>
          </p:cNvSpPr>
          <p:nvPr/>
        </p:nvSpPr>
        <p:spPr bwMode="auto">
          <a:xfrm>
            <a:off x="1847850" y="2276475"/>
            <a:ext cx="15113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cs-CZ" altLang="cs-CZ" sz="1800"/>
              <a:t>Cívky toroidálního pole</a:t>
            </a:r>
          </a:p>
        </p:txBody>
      </p:sp>
      <p:sp>
        <p:nvSpPr>
          <p:cNvPr id="2" name="Obdélník 1"/>
          <p:cNvSpPr/>
          <p:nvPr/>
        </p:nvSpPr>
        <p:spPr>
          <a:xfrm>
            <a:off x="2403853" y="19051"/>
            <a:ext cx="6957354" cy="646331"/>
          </a:xfrm>
          <a:prstGeom prst="rect">
            <a:avLst/>
          </a:prstGeom>
        </p:spPr>
        <p:txBody>
          <a:bodyPr wrap="none">
            <a:spAutoFit/>
          </a:bodyPr>
          <a:lstStyle/>
          <a:p>
            <a:pPr>
              <a:spcBef>
                <a:spcPct val="0"/>
              </a:spcBef>
              <a:buClrTx/>
              <a:buFontTx/>
              <a:buNone/>
            </a:pPr>
            <a:r>
              <a:rPr lang="cs-CZ" altLang="cs-CZ" sz="3600" dirty="0"/>
              <a:t>DODATEK K PŘEDNÁŠCE „ITER“</a:t>
            </a:r>
          </a:p>
        </p:txBody>
      </p:sp>
    </p:spTree>
    <p:extLst>
      <p:ext uri="{BB962C8B-B14F-4D97-AF65-F5344CB8AC3E}">
        <p14:creationId xmlns:p14="http://schemas.microsoft.com/office/powerpoint/2010/main" val="3513960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7651"/>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nodeType="afterEffect">
                                  <p:stCondLst>
                                    <p:cond delay="0"/>
                                  </p:stCondLst>
                                  <p:childTnLst>
                                    <p:set>
                                      <p:cBhvr>
                                        <p:cTn id="9" dur="1" fill="hold">
                                          <p:stCondLst>
                                            <p:cond delay="0"/>
                                          </p:stCondLst>
                                        </p:cTn>
                                        <p:tgtEl>
                                          <p:spTgt spid="27658"/>
                                        </p:tgtEl>
                                        <p:attrNameLst>
                                          <p:attrName>style.visibility</p:attrName>
                                        </p:attrNameLst>
                                      </p:cBhvr>
                                      <p:to>
                                        <p:strVal val="visible"/>
                                      </p:to>
                                    </p:set>
                                    <p:animEffect transition="in" filter="wipe(left)">
                                      <p:cBhvr>
                                        <p:cTn id="10" dur="500"/>
                                        <p:tgtEl>
                                          <p:spTgt spid="27658"/>
                                        </p:tgtEl>
                                      </p:cBhvr>
                                    </p:animEffec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499"/>
                                          </p:stCondLst>
                                        </p:cTn>
                                        <p:tgtEl>
                                          <p:spTgt spid="27652"/>
                                        </p:tgtEl>
                                        <p:attrNameLst>
                                          <p:attrName>style.visibility</p:attrName>
                                        </p:attrNameLst>
                                      </p:cBhvr>
                                      <p:to>
                                        <p:strVal val="visible"/>
                                      </p:to>
                                    </p:set>
                                  </p:childTnLst>
                                </p:cTn>
                              </p:par>
                            </p:childTnLst>
                          </p:cTn>
                        </p:par>
                        <p:par>
                          <p:cTn id="14" fill="hold" nodeType="afterGroup">
                            <p:stCondLst>
                              <p:cond delay="1500"/>
                            </p:stCondLst>
                            <p:childTnLst>
                              <p:par>
                                <p:cTn id="15" presetID="1" presetClass="entr" presetSubtype="0" fill="hold" nodeType="afterEffect">
                                  <p:stCondLst>
                                    <p:cond delay="0"/>
                                  </p:stCondLst>
                                  <p:childTnLst>
                                    <p:set>
                                      <p:cBhvr>
                                        <p:cTn id="16" dur="1" fill="hold">
                                          <p:stCondLst>
                                            <p:cond delay="499"/>
                                          </p:stCondLst>
                                        </p:cTn>
                                        <p:tgtEl>
                                          <p:spTgt spid="27674"/>
                                        </p:tgtEl>
                                        <p:attrNameLst>
                                          <p:attrName>style.visibility</p:attrName>
                                        </p:attrNameLst>
                                      </p:cBhvr>
                                      <p:to>
                                        <p:strVal val="visible"/>
                                      </p:to>
                                    </p:set>
                                  </p:childTnLst>
                                </p:cTn>
                              </p:par>
                            </p:childTnLst>
                          </p:cTn>
                        </p:par>
                        <p:par>
                          <p:cTn id="17" fill="hold" nodeType="afterGroup">
                            <p:stCondLst>
                              <p:cond delay="2000"/>
                            </p:stCondLst>
                            <p:childTnLst>
                              <p:par>
                                <p:cTn id="18" presetID="22" presetClass="entr" presetSubtype="8" fill="hold" nodeType="afterEffect">
                                  <p:stCondLst>
                                    <p:cond delay="0"/>
                                  </p:stCondLst>
                                  <p:childTnLst>
                                    <p:set>
                                      <p:cBhvr>
                                        <p:cTn id="19" dur="1" fill="hold">
                                          <p:stCondLst>
                                            <p:cond delay="0"/>
                                          </p:stCondLst>
                                        </p:cTn>
                                        <p:tgtEl>
                                          <p:spTgt spid="27696"/>
                                        </p:tgtEl>
                                        <p:attrNameLst>
                                          <p:attrName>style.visibility</p:attrName>
                                        </p:attrNameLst>
                                      </p:cBhvr>
                                      <p:to>
                                        <p:strVal val="visible"/>
                                      </p:to>
                                    </p:set>
                                    <p:animEffect transition="in" filter="wipe(left)">
                                      <p:cBhvr>
                                        <p:cTn id="20" dur="500"/>
                                        <p:tgtEl>
                                          <p:spTgt spid="27696"/>
                                        </p:tgtEl>
                                      </p:cBhvr>
                                    </p:animEffect>
                                  </p:childTnLst>
                                </p:cTn>
                              </p:par>
                            </p:childTnLst>
                          </p:cTn>
                        </p:par>
                        <p:par>
                          <p:cTn id="21" fill="hold" nodeType="afterGroup">
                            <p:stCondLst>
                              <p:cond delay="2500"/>
                            </p:stCondLst>
                            <p:childTnLst>
                              <p:par>
                                <p:cTn id="22" presetID="1" presetClass="entr" presetSubtype="0" fill="hold" nodeType="afterEffect">
                                  <p:stCondLst>
                                    <p:cond delay="0"/>
                                  </p:stCondLst>
                                  <p:childTnLst>
                                    <p:set>
                                      <p:cBhvr>
                                        <p:cTn id="23" dur="1" fill="hold">
                                          <p:stCondLst>
                                            <p:cond delay="499"/>
                                          </p:stCondLst>
                                        </p:cTn>
                                        <p:tgtEl>
                                          <p:spTgt spid="27695"/>
                                        </p:tgtEl>
                                        <p:attrNameLst>
                                          <p:attrName>style.visibility</p:attrName>
                                        </p:attrNameLst>
                                      </p:cBhvr>
                                      <p:to>
                                        <p:strVal val="visible"/>
                                      </p:to>
                                    </p:set>
                                  </p:childTnLst>
                                </p:cTn>
                              </p:par>
                            </p:childTnLst>
                          </p:cTn>
                        </p:par>
                        <p:par>
                          <p:cTn id="24" fill="hold" nodeType="afterGroup">
                            <p:stCondLst>
                              <p:cond delay="3000"/>
                            </p:stCondLst>
                            <p:childTnLst>
                              <p:par>
                                <p:cTn id="25" presetID="1" presetClass="entr" presetSubtype="0" fill="hold" nodeType="afterEffect">
                                  <p:stCondLst>
                                    <p:cond delay="0"/>
                                  </p:stCondLst>
                                  <p:childTnLst>
                                    <p:set>
                                      <p:cBhvr>
                                        <p:cTn id="26" dur="1" fill="hold">
                                          <p:stCondLst>
                                            <p:cond delay="499"/>
                                          </p:stCondLst>
                                        </p:cTn>
                                        <p:tgtEl>
                                          <p:spTgt spid="27662"/>
                                        </p:tgtEl>
                                        <p:attrNameLst>
                                          <p:attrName>style.visibility</p:attrName>
                                        </p:attrNameLst>
                                      </p:cBhvr>
                                      <p:to>
                                        <p:strVal val="visible"/>
                                      </p:to>
                                    </p:set>
                                  </p:childTnLst>
                                </p:cTn>
                              </p:par>
                            </p:childTnLst>
                          </p:cTn>
                        </p:par>
                        <p:par>
                          <p:cTn id="27" fill="hold" nodeType="afterGroup">
                            <p:stCondLst>
                              <p:cond delay="3500"/>
                            </p:stCondLst>
                            <p:childTnLst>
                              <p:par>
                                <p:cTn id="28" presetID="22" presetClass="entr" presetSubtype="1" fill="hold" nodeType="afterEffect">
                                  <p:stCondLst>
                                    <p:cond delay="0"/>
                                  </p:stCondLst>
                                  <p:childTnLst>
                                    <p:set>
                                      <p:cBhvr>
                                        <p:cTn id="29" dur="1" fill="hold">
                                          <p:stCondLst>
                                            <p:cond delay="0"/>
                                          </p:stCondLst>
                                        </p:cTn>
                                        <p:tgtEl>
                                          <p:spTgt spid="27657"/>
                                        </p:tgtEl>
                                        <p:attrNameLst>
                                          <p:attrName>style.visibility</p:attrName>
                                        </p:attrNameLst>
                                      </p:cBhvr>
                                      <p:to>
                                        <p:strVal val="visible"/>
                                      </p:to>
                                    </p:set>
                                    <p:animEffect transition="in" filter="wipe(up)">
                                      <p:cBhvr>
                                        <p:cTn id="30" dur="500"/>
                                        <p:tgtEl>
                                          <p:spTgt spid="27657"/>
                                        </p:tgtEl>
                                      </p:cBhvr>
                                    </p:animEffect>
                                  </p:childTnLst>
                                </p:cTn>
                              </p:par>
                            </p:childTnLst>
                          </p:cTn>
                        </p:par>
                        <p:par>
                          <p:cTn id="31" fill="hold" nodeType="afterGroup">
                            <p:stCondLst>
                              <p:cond delay="4000"/>
                            </p:stCondLst>
                            <p:childTnLst>
                              <p:par>
                                <p:cTn id="32" presetID="1" presetClass="entr" presetSubtype="0" fill="hold" nodeType="afterEffect">
                                  <p:stCondLst>
                                    <p:cond delay="0"/>
                                  </p:stCondLst>
                                  <p:childTnLst>
                                    <p:set>
                                      <p:cBhvr>
                                        <p:cTn id="33" dur="1" fill="hold">
                                          <p:stCondLst>
                                            <p:cond delay="499"/>
                                          </p:stCondLst>
                                        </p:cTn>
                                        <p:tgtEl>
                                          <p:spTgt spid="27654"/>
                                        </p:tgtEl>
                                        <p:attrNameLst>
                                          <p:attrName>style.visibility</p:attrName>
                                        </p:attrNameLst>
                                      </p:cBhvr>
                                      <p:to>
                                        <p:strVal val="visible"/>
                                      </p:to>
                                    </p:set>
                                  </p:childTnLst>
                                </p:cTn>
                              </p:par>
                            </p:childTnLst>
                          </p:cTn>
                        </p:par>
                        <p:par>
                          <p:cTn id="34" fill="hold" nodeType="afterGroup">
                            <p:stCondLst>
                              <p:cond delay="4500"/>
                            </p:stCondLst>
                            <p:childTnLst>
                              <p:par>
                                <p:cTn id="35" presetID="1" presetClass="entr" presetSubtype="0" fill="hold" nodeType="afterEffect">
                                  <p:stCondLst>
                                    <p:cond delay="0"/>
                                  </p:stCondLst>
                                  <p:childTnLst>
                                    <p:set>
                                      <p:cBhvr>
                                        <p:cTn id="36" dur="1" fill="hold">
                                          <p:stCondLst>
                                            <p:cond delay="499"/>
                                          </p:stCondLst>
                                        </p:cTn>
                                        <p:tgtEl>
                                          <p:spTgt spid="27684"/>
                                        </p:tgtEl>
                                        <p:attrNameLst>
                                          <p:attrName>style.visibility</p:attrName>
                                        </p:attrNameLst>
                                      </p:cBhvr>
                                      <p:to>
                                        <p:strVal val="visible"/>
                                      </p:to>
                                    </p:set>
                                  </p:childTnLst>
                                </p:cTn>
                              </p:par>
                            </p:childTnLst>
                          </p:cTn>
                        </p:par>
                        <p:par>
                          <p:cTn id="37" fill="hold" nodeType="afterGroup">
                            <p:stCondLst>
                              <p:cond delay="5000"/>
                            </p:stCondLst>
                            <p:childTnLst>
                              <p:par>
                                <p:cTn id="38" presetID="22" presetClass="entr" presetSubtype="1" fill="hold" nodeType="afterEffect">
                                  <p:stCondLst>
                                    <p:cond delay="0"/>
                                  </p:stCondLst>
                                  <p:childTnLst>
                                    <p:set>
                                      <p:cBhvr>
                                        <p:cTn id="39" dur="1" fill="hold">
                                          <p:stCondLst>
                                            <p:cond delay="0"/>
                                          </p:stCondLst>
                                        </p:cTn>
                                        <p:tgtEl>
                                          <p:spTgt spid="27661"/>
                                        </p:tgtEl>
                                        <p:attrNameLst>
                                          <p:attrName>style.visibility</p:attrName>
                                        </p:attrNameLst>
                                      </p:cBhvr>
                                      <p:to>
                                        <p:strVal val="visible"/>
                                      </p:to>
                                    </p:set>
                                    <p:animEffect transition="in" filter="wipe(up)">
                                      <p:cBhvr>
                                        <p:cTn id="40" dur="500"/>
                                        <p:tgtEl>
                                          <p:spTgt spid="27661"/>
                                        </p:tgtEl>
                                      </p:cBhvr>
                                    </p:animEffect>
                                  </p:childTnLst>
                                </p:cTn>
                              </p:par>
                            </p:childTnLst>
                          </p:cTn>
                        </p:par>
                        <p:par>
                          <p:cTn id="41" fill="hold" nodeType="afterGroup">
                            <p:stCondLst>
                              <p:cond delay="5500"/>
                            </p:stCondLst>
                            <p:childTnLst>
                              <p:par>
                                <p:cTn id="42" presetID="1" presetClass="entr" presetSubtype="0" fill="hold" nodeType="afterEffect">
                                  <p:stCondLst>
                                    <p:cond delay="0"/>
                                  </p:stCondLst>
                                  <p:childTnLst>
                                    <p:set>
                                      <p:cBhvr>
                                        <p:cTn id="43" dur="1" fill="hold">
                                          <p:stCondLst>
                                            <p:cond delay="499"/>
                                          </p:stCondLst>
                                        </p:cTn>
                                        <p:tgtEl>
                                          <p:spTgt spid="27655"/>
                                        </p:tgtEl>
                                        <p:attrNameLst>
                                          <p:attrName>style.visibility</p:attrName>
                                        </p:attrNameLst>
                                      </p:cBhvr>
                                      <p:to>
                                        <p:strVal val="visible"/>
                                      </p:to>
                                    </p:set>
                                  </p:childTnLst>
                                </p:cTn>
                              </p:par>
                            </p:childTnLst>
                          </p:cTn>
                        </p:par>
                        <p:par>
                          <p:cTn id="44" fill="hold" nodeType="afterGroup">
                            <p:stCondLst>
                              <p:cond delay="6000"/>
                            </p:stCondLst>
                            <p:childTnLst>
                              <p:par>
                                <p:cTn id="45" presetID="1" presetClass="entr" presetSubtype="0" fill="hold" nodeType="afterEffect">
                                  <p:stCondLst>
                                    <p:cond delay="0"/>
                                  </p:stCondLst>
                                  <p:childTnLst>
                                    <p:set>
                                      <p:cBhvr>
                                        <p:cTn id="46" dur="1" fill="hold">
                                          <p:stCondLst>
                                            <p:cond delay="499"/>
                                          </p:stCondLst>
                                        </p:cTn>
                                        <p:tgtEl>
                                          <p:spTgt spid="27679"/>
                                        </p:tgtEl>
                                        <p:attrNameLst>
                                          <p:attrName>style.visibility</p:attrName>
                                        </p:attrNameLst>
                                      </p:cBhvr>
                                      <p:to>
                                        <p:strVal val="visible"/>
                                      </p:to>
                                    </p:set>
                                  </p:childTnLst>
                                </p:cTn>
                              </p:par>
                            </p:childTnLst>
                          </p:cTn>
                        </p:par>
                        <p:par>
                          <p:cTn id="47" fill="hold" nodeType="afterGroup">
                            <p:stCondLst>
                              <p:cond delay="6500"/>
                            </p:stCondLst>
                            <p:childTnLst>
                              <p:par>
                                <p:cTn id="48" presetID="22" presetClass="entr" presetSubtype="1" fill="hold" nodeType="afterEffect">
                                  <p:stCondLst>
                                    <p:cond delay="0"/>
                                  </p:stCondLst>
                                  <p:childTnLst>
                                    <p:set>
                                      <p:cBhvr>
                                        <p:cTn id="49" dur="1" fill="hold">
                                          <p:stCondLst>
                                            <p:cond delay="0"/>
                                          </p:stCondLst>
                                        </p:cTn>
                                        <p:tgtEl>
                                          <p:spTgt spid="27689"/>
                                        </p:tgtEl>
                                        <p:attrNameLst>
                                          <p:attrName>style.visibility</p:attrName>
                                        </p:attrNameLst>
                                      </p:cBhvr>
                                      <p:to>
                                        <p:strVal val="visible"/>
                                      </p:to>
                                    </p:set>
                                    <p:animEffect transition="in" filter="wipe(up)">
                                      <p:cBhvr>
                                        <p:cTn id="50" dur="500"/>
                                        <p:tgtEl>
                                          <p:spTgt spid="27689"/>
                                        </p:tgtEl>
                                      </p:cBhvr>
                                    </p:animEffect>
                                  </p:childTnLst>
                                </p:cTn>
                              </p:par>
                            </p:childTnLst>
                          </p:cTn>
                        </p:par>
                        <p:par>
                          <p:cTn id="51" fill="hold" nodeType="afterGroup">
                            <p:stCondLst>
                              <p:cond delay="7000"/>
                            </p:stCondLst>
                            <p:childTnLst>
                              <p:par>
                                <p:cTn id="52" presetID="1" presetClass="entr" presetSubtype="0" fill="hold" nodeType="afterEffect">
                                  <p:stCondLst>
                                    <p:cond delay="0"/>
                                  </p:stCondLst>
                                  <p:childTnLst>
                                    <p:set>
                                      <p:cBhvr>
                                        <p:cTn id="53" dur="1" fill="hold">
                                          <p:stCondLst>
                                            <p:cond delay="499"/>
                                          </p:stCondLst>
                                        </p:cTn>
                                        <p:tgtEl>
                                          <p:spTgt spid="27688"/>
                                        </p:tgtEl>
                                        <p:attrNameLst>
                                          <p:attrName>style.visibility</p:attrName>
                                        </p:attrNameLst>
                                      </p:cBhvr>
                                      <p:to>
                                        <p:strVal val="visible"/>
                                      </p:to>
                                    </p:set>
                                  </p:childTnLst>
                                </p:cTn>
                              </p:par>
                            </p:childTnLst>
                          </p:cTn>
                        </p:par>
                        <p:par>
                          <p:cTn id="54" fill="hold" nodeType="afterGroup">
                            <p:stCondLst>
                              <p:cond delay="7500"/>
                            </p:stCondLst>
                            <p:childTnLst>
                              <p:par>
                                <p:cTn id="55" presetID="1" presetClass="entr" presetSubtype="0" fill="hold" nodeType="afterEffect">
                                  <p:stCondLst>
                                    <p:cond delay="0"/>
                                  </p:stCondLst>
                                  <p:childTnLst>
                                    <p:set>
                                      <p:cBhvr>
                                        <p:cTn id="56" dur="1" fill="hold">
                                          <p:stCondLst>
                                            <p:cond delay="499"/>
                                          </p:stCondLst>
                                        </p:cTn>
                                        <p:tgtEl>
                                          <p:spTgt spid="27690"/>
                                        </p:tgtEl>
                                        <p:attrNameLst>
                                          <p:attrName>style.visibility</p:attrName>
                                        </p:attrNameLst>
                                      </p:cBhvr>
                                      <p:to>
                                        <p:strVal val="visible"/>
                                      </p:to>
                                    </p:set>
                                  </p:childTnLst>
                                </p:cTn>
                              </p:par>
                            </p:childTnLst>
                          </p:cTn>
                        </p:par>
                        <p:par>
                          <p:cTn id="57" fill="hold" nodeType="afterGroup">
                            <p:stCondLst>
                              <p:cond delay="8000"/>
                            </p:stCondLst>
                            <p:childTnLst>
                              <p:par>
                                <p:cTn id="58" presetID="22" presetClass="entr" presetSubtype="1" fill="hold" nodeType="afterEffect">
                                  <p:stCondLst>
                                    <p:cond delay="0"/>
                                  </p:stCondLst>
                                  <p:childTnLst>
                                    <p:set>
                                      <p:cBhvr>
                                        <p:cTn id="59" dur="1" fill="hold">
                                          <p:stCondLst>
                                            <p:cond delay="0"/>
                                          </p:stCondLst>
                                        </p:cTn>
                                        <p:tgtEl>
                                          <p:spTgt spid="27660"/>
                                        </p:tgtEl>
                                        <p:attrNameLst>
                                          <p:attrName>style.visibility</p:attrName>
                                        </p:attrNameLst>
                                      </p:cBhvr>
                                      <p:to>
                                        <p:strVal val="visible"/>
                                      </p:to>
                                    </p:set>
                                    <p:animEffect transition="in" filter="wipe(up)">
                                      <p:cBhvr>
                                        <p:cTn id="60" dur="500"/>
                                        <p:tgtEl>
                                          <p:spTgt spid="27660"/>
                                        </p:tgtEl>
                                      </p:cBhvr>
                                    </p:animEffect>
                                  </p:childTnLst>
                                </p:cTn>
                              </p:par>
                            </p:childTnLst>
                          </p:cTn>
                        </p:par>
                        <p:par>
                          <p:cTn id="61" fill="hold" nodeType="afterGroup">
                            <p:stCondLst>
                              <p:cond delay="8500"/>
                            </p:stCondLst>
                            <p:childTnLst>
                              <p:par>
                                <p:cTn id="62" presetID="1" presetClass="entr" presetSubtype="0" fill="hold" nodeType="afterEffect">
                                  <p:stCondLst>
                                    <p:cond delay="0"/>
                                  </p:stCondLst>
                                  <p:childTnLst>
                                    <p:set>
                                      <p:cBhvr>
                                        <p:cTn id="63" dur="1" fill="hold">
                                          <p:stCondLst>
                                            <p:cond delay="499"/>
                                          </p:stCondLst>
                                        </p:cTn>
                                        <p:tgtEl>
                                          <p:spTgt spid="27653"/>
                                        </p:tgtEl>
                                        <p:attrNameLst>
                                          <p:attrName>style.visibility</p:attrName>
                                        </p:attrNameLst>
                                      </p:cBhvr>
                                      <p:to>
                                        <p:strVal val="visible"/>
                                      </p:to>
                                    </p:set>
                                  </p:childTnLst>
                                </p:cTn>
                              </p:par>
                            </p:childTnLst>
                          </p:cTn>
                        </p:par>
                        <p:par>
                          <p:cTn id="64" fill="hold" nodeType="afterGroup">
                            <p:stCondLst>
                              <p:cond delay="9000"/>
                            </p:stCondLst>
                            <p:childTnLst>
                              <p:par>
                                <p:cTn id="65" presetID="1" presetClass="entr" presetSubtype="0" fill="hold" nodeType="afterEffect">
                                  <p:stCondLst>
                                    <p:cond delay="0"/>
                                  </p:stCondLst>
                                  <p:childTnLst>
                                    <p:set>
                                      <p:cBhvr>
                                        <p:cTn id="66" dur="1" fill="hold">
                                          <p:stCondLst>
                                            <p:cond delay="499"/>
                                          </p:stCondLst>
                                        </p:cTn>
                                        <p:tgtEl>
                                          <p:spTgt spid="27667"/>
                                        </p:tgtEl>
                                        <p:attrNameLst>
                                          <p:attrName>style.visibility</p:attrName>
                                        </p:attrNameLst>
                                      </p:cBhvr>
                                      <p:to>
                                        <p:strVal val="visible"/>
                                      </p:to>
                                    </p:set>
                                  </p:childTnLst>
                                </p:cTn>
                              </p:par>
                            </p:childTnLst>
                          </p:cTn>
                        </p:par>
                        <p:par>
                          <p:cTn id="67" fill="hold" nodeType="afterGroup">
                            <p:stCondLst>
                              <p:cond delay="9500"/>
                            </p:stCondLst>
                            <p:childTnLst>
                              <p:par>
                                <p:cTn id="68" presetID="22" presetClass="entr" presetSubtype="2" fill="hold" nodeType="afterEffect">
                                  <p:stCondLst>
                                    <p:cond delay="0"/>
                                  </p:stCondLst>
                                  <p:childTnLst>
                                    <p:set>
                                      <p:cBhvr>
                                        <p:cTn id="69" dur="1" fill="hold">
                                          <p:stCondLst>
                                            <p:cond delay="0"/>
                                          </p:stCondLst>
                                        </p:cTn>
                                        <p:tgtEl>
                                          <p:spTgt spid="27659"/>
                                        </p:tgtEl>
                                        <p:attrNameLst>
                                          <p:attrName>style.visibility</p:attrName>
                                        </p:attrNameLst>
                                      </p:cBhvr>
                                      <p:to>
                                        <p:strVal val="visible"/>
                                      </p:to>
                                    </p:set>
                                    <p:animEffect transition="in" filter="wipe(right)">
                                      <p:cBhvr>
                                        <p:cTn id="70" dur="500"/>
                                        <p:tgtEl>
                                          <p:spTgt spid="27659"/>
                                        </p:tgtEl>
                                      </p:cBhvr>
                                    </p:animEffect>
                                  </p:childTnLst>
                                </p:cTn>
                              </p:par>
                            </p:childTnLst>
                          </p:cTn>
                        </p:par>
                        <p:par>
                          <p:cTn id="71" fill="hold" nodeType="afterGroup">
                            <p:stCondLst>
                              <p:cond delay="10000"/>
                            </p:stCondLst>
                            <p:childTnLst>
                              <p:par>
                                <p:cTn id="72" presetID="1" presetClass="entr" presetSubtype="0" fill="hold" nodeType="afterEffect">
                                  <p:stCondLst>
                                    <p:cond delay="0"/>
                                  </p:stCondLst>
                                  <p:childTnLst>
                                    <p:set>
                                      <p:cBhvr>
                                        <p:cTn id="73" dur="1" fill="hold">
                                          <p:stCondLst>
                                            <p:cond delay="499"/>
                                          </p:stCondLst>
                                        </p:cTn>
                                        <p:tgtEl>
                                          <p:spTgt spid="27656"/>
                                        </p:tgtEl>
                                        <p:attrNameLst>
                                          <p:attrName>style.visibility</p:attrName>
                                        </p:attrNameLst>
                                      </p:cBhvr>
                                      <p:to>
                                        <p:strVal val="visible"/>
                                      </p:to>
                                    </p:set>
                                  </p:childTnLst>
                                </p:cTn>
                              </p:par>
                            </p:childTnLst>
                          </p:cTn>
                        </p:par>
                        <p:par>
                          <p:cTn id="74" fill="hold" nodeType="afterGroup">
                            <p:stCondLst>
                              <p:cond delay="10500"/>
                            </p:stCondLst>
                            <p:childTnLst>
                              <p:par>
                                <p:cTn id="75" presetID="1" presetClass="entr" presetSubtype="0" fill="hold" nodeType="afterEffect">
                                  <p:stCondLst>
                                    <p:cond delay="0"/>
                                  </p:stCondLst>
                                  <p:childTnLst>
                                    <p:set>
                                      <p:cBhvr>
                                        <p:cTn id="76" dur="1" fill="hold">
                                          <p:stCondLst>
                                            <p:cond delay="499"/>
                                          </p:stCondLst>
                                        </p:cTn>
                                        <p:tgtEl>
                                          <p:spTgt spid="27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smtClean="0"/>
              <a:t>Doc. Pánek – ředitel UFP</a:t>
            </a:r>
            <a:endParaRPr lang="cs-CZ" dirty="0"/>
          </a:p>
        </p:txBody>
      </p:sp>
      <p:sp>
        <p:nvSpPr>
          <p:cNvPr id="9" name="Zástupný symbol pro obsah 8"/>
          <p:cNvSpPr>
            <a:spLocks noGrp="1"/>
          </p:cNvSpPr>
          <p:nvPr>
            <p:ph idx="1"/>
          </p:nvPr>
        </p:nvSpPr>
        <p:spPr/>
        <p:txBody>
          <a:bodyPr>
            <a:normAutofit fontScale="85000" lnSpcReduction="10000"/>
          </a:bodyPr>
          <a:lstStyle/>
          <a:p>
            <a:endParaRPr lang="cs-CZ" dirty="0"/>
          </a:p>
          <a:p>
            <a:endParaRPr lang="cs-CZ" dirty="0"/>
          </a:p>
          <a:p>
            <a:r>
              <a:rPr lang="cs-CZ" dirty="0">
                <a:solidFill>
                  <a:schemeClr val="tx1"/>
                </a:solidFill>
              </a:rPr>
              <a:t> </a:t>
            </a:r>
            <a:r>
              <a:rPr lang="cs-CZ" sz="3200" b="1" dirty="0" smtClean="0">
                <a:solidFill>
                  <a:schemeClr val="tx1"/>
                </a:solidFill>
              </a:rPr>
              <a:t>EUROzprávy.cz</a:t>
            </a:r>
            <a:r>
              <a:rPr lang="cs-CZ" sz="3200" dirty="0" smtClean="0">
                <a:solidFill>
                  <a:schemeClr val="tx1"/>
                </a:solidFill>
              </a:rPr>
              <a:t>  21. až 24. listopadu 2020</a:t>
            </a:r>
          </a:p>
          <a:p>
            <a:r>
              <a:rPr lang="cs-CZ" sz="3200" dirty="0" smtClean="0">
                <a:solidFill>
                  <a:schemeClr val="tx1"/>
                </a:solidFill>
              </a:rPr>
              <a:t> </a:t>
            </a:r>
            <a:endParaRPr lang="cs-CZ" sz="3200" dirty="0">
              <a:solidFill>
                <a:schemeClr val="tx1"/>
              </a:solidFill>
            </a:endParaRPr>
          </a:p>
          <a:p>
            <a:r>
              <a:rPr lang="cs-CZ" b="1" dirty="0">
                <a:solidFill>
                  <a:schemeClr val="tx1"/>
                </a:solidFill>
              </a:rPr>
              <a:t>Nejdražší zařízení na Zemi v sobě uzavře malé Slunce. ITER stojí </a:t>
            </a:r>
            <a:r>
              <a:rPr lang="cs-CZ" b="1" dirty="0" err="1">
                <a:solidFill>
                  <a:schemeClr val="tx1"/>
                </a:solidFill>
              </a:rPr>
              <a:t>stejnějako</a:t>
            </a:r>
            <a:r>
              <a:rPr lang="cs-CZ" b="1" dirty="0">
                <a:solidFill>
                  <a:schemeClr val="tx1"/>
                </a:solidFill>
              </a:rPr>
              <a:t> olympiáda, říká český fyzik </a:t>
            </a:r>
            <a:r>
              <a:rPr lang="cs-CZ" b="1" dirty="0" smtClean="0">
                <a:solidFill>
                  <a:schemeClr val="tx1"/>
                </a:solidFill>
              </a:rPr>
              <a:t>Pánek</a:t>
            </a:r>
          </a:p>
          <a:p>
            <a:r>
              <a:rPr lang="cs-CZ" b="1" dirty="0">
                <a:solidFill>
                  <a:schemeClr val="tx1"/>
                </a:solidFill>
              </a:rPr>
              <a:t>ITER musí dosáhnout desetkrát vyšší teploty než Slunce, říká </a:t>
            </a:r>
            <a:r>
              <a:rPr lang="cs-CZ" b="1" dirty="0" err="1" smtClean="0">
                <a:solidFill>
                  <a:schemeClr val="tx1"/>
                </a:solidFill>
              </a:rPr>
              <a:t>ředitelÚstavu</a:t>
            </a:r>
            <a:r>
              <a:rPr lang="cs-CZ" b="1" dirty="0" smtClean="0">
                <a:solidFill>
                  <a:schemeClr val="tx1"/>
                </a:solidFill>
              </a:rPr>
              <a:t> </a:t>
            </a:r>
            <a:r>
              <a:rPr lang="cs-CZ" b="1" dirty="0">
                <a:solidFill>
                  <a:schemeClr val="tx1"/>
                </a:solidFill>
              </a:rPr>
              <a:t>plazmatu </a:t>
            </a:r>
            <a:r>
              <a:rPr lang="cs-CZ" b="1" dirty="0" smtClean="0">
                <a:solidFill>
                  <a:schemeClr val="tx1"/>
                </a:solidFill>
              </a:rPr>
              <a:t>Pánek</a:t>
            </a:r>
          </a:p>
          <a:p>
            <a:r>
              <a:rPr lang="cs-CZ" b="1" dirty="0" smtClean="0">
                <a:solidFill>
                  <a:schemeClr val="tx1"/>
                </a:solidFill>
              </a:rPr>
              <a:t>V </a:t>
            </a:r>
            <a:r>
              <a:rPr lang="cs-CZ" b="1" dirty="0">
                <a:solidFill>
                  <a:schemeClr val="tx1"/>
                </a:solidFill>
              </a:rPr>
              <a:t>Praze vznikne světově ojedinělý fúzní reaktor, </a:t>
            </a:r>
            <a:r>
              <a:rPr lang="cs-CZ" b="1" dirty="0" err="1">
                <a:solidFill>
                  <a:schemeClr val="tx1"/>
                </a:solidFill>
              </a:rPr>
              <a:t>říkáředitel</a:t>
            </a:r>
            <a:r>
              <a:rPr lang="cs-CZ" b="1" dirty="0">
                <a:solidFill>
                  <a:schemeClr val="tx1"/>
                </a:solidFill>
              </a:rPr>
              <a:t> Ústavu plazmatu AV ČR</a:t>
            </a:r>
            <a:endParaRPr lang="cs-CZ" b="1" dirty="0" smtClean="0">
              <a:solidFill>
                <a:schemeClr val="tx1"/>
              </a:solidFill>
            </a:endParaRPr>
          </a:p>
          <a:p>
            <a:endParaRPr lang="cs-CZ" dirty="0">
              <a:solidFill>
                <a:schemeClr val="tx1"/>
              </a:solidFill>
            </a:endParaRPr>
          </a:p>
        </p:txBody>
      </p:sp>
    </p:spTree>
    <p:extLst>
      <p:ext uri="{BB962C8B-B14F-4D97-AF65-F5344CB8AC3E}">
        <p14:creationId xmlns:p14="http://schemas.microsoft.com/office/powerpoint/2010/main" val="2649071398"/>
      </p:ext>
    </p:extLst>
  </p:cSld>
  <p:clrMapOvr>
    <a:masterClrMapping/>
  </p:clrMapOvr>
</p:sld>
</file>

<file path=ppt/theme/theme1.xml><?xml version="1.0" encoding="utf-8"?>
<a:theme xmlns:a="http://schemas.openxmlformats.org/drawingml/2006/main" name="Řez">
  <a:themeElements>
    <a:clrScheme name="Řez">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Řez">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Řez">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197</TotalTime>
  <Words>1423</Words>
  <Application>Microsoft Office PowerPoint</Application>
  <PresentationFormat>Širokoúhlá obrazovka</PresentationFormat>
  <Paragraphs>205</Paragraphs>
  <Slides>30</Slides>
  <Notes>8</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30</vt:i4>
      </vt:variant>
    </vt:vector>
  </HeadingPairs>
  <TitlesOfParts>
    <vt:vector size="39" baseType="lpstr">
      <vt:lpstr>ＭＳ Ｐゴシック</vt:lpstr>
      <vt:lpstr>Arial</vt:lpstr>
      <vt:lpstr>Calibri</vt:lpstr>
      <vt:lpstr>Century Gothic</vt:lpstr>
      <vt:lpstr>Symbol</vt:lpstr>
      <vt:lpstr>Verdana</vt:lpstr>
      <vt:lpstr>Wingdings</vt:lpstr>
      <vt:lpstr>Wingdings 3</vt:lpstr>
      <vt:lpstr>Řez</vt:lpstr>
      <vt:lpstr>Ústav Fyziky Plazmatu</vt:lpstr>
      <vt:lpstr>Historie fúze v České republice</vt:lpstr>
      <vt:lpstr>Dodatek přednášky „soukromá fúze“</vt:lpstr>
      <vt:lpstr>DODATEK k přednášce „ITER“</vt:lpstr>
      <vt:lpstr>Dodatek k přednášce „ITER“</vt:lpstr>
      <vt:lpstr>Dodatek k přednášce „ITER“</vt:lpstr>
      <vt:lpstr>1985 Ženeva, 1985 vila Höfði, Reykjavík</vt:lpstr>
      <vt:lpstr>Prezentace aplikace PowerPoint</vt:lpstr>
      <vt:lpstr>Doc. Pánek – ředitel UFP</vt:lpstr>
      <vt:lpstr>WENDELSTEIN W7-X největší,supravodivý stelarátor </vt:lpstr>
      <vt:lpstr>Aktualita II</vt:lpstr>
      <vt:lpstr>Dalibor Dědek,Jablotron,Liberec</vt:lpstr>
      <vt:lpstr>Ústav fyziky plazmatu ČSAV  50 let od založení </vt:lpstr>
      <vt:lpstr>ÚFP - program</vt:lpstr>
      <vt:lpstr>Vnitřní vf pole                                 Systém svazek-plazma</vt:lpstr>
      <vt:lpstr>REBEX – vzduchový Marxův generátor</vt:lpstr>
      <vt:lpstr>Vnější vf pole</vt:lpstr>
      <vt:lpstr>Spolupráce s ústavy v SSSR světová špička</vt:lpstr>
      <vt:lpstr>Tokamac(i) v ÚFP </vt:lpstr>
      <vt:lpstr>Tokamak T-15 (T-10)</vt:lpstr>
      <vt:lpstr>Association EURATOM-IPP.CR</vt:lpstr>
      <vt:lpstr>EFDA  Eurofusion,2014</vt:lpstr>
      <vt:lpstr>SPOLUPRÁCE</vt:lpstr>
      <vt:lpstr>CASTOR - Světové priority</vt:lpstr>
      <vt:lpstr>Tokamaci v Praze</vt:lpstr>
      <vt:lpstr>COMPASS: 19. únor 2009</vt:lpstr>
      <vt:lpstr>COMPASS - program</vt:lpstr>
      <vt:lpstr>COMPASS - výsledky</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ÚFP</dc:title>
  <dc:creator>milan</dc:creator>
  <cp:lastModifiedBy>milan</cp:lastModifiedBy>
  <cp:revision>24</cp:revision>
  <dcterms:created xsi:type="dcterms:W3CDTF">2019-10-15T10:11:58Z</dcterms:created>
  <dcterms:modified xsi:type="dcterms:W3CDTF">2020-11-25T19:18:55Z</dcterms:modified>
</cp:coreProperties>
</file>