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56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  <p:sldMasterId id="2147483700" r:id="rId2"/>
    <p:sldMasterId id="2147483702" r:id="rId3"/>
  </p:sldMasterIdLst>
  <p:notesMasterIdLst>
    <p:notesMasterId r:id="rId44"/>
  </p:notesMasterIdLst>
  <p:sldIdLst>
    <p:sldId id="256" r:id="rId4"/>
    <p:sldId id="257" r:id="rId5"/>
    <p:sldId id="497" r:id="rId6"/>
    <p:sldId id="498" r:id="rId7"/>
    <p:sldId id="286" r:id="rId8"/>
    <p:sldId id="287" r:id="rId9"/>
    <p:sldId id="288" r:id="rId10"/>
    <p:sldId id="499" r:id="rId11"/>
    <p:sldId id="500" r:id="rId12"/>
    <p:sldId id="501" r:id="rId13"/>
    <p:sldId id="502" r:id="rId14"/>
    <p:sldId id="291" r:id="rId15"/>
    <p:sldId id="292" r:id="rId16"/>
    <p:sldId id="294" r:id="rId17"/>
    <p:sldId id="295" r:id="rId18"/>
    <p:sldId id="296" r:id="rId19"/>
    <p:sldId id="297" r:id="rId20"/>
    <p:sldId id="503" r:id="rId21"/>
    <p:sldId id="301" r:id="rId22"/>
    <p:sldId id="302" r:id="rId23"/>
    <p:sldId id="474" r:id="rId24"/>
    <p:sldId id="276" r:id="rId25"/>
    <p:sldId id="475" r:id="rId26"/>
    <p:sldId id="476" r:id="rId27"/>
    <p:sldId id="504" r:id="rId28"/>
    <p:sldId id="478" r:id="rId29"/>
    <p:sldId id="480" r:id="rId30"/>
    <p:sldId id="481" r:id="rId31"/>
    <p:sldId id="482" r:id="rId32"/>
    <p:sldId id="483" r:id="rId33"/>
    <p:sldId id="484" r:id="rId34"/>
    <p:sldId id="507" r:id="rId35"/>
    <p:sldId id="264" r:id="rId36"/>
    <p:sldId id="492" r:id="rId37"/>
    <p:sldId id="508" r:id="rId38"/>
    <p:sldId id="510" r:id="rId39"/>
    <p:sldId id="511" r:id="rId40"/>
    <p:sldId id="512" r:id="rId41"/>
    <p:sldId id="513" r:id="rId42"/>
    <p:sldId id="494" r:id="rId4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entury Gothic" panose="020B0502020202020204" pitchFamily="34" charset="0"/>
      <p:regular r:id="rId49"/>
      <p:bold r:id="rId50"/>
      <p:italic r:id="rId51"/>
      <p:boldItalic r:id="rId52"/>
    </p:embeddedFont>
    <p:embeddedFont>
      <p:font typeface="Wingdings 2" panose="05020102010507070707" pitchFamily="18" charset="2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79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5066550-7AA5-48DC-AAD7-792BE4138A3A}">
  <a:tblStyle styleId="{C5066550-7AA5-48DC-AAD7-792BE4138A3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7EC"/>
          </a:solidFill>
        </a:fill>
      </a:tcStyle>
    </a:wholeTbl>
    <a:band1H>
      <a:tcTxStyle/>
      <a:tcStyle>
        <a:tcBdr/>
        <a:fill>
          <a:solidFill>
            <a:srgbClr val="CACBD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BD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FFD9279-D06C-46D1-9BC3-66B393412FB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0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98" y="77"/>
      </p:cViewPr>
      <p:guideLst>
        <p:guide orient="horz" pos="1620"/>
        <p:guide pos="2880"/>
        <p:guide pos="7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29551fc558_2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29551fc558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2a0c150385_1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g12a0c150385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564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2a0c150385_1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g12a0c150385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0982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2a0c150385_1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g12a0c150385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2a0c150385_1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g12a0c150385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2838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2a0c150385_1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g12a0c150385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4991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2a0c150385_1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g12a0c150385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87899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2a0c150385_1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g12a0c150385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8796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2a0c150385_1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g12a0c150385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5014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2a0c150385_1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g12a0c150385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2694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2a0c150385_1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g12a0c150385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1663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Úvodní sníme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778074" y="3395068"/>
            <a:ext cx="7587900" cy="9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>
                <a:solidFill>
                  <a:schemeClr val="lt1"/>
                </a:solidFill>
              </a:defRPr>
            </a:lvl1pPr>
            <a:lvl2pPr marL="914400" lvl="1" indent="-29845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>
                <a:solidFill>
                  <a:schemeClr val="lt1"/>
                </a:solidFill>
              </a:defRPr>
            </a:lvl2pPr>
            <a:lvl3pPr marL="1371600" lvl="2" indent="-29845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>
                <a:solidFill>
                  <a:schemeClr val="lt1"/>
                </a:solidFill>
              </a:defRPr>
            </a:lvl3pPr>
            <a:lvl4pPr marL="1828800" lvl="3" indent="-29845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>
                <a:solidFill>
                  <a:schemeClr val="lt1"/>
                </a:solidFill>
              </a:defRPr>
            </a:lvl4pPr>
            <a:lvl5pPr marL="2286000" lvl="4" indent="-29845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>
                <a:solidFill>
                  <a:schemeClr val="lt1"/>
                </a:solidFill>
              </a:defRPr>
            </a:lvl5pPr>
            <a:lvl6pPr marL="2743200" lvl="5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3200400" lvl="6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3657600" lvl="7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4114800" lvl="8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2"/>
          </p:nvPr>
        </p:nvSpPr>
        <p:spPr>
          <a:xfrm>
            <a:off x="778074" y="2963466"/>
            <a:ext cx="75879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  <a:defRPr sz="1400" cap="none">
                <a:solidFill>
                  <a:schemeClr val="lt1"/>
                </a:solidFill>
              </a:defRPr>
            </a:lvl1pPr>
            <a:lvl2pPr lvl="1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ctrTitle"/>
          </p:nvPr>
        </p:nvSpPr>
        <p:spPr>
          <a:xfrm>
            <a:off x="778074" y="1235274"/>
            <a:ext cx="7587900" cy="15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entury Gothic"/>
              <a:buNone/>
              <a:defRPr sz="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l="3548" t="14843" r="4453" b="18553"/>
          <a:stretch/>
        </p:blipFill>
        <p:spPr>
          <a:xfrm>
            <a:off x="2558303" y="627057"/>
            <a:ext cx="4027395" cy="51098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90">
          <p15:clr>
            <a:srgbClr val="FBAE40"/>
          </p15:clr>
        </p15:guide>
        <p15:guide id="2" pos="5270">
          <p15:clr>
            <a:srgbClr val="FBAE40"/>
          </p15:clr>
        </p15:guide>
        <p15:guide id="3" orient="horz" pos="778">
          <p15:clr>
            <a:srgbClr val="FBAE40"/>
          </p15:clr>
        </p15:guide>
        <p15:guide id="4" orient="horz" pos="1773">
          <p15:clr>
            <a:srgbClr val="FBAE40"/>
          </p15:clr>
        </p15:guide>
        <p15:guide id="5" orient="horz" pos="1867">
          <p15:clr>
            <a:srgbClr val="FBAE40"/>
          </p15:clr>
        </p15:guide>
        <p15:guide id="6" orient="horz" pos="2139">
          <p15:clr>
            <a:srgbClr val="FBAE40"/>
          </p15:clr>
        </p15:guide>
        <p15:guide id="7" orient="horz" pos="2734">
          <p15:clr>
            <a:srgbClr val="FBAE40"/>
          </p15:clr>
        </p15:guide>
        <p15:guide id="8" orient="horz" pos="204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86358" y="629245"/>
            <a:ext cx="83712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86350" y="1304324"/>
            <a:ext cx="8371200" cy="3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1pPr>
            <a:lvl2pPr marL="914400" lvl="1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3200400" lvl="6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3657600" lvl="7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4114800" lvl="8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6700242" y="48916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>
  <p:cSld name="Obsah s titulkem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6700242" y="48916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86357" y="1086750"/>
            <a:ext cx="3915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86358" y="1950839"/>
            <a:ext cx="3915300" cy="25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1pPr>
            <a:lvl2pPr marL="914400" lvl="1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3200400" lvl="6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3657600" lvl="7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4114800" lvl="8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2"/>
          </p:nvPr>
        </p:nvSpPr>
        <p:spPr>
          <a:xfrm>
            <a:off x="4842272" y="1086750"/>
            <a:ext cx="3915300" cy="3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1pPr>
            <a:lvl2pPr marL="914400" lvl="1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3200400" lvl="6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3657600" lvl="7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4114800" lvl="8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4">
          <p15:clr>
            <a:srgbClr val="FBAE40"/>
          </p15:clr>
        </p15:guide>
        <p15:guide id="2" orient="horz" pos="1169">
          <p15:clr>
            <a:srgbClr val="FBAE40"/>
          </p15:clr>
        </p15:guide>
        <p15:guide id="3" orient="horz" pos="12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 2">
  <p:cSld name="Obrázek s titulkem 2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700242" y="48916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86358" y="1086446"/>
            <a:ext cx="39153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86358" y="1950243"/>
            <a:ext cx="3915300" cy="25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1pPr>
            <a:lvl2pPr marL="914400" lvl="1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3200400" lvl="6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3657600" lvl="7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4114800" lvl="8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>
            <a:spLocks noGrp="1"/>
          </p:cNvSpPr>
          <p:nvPr>
            <p:ph type="pic" idx="2"/>
          </p:nvPr>
        </p:nvSpPr>
        <p:spPr>
          <a:xfrm>
            <a:off x="4842000" y="1141200"/>
            <a:ext cx="3916800" cy="329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19">
          <p15:clr>
            <a:srgbClr val="FBAE40"/>
          </p15:clr>
        </p15:guide>
        <p15:guide id="2" orient="horz" pos="1169">
          <p15:clr>
            <a:srgbClr val="FBAE40"/>
          </p15:clr>
        </p15:guide>
        <p15:guide id="3" pos="2880">
          <p15:clr>
            <a:srgbClr val="FBAE40"/>
          </p15:clr>
        </p15:guide>
        <p15:guide id="4" pos="2710">
          <p15:clr>
            <a:srgbClr val="FBAE40"/>
          </p15:clr>
        </p15:guide>
        <p15:guide id="5" pos="3050">
          <p15:clr>
            <a:srgbClr val="FBAE40"/>
          </p15:clr>
        </p15:guide>
        <p15:guide id="6" orient="horz" pos="1229">
          <p15:clr>
            <a:srgbClr val="FBAE40"/>
          </p15:clr>
        </p15:guide>
        <p15:guide id="7" orient="horz" pos="279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6700242" y="48916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4842272" y="1086446"/>
            <a:ext cx="39153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4842272" y="1950840"/>
            <a:ext cx="3915300" cy="25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1pPr>
            <a:lvl2pPr marL="914400" lvl="1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3200400" lvl="6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3657600" lvl="7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4114800" lvl="8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>
            <a:spLocks noGrp="1"/>
          </p:cNvSpPr>
          <p:nvPr>
            <p:ph type="pic" idx="2"/>
          </p:nvPr>
        </p:nvSpPr>
        <p:spPr>
          <a:xfrm>
            <a:off x="386350" y="1141200"/>
            <a:ext cx="3915300" cy="329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19">
          <p15:clr>
            <a:srgbClr val="FBAE40"/>
          </p15:clr>
        </p15:guide>
        <p15:guide id="2" orient="horz" pos="1169">
          <p15:clr>
            <a:srgbClr val="FBAE40"/>
          </p15:clr>
        </p15:guide>
        <p15:guide id="3" pos="2880">
          <p15:clr>
            <a:srgbClr val="FBAE40"/>
          </p15:clr>
        </p15:guide>
        <p15:guide id="4" pos="2710">
          <p15:clr>
            <a:srgbClr val="FBAE40"/>
          </p15:clr>
        </p15:guide>
        <p15:guide id="5" pos="3050">
          <p15:clr>
            <a:srgbClr val="FBAE40"/>
          </p15:clr>
        </p15:guide>
        <p15:guide id="6" orient="horz" pos="1229">
          <p15:clr>
            <a:srgbClr val="FBAE40"/>
          </p15:clr>
        </p15:guide>
        <p15:guide id="7" orient="horz" pos="684">
          <p15:clr>
            <a:srgbClr val="FBAE40"/>
          </p15:clr>
        </p15:guide>
        <p15:guide id="8" orient="horz" pos="279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věrečný snímek">
  <p:cSld name="Závěrečný sníme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" name="Google Shape;91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 txBox="1">
            <a:spLocks noGrp="1"/>
          </p:cNvSpPr>
          <p:nvPr>
            <p:ph type="subTitle" idx="1"/>
          </p:nvPr>
        </p:nvSpPr>
        <p:spPr>
          <a:xfrm>
            <a:off x="778074" y="3395067"/>
            <a:ext cx="7587900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  <a:defRPr sz="1400" cap="none">
                <a:solidFill>
                  <a:schemeClr val="lt1"/>
                </a:solidFill>
              </a:defRPr>
            </a:lvl1pPr>
            <a:lvl2pPr lvl="1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ctrTitle"/>
          </p:nvPr>
        </p:nvSpPr>
        <p:spPr>
          <a:xfrm>
            <a:off x="778074" y="1761530"/>
            <a:ext cx="7587900" cy="14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entury Gothic"/>
              <a:buNone/>
              <a:defRPr sz="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pic>
        <p:nvPicPr>
          <p:cNvPr id="94" name="Google Shape;94;p19"/>
          <p:cNvPicPr preferRelativeResize="0"/>
          <p:nvPr/>
        </p:nvPicPr>
        <p:blipFill rotWithShape="1">
          <a:blip r:embed="rId3">
            <a:alphaModFix/>
          </a:blip>
          <a:srcRect l="3548" t="14843" r="4453" b="18553"/>
          <a:stretch/>
        </p:blipFill>
        <p:spPr>
          <a:xfrm>
            <a:off x="2571750" y="1003575"/>
            <a:ext cx="4027395" cy="51098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90">
          <p15:clr>
            <a:srgbClr val="FBAE40"/>
          </p15:clr>
        </p15:guide>
        <p15:guide id="2" pos="5270">
          <p15:clr>
            <a:srgbClr val="FBAE40"/>
          </p15:clr>
        </p15:guide>
        <p15:guide id="3" orient="horz" pos="1110">
          <p15:clr>
            <a:srgbClr val="FBAE40"/>
          </p15:clr>
        </p15:guide>
        <p15:guide id="4" orient="horz" pos="2139">
          <p15:clr>
            <a:srgbClr val="FBAE40"/>
          </p15:clr>
        </p15:guide>
        <p15:guide id="5" orient="horz" pos="2785">
          <p15:clr>
            <a:srgbClr val="FBAE40"/>
          </p15:clr>
        </p15:guide>
        <p15:guide id="6" orient="horz" pos="204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>
  <p:cSld name="Dva obsah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386357" y="1761530"/>
            <a:ext cx="3915300" cy="27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1pPr>
            <a:lvl2pPr marL="914400" lvl="1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3200400" lvl="6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3657600" lvl="7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4114800" lvl="8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2"/>
          </p:nvPr>
        </p:nvSpPr>
        <p:spPr>
          <a:xfrm>
            <a:off x="4842272" y="1761530"/>
            <a:ext cx="3915300" cy="27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1pPr>
            <a:lvl2pPr marL="914400" lvl="1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3200400" lvl="6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3657600" lvl="7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4114800" lvl="8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ldNum" idx="12"/>
          </p:nvPr>
        </p:nvSpPr>
        <p:spPr>
          <a:xfrm>
            <a:off x="6700242" y="48916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86358" y="629245"/>
            <a:ext cx="83712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>
  <p:cSld name="Porovnání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body" idx="1"/>
          </p:nvPr>
        </p:nvSpPr>
        <p:spPr>
          <a:xfrm>
            <a:off x="386358" y="1761530"/>
            <a:ext cx="39153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None/>
              <a:defRPr sz="1800" b="1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2"/>
          </p:nvPr>
        </p:nvSpPr>
        <p:spPr>
          <a:xfrm>
            <a:off x="386358" y="2423517"/>
            <a:ext cx="3915300" cy="20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1pPr>
            <a:lvl2pPr marL="914400" lvl="1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3200400" lvl="6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3657600" lvl="7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4114800" lvl="8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3"/>
          </p:nvPr>
        </p:nvSpPr>
        <p:spPr>
          <a:xfrm>
            <a:off x="4842272" y="1761530"/>
            <a:ext cx="39153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None/>
              <a:defRPr sz="1800" b="1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4"/>
          </p:nvPr>
        </p:nvSpPr>
        <p:spPr>
          <a:xfrm>
            <a:off x="4842272" y="2423517"/>
            <a:ext cx="3915300" cy="20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1pPr>
            <a:lvl2pPr marL="914400" lvl="1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marL="3200400" lvl="6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marL="3657600" lvl="7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marL="4114800" lvl="8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ldNum" idx="12"/>
          </p:nvPr>
        </p:nvSpPr>
        <p:spPr>
          <a:xfrm>
            <a:off x="6700242" y="48916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86358" y="629245"/>
            <a:ext cx="83712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0">
          <p15:clr>
            <a:srgbClr val="FBAE40"/>
          </p15:clr>
        </p15:guide>
        <p15:guide id="2" orient="horz" pos="1484">
          <p15:clr>
            <a:srgbClr val="FBAE40"/>
          </p15:clr>
        </p15:guide>
        <p15:guide id="3" orient="horz" pos="152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>
  <p:cSld name="Záhlaví oddílu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0" name="Google Shape;11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2"/>
          <p:cNvSpPr txBox="1">
            <a:spLocks noGrp="1"/>
          </p:cNvSpPr>
          <p:nvPr>
            <p:ph type="ctrTitle"/>
          </p:nvPr>
        </p:nvSpPr>
        <p:spPr>
          <a:xfrm>
            <a:off x="778074" y="1235274"/>
            <a:ext cx="75879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entury Gothic"/>
              <a:buNone/>
              <a:defRPr sz="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pic>
        <p:nvPicPr>
          <p:cNvPr id="112" name="Google Shape;112;p22"/>
          <p:cNvPicPr preferRelativeResize="0"/>
          <p:nvPr/>
        </p:nvPicPr>
        <p:blipFill rotWithShape="1">
          <a:blip r:embed="rId3">
            <a:alphaModFix/>
          </a:blip>
          <a:srcRect l="3548" t="14843" r="4453" b="18553"/>
          <a:stretch/>
        </p:blipFill>
        <p:spPr>
          <a:xfrm>
            <a:off x="2578473" y="633902"/>
            <a:ext cx="4027395" cy="51098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90">
          <p15:clr>
            <a:srgbClr val="FBAE40"/>
          </p15:clr>
        </p15:guide>
        <p15:guide id="2" pos="5270">
          <p15:clr>
            <a:srgbClr val="FBAE40"/>
          </p15:clr>
        </p15:guide>
        <p15:guide id="3" orient="horz" pos="778">
          <p15:clr>
            <a:srgbClr val="FBAE40"/>
          </p15:clr>
        </p15:guide>
        <p15:guide id="4" orient="horz" pos="1773">
          <p15:clr>
            <a:srgbClr val="FBAE40"/>
          </p15:clr>
        </p15:guide>
        <p15:guide id="5" orient="horz" pos="1867">
          <p15:clr>
            <a:srgbClr val="FBAE40"/>
          </p15:clr>
        </p15:guide>
        <p15:guide id="6" orient="horz" pos="2139">
          <p15:clr>
            <a:srgbClr val="FBAE40"/>
          </p15:clr>
        </p15:guide>
        <p15:guide id="7" orient="horz" pos="2734">
          <p15:clr>
            <a:srgbClr val="FBAE40"/>
          </p15:clr>
        </p15:guide>
        <p15:guide id="8" orient="horz" pos="20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rázky">
  <p:cSld name="Dva obrázk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sldNum" idx="12"/>
          </p:nvPr>
        </p:nvSpPr>
        <p:spPr>
          <a:xfrm>
            <a:off x="6700242" y="48916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386358" y="629245"/>
            <a:ext cx="83712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>
            <a:spLocks noGrp="1"/>
          </p:cNvSpPr>
          <p:nvPr>
            <p:ph type="pic" idx="2"/>
          </p:nvPr>
        </p:nvSpPr>
        <p:spPr>
          <a:xfrm>
            <a:off x="386350" y="1760400"/>
            <a:ext cx="3915300" cy="26748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3"/>
          <p:cNvSpPr>
            <a:spLocks noGrp="1"/>
          </p:cNvSpPr>
          <p:nvPr>
            <p:ph type="pic" idx="3"/>
          </p:nvPr>
        </p:nvSpPr>
        <p:spPr>
          <a:xfrm>
            <a:off x="4842000" y="1760400"/>
            <a:ext cx="3915300" cy="267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10">
          <p15:clr>
            <a:srgbClr val="FBAE40"/>
          </p15:clr>
        </p15:guide>
        <p15:guide id="3" pos="3050">
          <p15:clr>
            <a:srgbClr val="FBAE40"/>
          </p15:clr>
        </p15:guide>
        <p15:guide id="4" orient="horz" pos="279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386358" y="629245"/>
            <a:ext cx="83712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6700242" y="48916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sldNum" idx="12"/>
          </p:nvPr>
        </p:nvSpPr>
        <p:spPr>
          <a:xfrm>
            <a:off x="6700242" y="48916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s" type="obj">
  <p:cSld name="OBJEC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2"/>
          <p:cNvSpPr txBox="1">
            <a:spLocks noGrp="1"/>
          </p:cNvSpPr>
          <p:nvPr>
            <p:ph type="title"/>
          </p:nvPr>
        </p:nvSpPr>
        <p:spPr>
          <a:xfrm>
            <a:off x="386358" y="1086445"/>
            <a:ext cx="83712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2"/>
          <p:cNvSpPr txBox="1">
            <a:spLocks noGrp="1"/>
          </p:cNvSpPr>
          <p:nvPr>
            <p:ph type="body" idx="1"/>
          </p:nvPr>
        </p:nvSpPr>
        <p:spPr>
          <a:xfrm>
            <a:off x="386358" y="1761530"/>
            <a:ext cx="8371200" cy="27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232" name="Google Shape;232;p42"/>
          <p:cNvSpPr txBox="1">
            <a:spLocks noGrp="1"/>
          </p:cNvSpPr>
          <p:nvPr>
            <p:ph type="ftr" idx="11"/>
          </p:nvPr>
        </p:nvSpPr>
        <p:spPr>
          <a:xfrm>
            <a:off x="3464719" y="50156"/>
            <a:ext cx="52929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233" name="Google Shape;233;p42"/>
          <p:cNvSpPr txBox="1"/>
          <p:nvPr/>
        </p:nvSpPr>
        <p:spPr>
          <a:xfrm>
            <a:off x="2572022" y="4790850"/>
            <a:ext cx="4566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9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O. Ficker: </a:t>
            </a:r>
            <a:r>
              <a:rPr lang="en-US" sz="9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lang="cs-CZ" sz="9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lazma</a:t>
            </a:r>
            <a:r>
              <a:rPr lang="cs-CZ" sz="9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fúze, tokamaky a ti druzí</a:t>
            </a:r>
            <a:endParaRPr sz="9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4" name="Google Shape;234;p42"/>
          <p:cNvSpPr txBox="1"/>
          <p:nvPr/>
        </p:nvSpPr>
        <p:spPr>
          <a:xfrm>
            <a:off x="0" y="4815450"/>
            <a:ext cx="2156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02SFP – úvodní hodina</a:t>
            </a:r>
            <a:endParaRPr sz="9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5" name="Google Shape;235;p42"/>
          <p:cNvSpPr txBox="1">
            <a:spLocks noGrp="1"/>
          </p:cNvSpPr>
          <p:nvPr>
            <p:ph type="sldNum" idx="12"/>
          </p:nvPr>
        </p:nvSpPr>
        <p:spPr>
          <a:xfrm>
            <a:off x="6873217" y="48400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with a title">
  <p:cSld name="Obrázek s titulkem 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5"/>
          <p:cNvSpPr txBox="1">
            <a:spLocks noGrp="1"/>
          </p:cNvSpPr>
          <p:nvPr>
            <p:ph type="dt" idx="10"/>
          </p:nvPr>
        </p:nvSpPr>
        <p:spPr>
          <a:xfrm>
            <a:off x="386358" y="481569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5"/>
          <p:cNvSpPr txBox="1">
            <a:spLocks noGrp="1"/>
          </p:cNvSpPr>
          <p:nvPr>
            <p:ph type="ftr" idx="11"/>
          </p:nvPr>
        </p:nvSpPr>
        <p:spPr>
          <a:xfrm>
            <a:off x="3464719" y="50156"/>
            <a:ext cx="52929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GB"/>
              <a:t>Obsah přednášky</a:t>
            </a:r>
            <a:endParaRPr/>
          </a:p>
        </p:txBody>
      </p:sp>
      <p:sp>
        <p:nvSpPr>
          <p:cNvPr id="255" name="Google Shape;255;p45"/>
          <p:cNvSpPr txBox="1">
            <a:spLocks noGrp="1"/>
          </p:cNvSpPr>
          <p:nvPr>
            <p:ph type="sldNum" idx="12"/>
          </p:nvPr>
        </p:nvSpPr>
        <p:spPr>
          <a:xfrm>
            <a:off x="6700242" y="4815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256" name="Google Shape;256;p45"/>
          <p:cNvSpPr txBox="1">
            <a:spLocks noGrp="1"/>
          </p:cNvSpPr>
          <p:nvPr>
            <p:ph type="title"/>
          </p:nvPr>
        </p:nvSpPr>
        <p:spPr>
          <a:xfrm>
            <a:off x="386359" y="1086446"/>
            <a:ext cx="39153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5"/>
          <p:cNvSpPr>
            <a:spLocks noGrp="1"/>
          </p:cNvSpPr>
          <p:nvPr>
            <p:ph type="pic" idx="2"/>
          </p:nvPr>
        </p:nvSpPr>
        <p:spPr>
          <a:xfrm>
            <a:off x="4842273" y="1140619"/>
            <a:ext cx="3915300" cy="3294600"/>
          </a:xfrm>
          <a:prstGeom prst="rect">
            <a:avLst/>
          </a:prstGeom>
          <a:noFill/>
          <a:ln>
            <a:noFill/>
          </a:ln>
        </p:spPr>
      </p:sp>
      <p:sp>
        <p:nvSpPr>
          <p:cNvPr id="258" name="Google Shape;258;p45"/>
          <p:cNvSpPr txBox="1">
            <a:spLocks noGrp="1"/>
          </p:cNvSpPr>
          <p:nvPr>
            <p:ph type="body" idx="1"/>
          </p:nvPr>
        </p:nvSpPr>
        <p:spPr>
          <a:xfrm>
            <a:off x="386359" y="1950244"/>
            <a:ext cx="3915300" cy="25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19">
          <p15:clr>
            <a:srgbClr val="FBAE40"/>
          </p15:clr>
        </p15:guide>
        <p15:guide id="2" orient="horz" pos="1169">
          <p15:clr>
            <a:srgbClr val="FBAE40"/>
          </p15:clr>
        </p15:guide>
        <p15:guide id="3" pos="2880">
          <p15:clr>
            <a:srgbClr val="FBAE40"/>
          </p15:clr>
        </p15:guide>
        <p15:guide id="4" pos="2710">
          <p15:clr>
            <a:srgbClr val="FBAE40"/>
          </p15:clr>
        </p15:guide>
        <p15:guide id="5" pos="3050">
          <p15:clr>
            <a:srgbClr val="FBAE40"/>
          </p15:clr>
        </p15:guide>
        <p15:guide id="6" orient="horz" pos="1229">
          <p15:clr>
            <a:srgbClr val="FBAE40"/>
          </p15:clr>
        </p15:guide>
        <p15:guide id="7" orient="horz" pos="279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>
  <p:cSld name="Obrázek s titulkem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6"/>
          <p:cNvSpPr txBox="1">
            <a:spLocks noGrp="1"/>
          </p:cNvSpPr>
          <p:nvPr>
            <p:ph type="dt" idx="10"/>
          </p:nvPr>
        </p:nvSpPr>
        <p:spPr>
          <a:xfrm>
            <a:off x="386358" y="481569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6"/>
          <p:cNvSpPr txBox="1">
            <a:spLocks noGrp="1"/>
          </p:cNvSpPr>
          <p:nvPr>
            <p:ph type="ftr" idx="11"/>
          </p:nvPr>
        </p:nvSpPr>
        <p:spPr>
          <a:xfrm>
            <a:off x="3464719" y="50156"/>
            <a:ext cx="52929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GB"/>
              <a:t>Obsah přednášky</a:t>
            </a:r>
            <a:endParaRPr/>
          </a:p>
        </p:txBody>
      </p:sp>
      <p:sp>
        <p:nvSpPr>
          <p:cNvPr id="262" name="Google Shape;262;p46"/>
          <p:cNvSpPr txBox="1">
            <a:spLocks noGrp="1"/>
          </p:cNvSpPr>
          <p:nvPr>
            <p:ph type="sldNum" idx="12"/>
          </p:nvPr>
        </p:nvSpPr>
        <p:spPr>
          <a:xfrm>
            <a:off x="6700242" y="4815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263" name="Google Shape;263;p46"/>
          <p:cNvSpPr txBox="1">
            <a:spLocks noGrp="1"/>
          </p:cNvSpPr>
          <p:nvPr>
            <p:ph type="title"/>
          </p:nvPr>
        </p:nvSpPr>
        <p:spPr>
          <a:xfrm>
            <a:off x="4842273" y="1086446"/>
            <a:ext cx="39153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6"/>
          <p:cNvSpPr>
            <a:spLocks noGrp="1"/>
          </p:cNvSpPr>
          <p:nvPr>
            <p:ph type="pic" idx="2"/>
          </p:nvPr>
        </p:nvSpPr>
        <p:spPr>
          <a:xfrm>
            <a:off x="386358" y="1140619"/>
            <a:ext cx="3915300" cy="32946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46"/>
          <p:cNvSpPr txBox="1">
            <a:spLocks noGrp="1"/>
          </p:cNvSpPr>
          <p:nvPr>
            <p:ph type="body" idx="1"/>
          </p:nvPr>
        </p:nvSpPr>
        <p:spPr>
          <a:xfrm>
            <a:off x="4842273" y="1950840"/>
            <a:ext cx="3915300" cy="25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19">
          <p15:clr>
            <a:srgbClr val="FBAE40"/>
          </p15:clr>
        </p15:guide>
        <p15:guide id="2" orient="horz" pos="1169">
          <p15:clr>
            <a:srgbClr val="FBAE40"/>
          </p15:clr>
        </p15:guide>
        <p15:guide id="3" pos="2880">
          <p15:clr>
            <a:srgbClr val="FBAE40"/>
          </p15:clr>
        </p15:guide>
        <p15:guide id="4" pos="2710">
          <p15:clr>
            <a:srgbClr val="FBAE40"/>
          </p15:clr>
        </p15:guide>
        <p15:guide id="5" pos="3050">
          <p15:clr>
            <a:srgbClr val="FBAE40"/>
          </p15:clr>
        </p15:guide>
        <p15:guide id="6" orient="horz" pos="1229">
          <p15:clr>
            <a:srgbClr val="FBAE40"/>
          </p15:clr>
        </p15:guide>
        <p15:guide id="7" orient="horz" pos="685">
          <p15:clr>
            <a:srgbClr val="FBAE40"/>
          </p15:clr>
        </p15:guide>
        <p15:guide id="8" orient="horz" pos="279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věrečný snímek">
  <p:cSld name="Závěrečný sníme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8" name="Google Shape;26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72265" y="4500900"/>
            <a:ext cx="799261" cy="38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7"/>
          <p:cNvSpPr txBox="1">
            <a:spLocks noGrp="1"/>
          </p:cNvSpPr>
          <p:nvPr>
            <p:ph type="subTitle" idx="1"/>
          </p:nvPr>
        </p:nvSpPr>
        <p:spPr>
          <a:xfrm>
            <a:off x="778073" y="3395068"/>
            <a:ext cx="7587900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  <a:defRPr sz="1400" cap="none">
                <a:solidFill>
                  <a:schemeClr val="lt1"/>
                </a:solidFill>
              </a:defRPr>
            </a:lvl1pPr>
            <a:lvl2pPr lvl="1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71" name="Google Shape;271;p47"/>
          <p:cNvSpPr txBox="1">
            <a:spLocks noGrp="1"/>
          </p:cNvSpPr>
          <p:nvPr>
            <p:ph type="ctrTitle"/>
          </p:nvPr>
        </p:nvSpPr>
        <p:spPr>
          <a:xfrm>
            <a:off x="778073" y="1761530"/>
            <a:ext cx="7587900" cy="14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entury Gothic"/>
              <a:buNone/>
              <a:defRPr sz="3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72" name="Google Shape;272;p47"/>
          <p:cNvPicPr preferRelativeResize="0"/>
          <p:nvPr/>
        </p:nvPicPr>
        <p:blipFill rotWithShape="1">
          <a:blip r:embed="rId4">
            <a:alphaModFix/>
          </a:blip>
          <a:srcRect l="3551" t="14846" r="4452" b="18549"/>
          <a:stretch/>
        </p:blipFill>
        <p:spPr>
          <a:xfrm>
            <a:off x="2571749" y="1003575"/>
            <a:ext cx="4027395" cy="51099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90">
          <p15:clr>
            <a:srgbClr val="FBAE40"/>
          </p15:clr>
        </p15:guide>
        <p15:guide id="2" pos="5270">
          <p15:clr>
            <a:srgbClr val="FBAE40"/>
          </p15:clr>
        </p15:guide>
        <p15:guide id="3" orient="horz" pos="1110">
          <p15:clr>
            <a:srgbClr val="FBAE40"/>
          </p15:clr>
        </p15:guide>
        <p15:guide id="4" orient="horz" pos="2139">
          <p15:clr>
            <a:srgbClr val="FBAE40"/>
          </p15:clr>
        </p15:guide>
        <p15:guide id="5" orient="horz" pos="2785">
          <p15:clr>
            <a:srgbClr val="FBAE40"/>
          </p15:clr>
        </p15:guide>
        <p15:guide id="6" orient="horz" pos="204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lists">
  <p:cSld name="Dva obsahy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8"/>
          <p:cNvSpPr txBox="1">
            <a:spLocks noGrp="1"/>
          </p:cNvSpPr>
          <p:nvPr>
            <p:ph type="body" idx="1"/>
          </p:nvPr>
        </p:nvSpPr>
        <p:spPr>
          <a:xfrm>
            <a:off x="386357" y="1761530"/>
            <a:ext cx="3915300" cy="27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6" name="Google Shape;276;p48"/>
          <p:cNvSpPr txBox="1">
            <a:spLocks noGrp="1"/>
          </p:cNvSpPr>
          <p:nvPr>
            <p:ph type="body" idx="2"/>
          </p:nvPr>
        </p:nvSpPr>
        <p:spPr>
          <a:xfrm>
            <a:off x="4842272" y="1761530"/>
            <a:ext cx="3915300" cy="27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48"/>
          <p:cNvSpPr txBox="1">
            <a:spLocks noGrp="1"/>
          </p:cNvSpPr>
          <p:nvPr>
            <p:ph type="dt" idx="10"/>
          </p:nvPr>
        </p:nvSpPr>
        <p:spPr>
          <a:xfrm>
            <a:off x="386358" y="481569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8"/>
          <p:cNvSpPr txBox="1">
            <a:spLocks noGrp="1"/>
          </p:cNvSpPr>
          <p:nvPr>
            <p:ph type="ftr" idx="11"/>
          </p:nvPr>
        </p:nvSpPr>
        <p:spPr>
          <a:xfrm>
            <a:off x="3464719" y="50156"/>
            <a:ext cx="52929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GB"/>
              <a:t>Obsah přednášky</a:t>
            </a:r>
            <a:endParaRPr/>
          </a:p>
        </p:txBody>
      </p:sp>
      <p:sp>
        <p:nvSpPr>
          <p:cNvPr id="279" name="Google Shape;279;p48"/>
          <p:cNvSpPr txBox="1">
            <a:spLocks noGrp="1"/>
          </p:cNvSpPr>
          <p:nvPr>
            <p:ph type="sldNum" idx="12"/>
          </p:nvPr>
        </p:nvSpPr>
        <p:spPr>
          <a:xfrm>
            <a:off x="6700242" y="4815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280" name="Google Shape;280;p48"/>
          <p:cNvSpPr txBox="1">
            <a:spLocks noGrp="1"/>
          </p:cNvSpPr>
          <p:nvPr>
            <p:ph type="title"/>
          </p:nvPr>
        </p:nvSpPr>
        <p:spPr>
          <a:xfrm>
            <a:off x="386358" y="1086445"/>
            <a:ext cx="83712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Záhlaví oddílu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3" name="Google Shape;283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9"/>
          <p:cNvSpPr txBox="1">
            <a:spLocks noGrp="1"/>
          </p:cNvSpPr>
          <p:nvPr>
            <p:ph type="ctrTitle"/>
          </p:nvPr>
        </p:nvSpPr>
        <p:spPr>
          <a:xfrm>
            <a:off x="778073" y="1235273"/>
            <a:ext cx="7587900" cy="31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entury Gothic"/>
              <a:buNone/>
              <a:defRPr sz="3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85" name="Google Shape;285;p49"/>
          <p:cNvPicPr preferRelativeResize="0"/>
          <p:nvPr/>
        </p:nvPicPr>
        <p:blipFill rotWithShape="1">
          <a:blip r:embed="rId3">
            <a:alphaModFix/>
          </a:blip>
          <a:srcRect l="3551" t="14846" r="4452" b="18549"/>
          <a:stretch/>
        </p:blipFill>
        <p:spPr>
          <a:xfrm>
            <a:off x="2578472" y="633902"/>
            <a:ext cx="4027395" cy="51099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90">
          <p15:clr>
            <a:srgbClr val="FBAE40"/>
          </p15:clr>
        </p15:guide>
        <p15:guide id="2" pos="5270">
          <p15:clr>
            <a:srgbClr val="FBAE40"/>
          </p15:clr>
        </p15:guide>
        <p15:guide id="3" orient="horz" pos="779">
          <p15:clr>
            <a:srgbClr val="FBAE40"/>
          </p15:clr>
        </p15:guide>
        <p15:guide id="4" orient="horz" pos="1773">
          <p15:clr>
            <a:srgbClr val="FBAE40"/>
          </p15:clr>
        </p15:guide>
        <p15:guide id="5" orient="horz" pos="1867">
          <p15:clr>
            <a:srgbClr val="FBAE40"/>
          </p15:clr>
        </p15:guide>
        <p15:guide id="6" orient="horz" pos="2139">
          <p15:clr>
            <a:srgbClr val="FBAE40"/>
          </p15:clr>
        </p15:guide>
        <p15:guide id="7" orient="horz" pos="2735">
          <p15:clr>
            <a:srgbClr val="FBAE40"/>
          </p15:clr>
        </p15:guide>
        <p15:guide id="8" orient="horz" pos="204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figures">
  <p:cSld name="Dva obrázky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0"/>
          <p:cNvSpPr txBox="1">
            <a:spLocks noGrp="1"/>
          </p:cNvSpPr>
          <p:nvPr>
            <p:ph type="dt" idx="10"/>
          </p:nvPr>
        </p:nvSpPr>
        <p:spPr>
          <a:xfrm>
            <a:off x="386358" y="481569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0"/>
          <p:cNvSpPr txBox="1">
            <a:spLocks noGrp="1"/>
          </p:cNvSpPr>
          <p:nvPr>
            <p:ph type="ftr" idx="11"/>
          </p:nvPr>
        </p:nvSpPr>
        <p:spPr>
          <a:xfrm>
            <a:off x="3464719" y="50156"/>
            <a:ext cx="52929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GB"/>
              <a:t>Obsah přednášky</a:t>
            </a:r>
            <a:endParaRPr/>
          </a:p>
        </p:txBody>
      </p:sp>
      <p:sp>
        <p:nvSpPr>
          <p:cNvPr id="290" name="Google Shape;290;p50"/>
          <p:cNvSpPr txBox="1">
            <a:spLocks noGrp="1"/>
          </p:cNvSpPr>
          <p:nvPr>
            <p:ph type="sldNum" idx="12"/>
          </p:nvPr>
        </p:nvSpPr>
        <p:spPr>
          <a:xfrm>
            <a:off x="6700242" y="4815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291" name="Google Shape;291;p50"/>
          <p:cNvSpPr>
            <a:spLocks noGrp="1"/>
          </p:cNvSpPr>
          <p:nvPr>
            <p:ph type="pic" idx="2"/>
          </p:nvPr>
        </p:nvSpPr>
        <p:spPr>
          <a:xfrm>
            <a:off x="4842272" y="1761530"/>
            <a:ext cx="3915300" cy="2673300"/>
          </a:xfrm>
          <a:prstGeom prst="rect">
            <a:avLst/>
          </a:prstGeom>
          <a:noFill/>
          <a:ln>
            <a:noFill/>
          </a:ln>
        </p:spPr>
      </p:sp>
      <p:sp>
        <p:nvSpPr>
          <p:cNvPr id="292" name="Google Shape;292;p50"/>
          <p:cNvSpPr txBox="1">
            <a:spLocks noGrp="1"/>
          </p:cNvSpPr>
          <p:nvPr>
            <p:ph type="title"/>
          </p:nvPr>
        </p:nvSpPr>
        <p:spPr>
          <a:xfrm>
            <a:off x="386358" y="1086445"/>
            <a:ext cx="83712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0"/>
          <p:cNvSpPr>
            <a:spLocks noGrp="1"/>
          </p:cNvSpPr>
          <p:nvPr>
            <p:ph type="pic" idx="3"/>
          </p:nvPr>
        </p:nvSpPr>
        <p:spPr>
          <a:xfrm>
            <a:off x="386357" y="1761530"/>
            <a:ext cx="3915300" cy="2673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10">
          <p15:clr>
            <a:srgbClr val="FBAE40"/>
          </p15:clr>
        </p15:guide>
        <p15:guide id="3" pos="3050">
          <p15:clr>
            <a:srgbClr val="FBAE40"/>
          </p15:clr>
        </p15:guide>
        <p15:guide id="4" orient="horz" pos="279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e title" type="titleOnly">
  <p:cSld name="TITLE_ONLY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1"/>
          <p:cNvSpPr txBox="1">
            <a:spLocks noGrp="1"/>
          </p:cNvSpPr>
          <p:nvPr>
            <p:ph type="title"/>
          </p:nvPr>
        </p:nvSpPr>
        <p:spPr>
          <a:xfrm>
            <a:off x="386358" y="1086445"/>
            <a:ext cx="83712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1"/>
          <p:cNvSpPr txBox="1">
            <a:spLocks noGrp="1"/>
          </p:cNvSpPr>
          <p:nvPr>
            <p:ph type="dt" idx="10"/>
          </p:nvPr>
        </p:nvSpPr>
        <p:spPr>
          <a:xfrm>
            <a:off x="386358" y="481569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1"/>
          <p:cNvSpPr txBox="1">
            <a:spLocks noGrp="1"/>
          </p:cNvSpPr>
          <p:nvPr>
            <p:ph type="ftr" idx="11"/>
          </p:nvPr>
        </p:nvSpPr>
        <p:spPr>
          <a:xfrm>
            <a:off x="3464719" y="50156"/>
            <a:ext cx="52929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GB"/>
              <a:t>Obsah přednášky</a:t>
            </a:r>
            <a:endParaRPr/>
          </a:p>
        </p:txBody>
      </p:sp>
      <p:sp>
        <p:nvSpPr>
          <p:cNvPr id="298" name="Google Shape;298;p51"/>
          <p:cNvSpPr txBox="1">
            <a:spLocks noGrp="1"/>
          </p:cNvSpPr>
          <p:nvPr>
            <p:ph type="sldNum" idx="12"/>
          </p:nvPr>
        </p:nvSpPr>
        <p:spPr>
          <a:xfrm>
            <a:off x="6700242" y="4815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 type="blank">
  <p:cSld name="BLANK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2"/>
          <p:cNvSpPr txBox="1">
            <a:spLocks noGrp="1"/>
          </p:cNvSpPr>
          <p:nvPr>
            <p:ph type="dt" idx="10"/>
          </p:nvPr>
        </p:nvSpPr>
        <p:spPr>
          <a:xfrm>
            <a:off x="386358" y="481569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52"/>
          <p:cNvSpPr txBox="1">
            <a:spLocks noGrp="1"/>
          </p:cNvSpPr>
          <p:nvPr>
            <p:ph type="ftr" idx="11"/>
          </p:nvPr>
        </p:nvSpPr>
        <p:spPr>
          <a:xfrm>
            <a:off x="3464719" y="50156"/>
            <a:ext cx="52929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GB"/>
              <a:t>Obsah přednášky</a:t>
            </a:r>
            <a:endParaRPr/>
          </a:p>
        </p:txBody>
      </p:sp>
      <p:sp>
        <p:nvSpPr>
          <p:cNvPr id="302" name="Google Shape;302;p52"/>
          <p:cNvSpPr txBox="1">
            <a:spLocks noGrp="1"/>
          </p:cNvSpPr>
          <p:nvPr>
            <p:ph type="sldNum" idx="12"/>
          </p:nvPr>
        </p:nvSpPr>
        <p:spPr>
          <a:xfrm>
            <a:off x="6700242" y="4815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3"/>
          <p:cNvSpPr txBox="1">
            <a:spLocks noGrp="1"/>
          </p:cNvSpPr>
          <p:nvPr>
            <p:ph type="title"/>
          </p:nvPr>
        </p:nvSpPr>
        <p:spPr>
          <a:xfrm>
            <a:off x="624250" y="109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3"/>
          <p:cNvSpPr txBox="1">
            <a:spLocks noGrp="1"/>
          </p:cNvSpPr>
          <p:nvPr>
            <p:ph type="body" idx="1"/>
          </p:nvPr>
        </p:nvSpPr>
        <p:spPr>
          <a:xfrm>
            <a:off x="311700" y="792588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6" name="Google Shape;306;p53"/>
          <p:cNvSpPr/>
          <p:nvPr/>
        </p:nvSpPr>
        <p:spPr>
          <a:xfrm>
            <a:off x="0" y="4912575"/>
            <a:ext cx="9144000" cy="2310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53"/>
          <p:cNvSpPr txBox="1">
            <a:spLocks noGrp="1"/>
          </p:cNvSpPr>
          <p:nvPr>
            <p:ph type="sldNum" idx="12"/>
          </p:nvPr>
        </p:nvSpPr>
        <p:spPr>
          <a:xfrm>
            <a:off x="8472450" y="4912526"/>
            <a:ext cx="548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r>
              <a:rPr lang="cs">
                <a:latin typeface="Century Gothic"/>
                <a:ea typeface="Century Gothic"/>
                <a:cs typeface="Century Gothic"/>
                <a:sym typeface="Century Gothic"/>
              </a:rPr>
              <a:t>/N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4"/>
          <p:cNvSpPr txBox="1">
            <a:spLocks noGrp="1"/>
          </p:cNvSpPr>
          <p:nvPr>
            <p:ph type="title"/>
          </p:nvPr>
        </p:nvSpPr>
        <p:spPr>
          <a:xfrm>
            <a:off x="624250" y="109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54"/>
          <p:cNvSpPr txBox="1">
            <a:spLocks noGrp="1"/>
          </p:cNvSpPr>
          <p:nvPr>
            <p:ph type="body" idx="1"/>
          </p:nvPr>
        </p:nvSpPr>
        <p:spPr>
          <a:xfrm>
            <a:off x="311700" y="792588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1" name="Google Shape;311;p54"/>
          <p:cNvSpPr/>
          <p:nvPr/>
        </p:nvSpPr>
        <p:spPr>
          <a:xfrm>
            <a:off x="0" y="4912575"/>
            <a:ext cx="9144000" cy="2310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4"/>
          <p:cNvSpPr txBox="1">
            <a:spLocks noGrp="1"/>
          </p:cNvSpPr>
          <p:nvPr>
            <p:ph type="sldNum" idx="12"/>
          </p:nvPr>
        </p:nvSpPr>
        <p:spPr>
          <a:xfrm>
            <a:off x="8472450" y="4912526"/>
            <a:ext cx="548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r>
              <a:rPr lang="cs"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lang="cs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$#$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5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8228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14">
            <a:alphaModFix/>
          </a:blip>
          <a:srcRect t="41455"/>
          <a:stretch/>
        </p:blipFill>
        <p:spPr>
          <a:xfrm>
            <a:off x="0" y="4920000"/>
            <a:ext cx="9144001" cy="2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15">
            <a:alphaModFix/>
          </a:blip>
          <a:srcRect b="58106"/>
          <a:stretch/>
        </p:blipFill>
        <p:spPr>
          <a:xfrm>
            <a:off x="0" y="0"/>
            <a:ext cx="9143997" cy="33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394250" y="88650"/>
            <a:ext cx="617143" cy="1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86352" y="50400"/>
            <a:ext cx="730322" cy="2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700242" y="48916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sz="900"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386350" y="1304324"/>
            <a:ext cx="8371200" cy="3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entury Gothic"/>
              <a:buNone/>
              <a:defRPr sz="11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386358" y="629245"/>
            <a:ext cx="83712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 sz="27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232800" y="4893000"/>
            <a:ext cx="28785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06.05.2022 WPSA General Meeting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463200" y="50400"/>
            <a:ext cx="5292000" cy="2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Feasibility study of runaway electron tomography</a:t>
            </a:r>
            <a:endParaRPr sz="1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40">
          <p15:clr>
            <a:srgbClr val="F26B43"/>
          </p15:clr>
        </p15:guide>
        <p15:guide id="2" pos="2880">
          <p15:clr>
            <a:srgbClr val="F26B43"/>
          </p15:clr>
        </p15:guide>
        <p15:guide id="3" pos="243">
          <p15:clr>
            <a:srgbClr val="F26B43"/>
          </p15:clr>
        </p15:guide>
        <p15:guide id="4" pos="5517">
          <p15:clr>
            <a:srgbClr val="F26B43"/>
          </p15:clr>
        </p15:guide>
        <p15:guide id="5" orient="horz" pos="2828">
          <p15:clr>
            <a:srgbClr val="F26B43"/>
          </p15:clr>
        </p15:guide>
        <p15:guide id="6" orient="horz" pos="684">
          <p15:clr>
            <a:srgbClr val="F26B43"/>
          </p15:clr>
        </p15:guide>
        <p15:guide id="7" orient="horz" pos="1110">
          <p15:clr>
            <a:srgbClr val="F26B43"/>
          </p15:clr>
        </p15:guide>
        <p15:guide id="8" pos="2710">
          <p15:clr>
            <a:srgbClr val="F26B43"/>
          </p15:clr>
        </p15:guide>
        <p15:guide id="9" pos="305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4761738"/>
            <a:ext cx="9141622" cy="38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9141621" cy="80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86357" y="233550"/>
            <a:ext cx="1098120" cy="33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41"/>
          <p:cNvSpPr txBox="1">
            <a:spLocks noGrp="1"/>
          </p:cNvSpPr>
          <p:nvPr>
            <p:ph type="sldNum" idx="12"/>
          </p:nvPr>
        </p:nvSpPr>
        <p:spPr>
          <a:xfrm>
            <a:off x="6700242" y="48154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225" name="Google Shape;225;p41"/>
          <p:cNvSpPr txBox="1">
            <a:spLocks noGrp="1"/>
          </p:cNvSpPr>
          <p:nvPr>
            <p:ph type="dt" idx="10"/>
          </p:nvPr>
        </p:nvSpPr>
        <p:spPr>
          <a:xfrm>
            <a:off x="386358" y="481569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6" name="Google Shape;226;p41"/>
          <p:cNvSpPr txBox="1">
            <a:spLocks noGrp="1"/>
          </p:cNvSpPr>
          <p:nvPr>
            <p:ph type="ftr" idx="11"/>
          </p:nvPr>
        </p:nvSpPr>
        <p:spPr>
          <a:xfrm>
            <a:off x="3464719" y="50156"/>
            <a:ext cx="52929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en-GB"/>
              <a:t>Obsah přednášky</a:t>
            </a:r>
            <a:endParaRPr/>
          </a:p>
        </p:txBody>
      </p:sp>
      <p:sp>
        <p:nvSpPr>
          <p:cNvPr id="227" name="Google Shape;227;p41"/>
          <p:cNvSpPr txBox="1">
            <a:spLocks noGrp="1"/>
          </p:cNvSpPr>
          <p:nvPr>
            <p:ph type="body" idx="1"/>
          </p:nvPr>
        </p:nvSpPr>
        <p:spPr>
          <a:xfrm>
            <a:off x="386358" y="1761530"/>
            <a:ext cx="8371200" cy="27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entury Gothic"/>
              <a:buNone/>
              <a:defRPr sz="11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8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8" name="Google Shape;228;p41"/>
          <p:cNvSpPr txBox="1">
            <a:spLocks noGrp="1"/>
          </p:cNvSpPr>
          <p:nvPr>
            <p:ph type="title"/>
          </p:nvPr>
        </p:nvSpPr>
        <p:spPr>
          <a:xfrm>
            <a:off x="386358" y="1086445"/>
            <a:ext cx="83712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 sz="27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40">
          <p15:clr>
            <a:srgbClr val="F26B43"/>
          </p15:clr>
        </p15:guide>
        <p15:guide id="2" pos="2880">
          <p15:clr>
            <a:srgbClr val="F26B43"/>
          </p15:clr>
        </p15:guide>
        <p15:guide id="3" pos="243">
          <p15:clr>
            <a:srgbClr val="F26B43"/>
          </p15:clr>
        </p15:guide>
        <p15:guide id="4" pos="5517">
          <p15:clr>
            <a:srgbClr val="F26B43"/>
          </p15:clr>
        </p15:guide>
        <p15:guide id="5" orient="horz" pos="2828">
          <p15:clr>
            <a:srgbClr val="F26B43"/>
          </p15:clr>
        </p15:guide>
        <p15:guide id="6" orient="horz" pos="685">
          <p15:clr>
            <a:srgbClr val="F26B43"/>
          </p15:clr>
        </p15:guide>
        <p15:guide id="7" orient="horz" pos="1110">
          <p15:clr>
            <a:srgbClr val="F26B43"/>
          </p15:clr>
        </p15:guide>
        <p15:guide id="8" pos="2710">
          <p15:clr>
            <a:srgbClr val="F26B43"/>
          </p15:clr>
        </p15:guide>
        <p15:guide id="9" pos="305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ometers.info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fusenet.eu/education/material?search=&amp;type=for_educator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6"/>
          <p:cNvSpPr txBox="1">
            <a:spLocks noGrp="1"/>
          </p:cNvSpPr>
          <p:nvPr>
            <p:ph type="subTitle" idx="2"/>
          </p:nvPr>
        </p:nvSpPr>
        <p:spPr>
          <a:xfrm>
            <a:off x="584112" y="3759548"/>
            <a:ext cx="75879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Gothic"/>
              <a:buNone/>
            </a:pPr>
            <a:r>
              <a:rPr lang="cs" dirty="0"/>
              <a:t>O. Ficker</a:t>
            </a:r>
            <a:r>
              <a:rPr lang="en-US" baseline="30000" dirty="0"/>
              <a:t>   </a:t>
            </a:r>
            <a:r>
              <a:rPr lang="en-US" dirty="0"/>
              <a:t>et al.</a:t>
            </a:r>
            <a:endParaRPr baseline="30000" dirty="0"/>
          </a:p>
        </p:txBody>
      </p:sp>
      <p:sp>
        <p:nvSpPr>
          <p:cNvPr id="322" name="Google Shape;322;p56"/>
          <p:cNvSpPr txBox="1">
            <a:spLocks noGrp="1"/>
          </p:cNvSpPr>
          <p:nvPr>
            <p:ph type="ctrTitle"/>
          </p:nvPr>
        </p:nvSpPr>
        <p:spPr>
          <a:xfrm>
            <a:off x="778050" y="1800225"/>
            <a:ext cx="7587900" cy="164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20"/>
              <a:buFont typeface="Century Gothic"/>
              <a:buNone/>
            </a:pPr>
            <a:r>
              <a:rPr lang="cs-CZ" sz="2420" dirty="0"/>
              <a:t>02SPF:</a:t>
            </a:r>
            <a:br>
              <a:rPr lang="cs-CZ" sz="2420" dirty="0"/>
            </a:br>
            <a:r>
              <a:rPr lang="en-US" sz="2420" dirty="0" err="1"/>
              <a:t>Plazma</a:t>
            </a:r>
            <a:r>
              <a:rPr lang="en-US" sz="2420" dirty="0"/>
              <a:t>, f</a:t>
            </a:r>
            <a:r>
              <a:rPr lang="cs-CZ" sz="2420" dirty="0"/>
              <a:t>úze, tokamaky a ti druzí </a:t>
            </a:r>
            <a:br>
              <a:rPr lang="cs-CZ" sz="2420" dirty="0"/>
            </a:br>
            <a:r>
              <a:rPr lang="cs-CZ" sz="2420" i="1" dirty="0"/>
              <a:t>aneb vše co byste měli jako studenti naší specializace vědět a o čem se dozvíte ještě mnohem víc</a:t>
            </a:r>
            <a:endParaRPr sz="242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370F5B6-C01A-AEB6-428A-C9C7FC94372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cs-CZ" sz="2400" dirty="0"/>
              <a:t>Rozmanitost plazmatu a Termojaderné plazma</a:t>
            </a:r>
            <a:endParaRPr lang="en-GB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1F9830-EC7E-A79F-5585-BA3F6BDC33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10</a:t>
            </a:fld>
            <a:endParaRPr lang="c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72F41DA-B67C-5863-00B5-C9764FA5C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51" y="849875"/>
            <a:ext cx="4823700" cy="38936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536E6D8-1D8D-71E1-F1C0-4F55BC4E7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690" y="974268"/>
            <a:ext cx="2751156" cy="350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37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7"/>
          <p:cNvSpPr txBox="1">
            <a:spLocks noGrp="1"/>
          </p:cNvSpPr>
          <p:nvPr>
            <p:ph type="body" idx="1"/>
          </p:nvPr>
        </p:nvSpPr>
        <p:spPr>
          <a:xfrm>
            <a:off x="385800" y="1437464"/>
            <a:ext cx="8758200" cy="3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 err="1">
                <a:solidFill>
                  <a:schemeClr val="bg2"/>
                </a:solidFill>
              </a:rPr>
              <a:t>Energie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hvězd</a:t>
            </a:r>
            <a:r>
              <a:rPr lang="en-GB" sz="1800" b="1" dirty="0">
                <a:solidFill>
                  <a:schemeClr val="bg2"/>
                </a:solidFill>
              </a:rPr>
              <a:t> – </a:t>
            </a:r>
            <a:r>
              <a:rPr lang="en-GB" sz="1800" b="1" dirty="0" err="1">
                <a:solidFill>
                  <a:schemeClr val="bg2"/>
                </a:solidFill>
              </a:rPr>
              <a:t>termojaderná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fúze</a:t>
            </a:r>
            <a:endParaRPr lang="cs-CZ" sz="18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>
                <a:solidFill>
                  <a:schemeClr val="bg2"/>
                </a:solidFill>
              </a:rPr>
              <a:t>Co je to plazma?</a:t>
            </a:r>
            <a:endParaRPr lang="en-GB" sz="18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 err="1">
                <a:solidFill>
                  <a:schemeClr val="accent2"/>
                </a:solidFill>
              </a:rPr>
              <a:t>Potřebujeme</a:t>
            </a:r>
            <a:r>
              <a:rPr lang="en-GB" sz="1800" b="1" dirty="0">
                <a:solidFill>
                  <a:schemeClr val="accent2"/>
                </a:solidFill>
              </a:rPr>
              <a:t> </a:t>
            </a:r>
            <a:r>
              <a:rPr lang="en-GB" sz="1800" b="1" dirty="0" err="1">
                <a:solidFill>
                  <a:schemeClr val="accent2"/>
                </a:solidFill>
              </a:rPr>
              <a:t>fúzi</a:t>
            </a:r>
            <a:r>
              <a:rPr lang="en-GB" sz="1800" b="1" dirty="0">
                <a:solidFill>
                  <a:schemeClr val="accent2"/>
                </a:solidFill>
              </a:rPr>
              <a:t>? Je </a:t>
            </a:r>
            <a:r>
              <a:rPr lang="en-GB" sz="1800" b="1" dirty="0" err="1">
                <a:solidFill>
                  <a:schemeClr val="accent2"/>
                </a:solidFill>
              </a:rPr>
              <a:t>výzkum</a:t>
            </a:r>
            <a:r>
              <a:rPr lang="en-GB" sz="1800" b="1" dirty="0">
                <a:solidFill>
                  <a:schemeClr val="accent2"/>
                </a:solidFill>
              </a:rPr>
              <a:t> </a:t>
            </a:r>
            <a:r>
              <a:rPr lang="en-GB" sz="1800" b="1" dirty="0" err="1">
                <a:solidFill>
                  <a:schemeClr val="accent2"/>
                </a:solidFill>
              </a:rPr>
              <a:t>moc</a:t>
            </a:r>
            <a:r>
              <a:rPr lang="en-GB" sz="1800" b="1" dirty="0">
                <a:solidFill>
                  <a:schemeClr val="accent2"/>
                </a:solidFill>
              </a:rPr>
              <a:t> </a:t>
            </a:r>
            <a:r>
              <a:rPr lang="en-GB" sz="1800" b="1" dirty="0" err="1">
                <a:solidFill>
                  <a:schemeClr val="accent2"/>
                </a:solidFill>
              </a:rPr>
              <a:t>drahý</a:t>
            </a:r>
            <a:r>
              <a:rPr lang="en-GB" sz="1800" b="1" dirty="0">
                <a:solidFill>
                  <a:schemeClr val="accent2"/>
                </a:solidFill>
              </a:rPr>
              <a:t>? </a:t>
            </a:r>
            <a:r>
              <a:rPr lang="en-GB" sz="1800" b="1" dirty="0" err="1">
                <a:solidFill>
                  <a:schemeClr val="accent2"/>
                </a:solidFill>
              </a:rPr>
              <a:t>Trvá</a:t>
            </a:r>
            <a:r>
              <a:rPr lang="en-GB" sz="1800" b="1" dirty="0">
                <a:solidFill>
                  <a:schemeClr val="accent2"/>
                </a:solidFill>
              </a:rPr>
              <a:t> </a:t>
            </a:r>
            <a:r>
              <a:rPr lang="en-GB" sz="1800" b="1" dirty="0" err="1">
                <a:solidFill>
                  <a:schemeClr val="accent2"/>
                </a:solidFill>
              </a:rPr>
              <a:t>moc</a:t>
            </a:r>
            <a:r>
              <a:rPr lang="en-GB" sz="1800" b="1" dirty="0">
                <a:solidFill>
                  <a:schemeClr val="accent2"/>
                </a:solidFill>
              </a:rPr>
              <a:t> </a:t>
            </a:r>
            <a:r>
              <a:rPr lang="en-GB" sz="1800" b="1" dirty="0" err="1">
                <a:solidFill>
                  <a:schemeClr val="accent2"/>
                </a:solidFill>
              </a:rPr>
              <a:t>dlouho</a:t>
            </a:r>
            <a:r>
              <a:rPr lang="en-GB" sz="1800" b="1" dirty="0">
                <a:solidFill>
                  <a:schemeClr val="accent2"/>
                </a:solidFill>
              </a:rPr>
              <a:t>?</a:t>
            </a:r>
          </a:p>
          <a:p>
            <a:pPr marL="342900" lvl="0" indent="-254000">
              <a:buChar char="●"/>
            </a:pPr>
            <a:r>
              <a:rPr lang="cs-CZ" sz="1800" b="1" dirty="0">
                <a:solidFill>
                  <a:schemeClr val="bg2"/>
                </a:solidFill>
              </a:rPr>
              <a:t>Principy termojaderné fúze, palivo, hvězdy vs. pozemské reaktory</a:t>
            </a:r>
            <a:endParaRPr lang="en-GB" sz="18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/>
              <a:t>Magnetické udržení: Tokamak, </a:t>
            </a:r>
            <a:r>
              <a:rPr lang="cs-CZ" sz="1800" b="1" dirty="0" err="1"/>
              <a:t>Stellarátor</a:t>
            </a:r>
            <a:r>
              <a:rPr lang="cs-CZ" sz="1800" b="1" dirty="0"/>
              <a:t>, Inerciální udržení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/>
              <a:t>JET, ITER</a:t>
            </a:r>
            <a:r>
              <a:rPr lang="cs-CZ" sz="1800" b="1" dirty="0"/>
              <a:t>, NIF příchod soukromého kapitálu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/>
              <a:t>Kde všude najdete absolventy našeho oboru?</a:t>
            </a:r>
            <a:endParaRPr sz="1400" b="1" dirty="0"/>
          </a:p>
        </p:txBody>
      </p:sp>
      <p:sp>
        <p:nvSpPr>
          <p:cNvPr id="329" name="Google Shape;329;p57"/>
          <p:cNvSpPr txBox="1">
            <a:spLocks noGrp="1"/>
          </p:cNvSpPr>
          <p:nvPr>
            <p:ph type="ftr" idx="11"/>
          </p:nvPr>
        </p:nvSpPr>
        <p:spPr>
          <a:xfrm>
            <a:off x="4949741" y="129792"/>
            <a:ext cx="39708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000" dirty="0" err="1"/>
              <a:t>Obsah</a:t>
            </a:r>
            <a:r>
              <a:rPr lang="en-GB" sz="2000" dirty="0"/>
              <a:t> </a:t>
            </a:r>
            <a:r>
              <a:rPr lang="en-GB" sz="2000" dirty="0" err="1"/>
              <a:t>přednášky</a:t>
            </a:r>
            <a:endParaRPr lang="en-GB" sz="2000" dirty="0"/>
          </a:p>
        </p:txBody>
      </p:sp>
      <p:sp>
        <p:nvSpPr>
          <p:cNvPr id="330" name="Google Shape;330;p57"/>
          <p:cNvSpPr txBox="1">
            <a:spLocks noGrp="1"/>
          </p:cNvSpPr>
          <p:nvPr>
            <p:ph type="sldNum" idx="4294967295"/>
          </p:nvPr>
        </p:nvSpPr>
        <p:spPr>
          <a:xfrm>
            <a:off x="5026490" y="3611588"/>
            <a:ext cx="1543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11</a:t>
            </a:fld>
            <a:endParaRPr/>
          </a:p>
        </p:txBody>
      </p:sp>
      <p:sp>
        <p:nvSpPr>
          <p:cNvPr id="331" name="Google Shape;331;p57"/>
          <p:cNvSpPr txBox="1">
            <a:spLocks noGrp="1"/>
          </p:cNvSpPr>
          <p:nvPr>
            <p:ph type="sldNum" idx="12"/>
          </p:nvPr>
        </p:nvSpPr>
        <p:spPr>
          <a:xfrm>
            <a:off x="6873217" y="4840050"/>
            <a:ext cx="2057400" cy="27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354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438B4D3-D4BE-DDF0-61C5-4D2C7213FE3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cs-CZ" sz="1800" dirty="0"/>
              <a:t>Spotřeba energie stále roste a bude růst</a:t>
            </a:r>
            <a:endParaRPr lang="en-GB" sz="18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ED82775-32CC-368A-2EB9-8FF728375A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12</a:t>
            </a:fld>
            <a:endParaRPr lang="c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D5ACC3D-051B-C54B-0F85-94B269D7A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92" y="872472"/>
            <a:ext cx="5529397" cy="384846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0E92414-5884-DD8F-179E-79058CF382F1}"/>
              </a:ext>
            </a:extLst>
          </p:cNvPr>
          <p:cNvSpPr txBox="1"/>
          <p:nvPr/>
        </p:nvSpPr>
        <p:spPr>
          <a:xfrm>
            <a:off x="149884" y="872472"/>
            <a:ext cx="35769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entury Gothic" panose="020B0502020202090204" pitchFamily="34" charset="0"/>
              </a:rPr>
              <a:t>Primární zdroje 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Century Gothic" panose="020B0502020202090204" pitchFamily="34" charset="0"/>
              </a:rPr>
              <a:t>Výroba el. 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Century Gothic" panose="020B0502020202090204" pitchFamily="34" charset="0"/>
              </a:rPr>
              <a:t>Teplo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Century Gothic" panose="020B0502020202090204" pitchFamily="34" charset="0"/>
              </a:rPr>
              <a:t>Přímá spotřeba v průmyslu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Century Gothic" panose="020B0502020202090204" pitchFamily="34" charset="0"/>
              </a:rPr>
              <a:t>Spotřeba v dopravě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Century Gothic" panose="020B0502020202090204" pitchFamily="34" charset="0"/>
              </a:rPr>
              <a:t>Atd.</a:t>
            </a:r>
          </a:p>
          <a:p>
            <a:endParaRPr lang="cs-CZ" b="1" dirty="0">
              <a:latin typeface="Century Gothic" panose="020B0502020202090204" pitchFamily="34" charset="0"/>
            </a:endParaRPr>
          </a:p>
          <a:p>
            <a:endParaRPr lang="cs-CZ" b="1" dirty="0">
              <a:latin typeface="Century Gothic" panose="020B0502020202090204" pitchFamily="34" charset="0"/>
            </a:endParaRPr>
          </a:p>
          <a:p>
            <a:r>
              <a:rPr lang="cs-CZ" b="1" dirty="0">
                <a:latin typeface="Century Gothic" panose="020B0502020202090204" pitchFamily="34" charset="0"/>
              </a:rPr>
              <a:t>Fosilní paliva stále naprosto dominují</a:t>
            </a:r>
          </a:p>
          <a:p>
            <a:endParaRPr lang="cs-CZ" b="1" dirty="0">
              <a:latin typeface="Century Gothic" panose="020B0502020202090204" pitchFamily="34" charset="0"/>
            </a:endParaRPr>
          </a:p>
          <a:p>
            <a:r>
              <a:rPr lang="cs-CZ" b="1" dirty="0">
                <a:latin typeface="Century Gothic" panose="020B0502020202090204" pitchFamily="34" charset="0"/>
              </a:rPr>
              <a:t>Doprava: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Celková spotřeba: </a:t>
            </a:r>
            <a:r>
              <a:rPr lang="cs-CZ" dirty="0">
                <a:solidFill>
                  <a:srgbClr val="FF0000"/>
                </a:solidFill>
              </a:rPr>
              <a:t>30 000 </a:t>
            </a:r>
            <a:r>
              <a:rPr lang="cs-CZ" dirty="0" err="1">
                <a:solidFill>
                  <a:srgbClr val="FF0000"/>
                </a:solidFill>
              </a:rPr>
              <a:t>TWh</a:t>
            </a:r>
            <a:r>
              <a:rPr lang="cs-CZ" dirty="0">
                <a:solidFill>
                  <a:srgbClr val="FF0000"/>
                </a:solidFill>
              </a:rPr>
              <a:t> – tedy více než veškerá vyrobená el. energie!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El. energie v dopravě pokrývá </a:t>
            </a:r>
            <a:r>
              <a:rPr lang="en-US" dirty="0">
                <a:solidFill>
                  <a:srgbClr val="FF0000"/>
                </a:solidFill>
              </a:rPr>
              <a:t>&lt;1%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Kompletn</a:t>
            </a:r>
            <a:r>
              <a:rPr lang="cs-CZ" dirty="0">
                <a:solidFill>
                  <a:schemeClr val="tx1"/>
                </a:solidFill>
              </a:rPr>
              <a:t>í elektrifikace dopravy </a:t>
            </a:r>
            <a:r>
              <a:rPr lang="cs-CZ" dirty="0">
                <a:solidFill>
                  <a:srgbClr val="FF0000"/>
                </a:solidFill>
              </a:rPr>
              <a:t>– více než 2x </a:t>
            </a:r>
            <a:r>
              <a:rPr lang="cs-CZ" dirty="0">
                <a:solidFill>
                  <a:schemeClr val="tx1"/>
                </a:solidFill>
              </a:rPr>
              <a:t>tolik elektráren než máme dnes</a:t>
            </a:r>
          </a:p>
        </p:txBody>
      </p:sp>
    </p:spTree>
    <p:extLst>
      <p:ext uri="{BB962C8B-B14F-4D97-AF65-F5344CB8AC3E}">
        <p14:creationId xmlns:p14="http://schemas.microsoft.com/office/powerpoint/2010/main" val="3253120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354CC3E-8A30-7F2D-3D53-E208169D46E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cs-CZ" sz="2000" dirty="0"/>
              <a:t>Perspektiva fosilních paliv</a:t>
            </a:r>
            <a:endParaRPr lang="en-GB" sz="20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AE24B0E-81F7-1259-62FF-A656F9DEAA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13</a:t>
            </a:fld>
            <a:endParaRPr lang="c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CA99920-5812-A31B-AC8B-0DADB86BC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59" y="834792"/>
            <a:ext cx="3823759" cy="3769307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A51BBAC-5FCF-313D-E4F2-51445B530C99}"/>
              </a:ext>
            </a:extLst>
          </p:cNvPr>
          <p:cNvSpPr/>
          <p:nvPr/>
        </p:nvSpPr>
        <p:spPr>
          <a:xfrm>
            <a:off x="1378527" y="3020292"/>
            <a:ext cx="540328" cy="1939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A7D239F-E70E-5F97-3C9C-2BE794413F54}"/>
              </a:ext>
            </a:extLst>
          </p:cNvPr>
          <p:cNvSpPr/>
          <p:nvPr/>
        </p:nvSpPr>
        <p:spPr>
          <a:xfrm>
            <a:off x="1378527" y="3629891"/>
            <a:ext cx="540328" cy="1939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E9F8E7A-64DA-F278-7B58-3C91A38CE36E}"/>
              </a:ext>
            </a:extLst>
          </p:cNvPr>
          <p:cNvSpPr/>
          <p:nvPr/>
        </p:nvSpPr>
        <p:spPr>
          <a:xfrm>
            <a:off x="1378527" y="4239490"/>
            <a:ext cx="540328" cy="1939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25EFDF2-5246-E846-0A43-8E9740A84D15}"/>
              </a:ext>
            </a:extLst>
          </p:cNvPr>
          <p:cNvSpPr/>
          <p:nvPr/>
        </p:nvSpPr>
        <p:spPr>
          <a:xfrm>
            <a:off x="824345" y="2067873"/>
            <a:ext cx="1094510" cy="1939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B622126-EDBD-D3CC-B240-0C2BCB7585C9}"/>
              </a:ext>
            </a:extLst>
          </p:cNvPr>
          <p:cNvSpPr txBox="1"/>
          <p:nvPr/>
        </p:nvSpPr>
        <p:spPr>
          <a:xfrm>
            <a:off x="4648200" y="937158"/>
            <a:ext cx="31103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https://www.worldometers.info</a:t>
            </a:r>
            <a:endParaRPr lang="en-GB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D1EFF2D-3EB9-5A40-7DDC-CCCD120CE3F2}"/>
              </a:ext>
            </a:extLst>
          </p:cNvPr>
          <p:cNvSpPr txBox="1"/>
          <p:nvPr/>
        </p:nvSpPr>
        <p:spPr>
          <a:xfrm>
            <a:off x="4876800" y="1640358"/>
            <a:ext cx="28316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Ropa při současné spotřebě dojde následující generaci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Plyn a uhlí později, ale stále v měřítku několika generací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Mají i jiné využití než spálení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Restart civilizace bez dostupných zásob fosilních paliv asi nemožný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5058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2597AA-BC32-5144-86B9-254621EB422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z="2000" dirty="0"/>
              <a:t>Jen </a:t>
            </a:r>
            <a:r>
              <a:rPr lang="en-US" sz="2000" dirty="0" err="1"/>
              <a:t>obnoviteln</a:t>
            </a:r>
            <a:r>
              <a:rPr lang="cs-CZ" sz="2000" dirty="0"/>
              <a:t>é zdroje budou stačit těžko</a:t>
            </a:r>
            <a:endParaRPr lang="en-GB" sz="20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B90285-DAE1-B64D-3D4C-62D8F25074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14</a:t>
            </a:fld>
            <a:endParaRPr lang="c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40937DA-C712-23D4-2B61-63834C3A6C3B}"/>
              </a:ext>
            </a:extLst>
          </p:cNvPr>
          <p:cNvSpPr txBox="1"/>
          <p:nvPr/>
        </p:nvSpPr>
        <p:spPr>
          <a:xfrm>
            <a:off x="410521" y="813835"/>
            <a:ext cx="16784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Německo: </a:t>
            </a:r>
            <a:r>
              <a:rPr lang="cs-CZ" b="1" dirty="0">
                <a:solidFill>
                  <a:srgbClr val="FF0000"/>
                </a:solidFill>
              </a:rPr>
              <a:t>Instalovaný výkon </a:t>
            </a:r>
            <a:r>
              <a:rPr lang="cs-CZ" dirty="0">
                <a:solidFill>
                  <a:srgbClr val="FF0000"/>
                </a:solidFill>
              </a:rPr>
              <a:t>v obnovitelných zdrojích </a:t>
            </a:r>
            <a:r>
              <a:rPr lang="cs-CZ" b="1" dirty="0">
                <a:solidFill>
                  <a:srgbClr val="FF0000"/>
                </a:solidFill>
              </a:rPr>
              <a:t>více než 50%</a:t>
            </a:r>
            <a:r>
              <a:rPr lang="cs-CZ" dirty="0">
                <a:solidFill>
                  <a:srgbClr val="FF0000"/>
                </a:solidFill>
              </a:rPr>
              <a:t>, ale reálně </a:t>
            </a:r>
            <a:r>
              <a:rPr lang="cs-CZ" b="1" dirty="0">
                <a:solidFill>
                  <a:srgbClr val="FF0000"/>
                </a:solidFill>
              </a:rPr>
              <a:t>vyrobená energie </a:t>
            </a:r>
            <a:r>
              <a:rPr lang="cs-CZ" dirty="0">
                <a:solidFill>
                  <a:srgbClr val="FF0000"/>
                </a:solidFill>
              </a:rPr>
              <a:t>za rok spíše zhruba </a:t>
            </a:r>
            <a:r>
              <a:rPr lang="cs-CZ" b="1" dirty="0">
                <a:solidFill>
                  <a:srgbClr val="FF0000"/>
                </a:solidFill>
              </a:rPr>
              <a:t>1</a:t>
            </a:r>
            <a:r>
              <a:rPr lang="en-US" b="1" dirty="0">
                <a:solidFill>
                  <a:srgbClr val="FF0000"/>
                </a:solidFill>
              </a:rPr>
              <a:t>0</a:t>
            </a:r>
            <a:r>
              <a:rPr lang="cs-CZ" b="1" dirty="0">
                <a:solidFill>
                  <a:srgbClr val="FF0000"/>
                </a:solidFill>
              </a:rPr>
              <a:t>-20%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C725C58-D832-1C65-8382-8E26CBEF7CDB}"/>
              </a:ext>
            </a:extLst>
          </p:cNvPr>
          <p:cNvSpPr txBox="1"/>
          <p:nvPr/>
        </p:nvSpPr>
        <p:spPr>
          <a:xfrm>
            <a:off x="2626864" y="3003376"/>
            <a:ext cx="2008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22:00</a:t>
            </a:r>
            <a:r>
              <a:rPr lang="cs-CZ" dirty="0"/>
              <a:t> h, </a:t>
            </a:r>
            <a:r>
              <a:rPr lang="en-US" dirty="0"/>
              <a:t>1</a:t>
            </a:r>
            <a:r>
              <a:rPr lang="cs-CZ" dirty="0"/>
              <a:t>/</a:t>
            </a:r>
            <a:r>
              <a:rPr lang="en-US" dirty="0"/>
              <a:t>12</a:t>
            </a:r>
            <a:r>
              <a:rPr lang="cs-CZ" dirty="0"/>
              <a:t>/202</a:t>
            </a:r>
            <a:r>
              <a:rPr lang="en-US" dirty="0"/>
              <a:t>2</a:t>
            </a:r>
            <a:endParaRPr lang="en-GB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D41B3C2-A65D-26A7-F376-115F419F8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489" y="818004"/>
            <a:ext cx="2332573" cy="218537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ACD5060-4BDA-9155-5B30-822A593C0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201" y="884018"/>
            <a:ext cx="3799537" cy="382987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485CA3B-2CDB-F924-6AC9-4C3535F46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25" y="3311153"/>
            <a:ext cx="3599811" cy="1402336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F286B2EF-3416-BDF2-BB49-FD121BB9CA43}"/>
              </a:ext>
            </a:extLst>
          </p:cNvPr>
          <p:cNvSpPr txBox="1"/>
          <p:nvPr/>
        </p:nvSpPr>
        <p:spPr>
          <a:xfrm>
            <a:off x="6869969" y="87951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electricitymaps.com</a:t>
            </a:r>
          </a:p>
        </p:txBody>
      </p:sp>
    </p:spTree>
    <p:extLst>
      <p:ext uri="{BB962C8B-B14F-4D97-AF65-F5344CB8AC3E}">
        <p14:creationId xmlns:p14="http://schemas.microsoft.com/office/powerpoint/2010/main" val="3761025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5237A67-3CCD-AE89-935B-E12A8B1F875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cs-CZ" sz="2000" dirty="0"/>
              <a:t>A není to příliš drahé?</a:t>
            </a:r>
            <a:endParaRPr lang="en-GB" sz="20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4EABD2F-3C81-EF96-5E23-85465A75D7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15</a:t>
            </a:fld>
            <a:endParaRPr lang="cs"/>
          </a:p>
        </p:txBody>
      </p:sp>
      <p:pic>
        <p:nvPicPr>
          <p:cNvPr id="6" name="Picture 2" descr="ITER">
            <a:extLst>
              <a:ext uri="{FF2B5EF4-FFF2-40B4-BE49-F238E27FC236}">
                <a16:creationId xmlns:a16="http://schemas.microsoft.com/office/drawing/2014/main" id="{1F1EC448-432E-CC05-697C-C54B82E2A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958"/>
            <a:ext cx="2115816" cy="140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7181B21-0816-5C01-8E42-392D4F7F1C4E}"/>
              </a:ext>
            </a:extLst>
          </p:cNvPr>
          <p:cNvSpPr txBox="1"/>
          <p:nvPr/>
        </p:nvSpPr>
        <p:spPr>
          <a:xfrm>
            <a:off x="2035303" y="779730"/>
            <a:ext cx="28769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Největší vědecký projekt na Zemi</a:t>
            </a:r>
          </a:p>
          <a:p>
            <a:r>
              <a:rPr lang="cs-CZ" dirty="0"/>
              <a:t>Náklady 22-25 mld. €</a:t>
            </a:r>
          </a:p>
          <a:p>
            <a:r>
              <a:rPr lang="cs-CZ" dirty="0"/>
              <a:t>20 let</a:t>
            </a:r>
          </a:p>
          <a:p>
            <a:r>
              <a:rPr lang="cs-CZ" dirty="0"/>
              <a:t>EU + 6 států</a:t>
            </a:r>
          </a:p>
          <a:p>
            <a:r>
              <a:rPr lang="cs-CZ" dirty="0"/>
              <a:t>Mnoho pracovních míst a inovací</a:t>
            </a:r>
            <a:endParaRPr lang="en-GB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8B054DD-EF04-F5D3-8164-59F351B0899E}"/>
              </a:ext>
            </a:extLst>
          </p:cNvPr>
          <p:cNvSpPr txBox="1"/>
          <p:nvPr/>
        </p:nvSpPr>
        <p:spPr>
          <a:xfrm>
            <a:off x="6947546" y="832177"/>
            <a:ext cx="24696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$21.8 </a:t>
            </a:r>
            <a:r>
              <a:rPr lang="en-US" dirty="0" err="1"/>
              <a:t>mld</a:t>
            </a:r>
            <a:r>
              <a:rPr lang="en-US" dirty="0"/>
              <a:t>.</a:t>
            </a:r>
          </a:p>
          <a:p>
            <a:r>
              <a:rPr lang="en-US" dirty="0"/>
              <a:t>1 </a:t>
            </a:r>
            <a:r>
              <a:rPr lang="en-US" dirty="0" err="1"/>
              <a:t>transakce</a:t>
            </a:r>
            <a:r>
              <a:rPr lang="cs-CZ" dirty="0"/>
              <a:t> (-</a:t>
            </a:r>
            <a:r>
              <a:rPr lang="en-US" dirty="0"/>
              <a:t>&gt; FB</a:t>
            </a:r>
            <a:r>
              <a:rPr lang="cs-CZ" dirty="0"/>
              <a:t>)</a:t>
            </a:r>
            <a:endParaRPr lang="en-US" dirty="0"/>
          </a:p>
          <a:p>
            <a:r>
              <a:rPr lang="en-US" dirty="0"/>
              <a:t>~50000 </a:t>
            </a:r>
            <a:r>
              <a:rPr lang="cs-CZ" dirty="0"/>
              <a:t>řádků kódu </a:t>
            </a:r>
          </a:p>
          <a:p>
            <a:r>
              <a:rPr lang="cs-CZ" dirty="0"/>
              <a:t>stamiliony uživatelů – </a:t>
            </a:r>
          </a:p>
          <a:p>
            <a:r>
              <a:rPr lang="cs-CZ" dirty="0"/>
              <a:t>Osobní údaje a reklama</a:t>
            </a:r>
            <a:endParaRPr lang="en-US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F04E91E-3181-E4C1-0E4B-57A2EB92E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0028"/>
            <a:ext cx="1371780" cy="130068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CAD00A2-BBF9-ECFB-F428-492827E5ABDB}"/>
              </a:ext>
            </a:extLst>
          </p:cNvPr>
          <p:cNvSpPr txBox="1"/>
          <p:nvPr/>
        </p:nvSpPr>
        <p:spPr>
          <a:xfrm>
            <a:off x="-73218" y="3467055"/>
            <a:ext cx="17065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/>
              <a:t>Č. zisk 17 mld.€</a:t>
            </a:r>
          </a:p>
          <a:p>
            <a:r>
              <a:rPr lang="cs-CZ" dirty="0"/>
              <a:t>1 rok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670,000</a:t>
            </a:r>
            <a:r>
              <a:rPr lang="cs-CZ" b="0" i="0" dirty="0">
                <a:effectLst/>
                <a:latin typeface="arial" panose="020B0604020202020204" pitchFamily="34" charset="0"/>
              </a:rPr>
              <a:t> tisíc zaměstnanců</a:t>
            </a:r>
            <a:endParaRPr lang="en-GB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D8DA2B5-74D2-3CCB-3C54-6CA810AC0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831" y="832177"/>
            <a:ext cx="1303703" cy="128197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9C9CDEC-3FAF-687C-24F8-0F0D94956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430" y="3474738"/>
            <a:ext cx="4603558" cy="93326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13D2694-5D25-BA21-4D8F-358B1D65D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455" y="3117503"/>
            <a:ext cx="4871545" cy="41566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356B643-C69C-54F1-6383-B3B74CF31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446" y="1973031"/>
            <a:ext cx="4375542" cy="119743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A6A545D-3A39-65C2-95C5-AF65EC22DF1A}"/>
              </a:ext>
            </a:extLst>
          </p:cNvPr>
          <p:cNvSpPr txBox="1"/>
          <p:nvPr/>
        </p:nvSpPr>
        <p:spPr>
          <a:xfrm>
            <a:off x="1658682" y="2284216"/>
            <a:ext cx="2653070" cy="246221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7030A0"/>
                </a:solidFill>
              </a:rPr>
              <a:t>MS 2022 Katar = 5-7 </a:t>
            </a:r>
            <a:r>
              <a:rPr lang="cs-CZ" dirty="0" err="1">
                <a:solidFill>
                  <a:srgbClr val="7030A0"/>
                </a:solidFill>
              </a:rPr>
              <a:t>ITERů</a:t>
            </a:r>
            <a:endParaRPr lang="cs-CZ" dirty="0">
              <a:solidFill>
                <a:srgbClr val="7030A0"/>
              </a:solidFill>
            </a:endParaRPr>
          </a:p>
          <a:p>
            <a:endParaRPr lang="cs-CZ" dirty="0">
              <a:solidFill>
                <a:srgbClr val="7030A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RU-UA válka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0000"/>
                </a:solidFill>
              </a:rPr>
              <a:t>1 ITER/12 (nejhorších) hodin přímých nákladů a škod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0000"/>
                </a:solidFill>
              </a:rPr>
              <a:t>Celkové škody: Stovky </a:t>
            </a:r>
            <a:r>
              <a:rPr lang="cs-CZ" dirty="0" err="1">
                <a:solidFill>
                  <a:srgbClr val="FF0000"/>
                </a:solidFill>
              </a:rPr>
              <a:t>ITERů</a:t>
            </a:r>
            <a:endParaRPr lang="cs-CZ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C00000"/>
                </a:solidFill>
              </a:rPr>
              <a:t>Program jaderných zbraní a nosičů jen v USA: 1000 </a:t>
            </a:r>
            <a:r>
              <a:rPr lang="cs-CZ" dirty="0" err="1">
                <a:solidFill>
                  <a:srgbClr val="C00000"/>
                </a:solidFill>
              </a:rPr>
              <a:t>ITERů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A95DFE4-6B23-D8F5-704A-045CCC310908}"/>
              </a:ext>
            </a:extLst>
          </p:cNvPr>
          <p:cNvSpPr txBox="1"/>
          <p:nvPr/>
        </p:nvSpPr>
        <p:spPr>
          <a:xfrm>
            <a:off x="4841217" y="4375742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 ITER = </a:t>
            </a:r>
            <a:r>
              <a:rPr lang="en-US" dirty="0" err="1">
                <a:solidFill>
                  <a:srgbClr val="C00000"/>
                </a:solidFill>
              </a:rPr>
              <a:t>cigarety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vykou</a:t>
            </a:r>
            <a:r>
              <a:rPr lang="cs-CZ" dirty="0" err="1">
                <a:solidFill>
                  <a:srgbClr val="C00000"/>
                </a:solidFill>
              </a:rPr>
              <a:t>řené</a:t>
            </a:r>
            <a:r>
              <a:rPr lang="cs-CZ" dirty="0">
                <a:solidFill>
                  <a:srgbClr val="C00000"/>
                </a:solidFill>
              </a:rPr>
              <a:t> za 4-5 dní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66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C7679BF-C500-72FC-8DCF-15EE0D0FFA8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cs-CZ" sz="2400" dirty="0"/>
              <a:t>A netrvá to příliš dlouho?</a:t>
            </a:r>
            <a:endParaRPr lang="en-GB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79B9E60-074E-739F-076F-5CB5005CAD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16</a:t>
            </a:fld>
            <a:endParaRPr lang="cs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06619EE-1A02-DAF2-FA05-86FC158DB4E1}"/>
              </a:ext>
            </a:extLst>
          </p:cNvPr>
          <p:cNvSpPr txBox="1">
            <a:spLocks/>
          </p:cNvSpPr>
          <p:nvPr/>
        </p:nvSpPr>
        <p:spPr>
          <a:xfrm>
            <a:off x="0" y="795807"/>
            <a:ext cx="7014932" cy="101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None/>
              <a:defRPr sz="11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cs-CZ" sz="1600" b="1" i="1" dirty="0"/>
              <a:t>Nechvalně známé vtipy o fúzi:</a:t>
            </a:r>
          </a:p>
          <a:p>
            <a:pPr lvl="1"/>
            <a:r>
              <a:rPr lang="cs-CZ" sz="1600" b="1" i="1" dirty="0"/>
              <a:t>Už 50 let se říká, že za 50 let už to bude.</a:t>
            </a:r>
          </a:p>
          <a:p>
            <a:pPr lvl="1"/>
            <a:r>
              <a:rPr lang="cs-CZ" sz="1600" b="1" i="1" dirty="0" err="1"/>
              <a:t>Fusion</a:t>
            </a:r>
            <a:r>
              <a:rPr lang="cs-CZ" sz="1600" b="1" i="1" dirty="0"/>
              <a:t> </a:t>
            </a:r>
            <a:r>
              <a:rPr lang="cs-CZ" sz="1600" b="1" i="1" dirty="0" err="1"/>
              <a:t>is</a:t>
            </a:r>
            <a:r>
              <a:rPr lang="cs-CZ" sz="1600" b="1" i="1" dirty="0"/>
              <a:t> </a:t>
            </a:r>
            <a:r>
              <a:rPr lang="cs-CZ" sz="1600" b="1" i="1" dirty="0" err="1"/>
              <a:t>the</a:t>
            </a:r>
            <a:r>
              <a:rPr lang="cs-CZ" sz="1600" b="1" i="1" dirty="0"/>
              <a:t> </a:t>
            </a:r>
            <a:r>
              <a:rPr lang="cs-CZ" sz="1600" b="1" i="1" dirty="0" err="1"/>
              <a:t>energy</a:t>
            </a:r>
            <a:r>
              <a:rPr lang="cs-CZ" sz="1600" b="1" i="1" dirty="0"/>
              <a:t> </a:t>
            </a:r>
            <a:r>
              <a:rPr lang="cs-CZ" sz="1600" b="1" i="1" dirty="0" err="1"/>
              <a:t>of</a:t>
            </a:r>
            <a:r>
              <a:rPr lang="cs-CZ" sz="1600" b="1" i="1" dirty="0"/>
              <a:t> </a:t>
            </a:r>
            <a:r>
              <a:rPr lang="cs-CZ" sz="1600" b="1" i="1" dirty="0" err="1"/>
              <a:t>the</a:t>
            </a:r>
            <a:r>
              <a:rPr lang="cs-CZ" sz="1600" b="1" i="1" dirty="0"/>
              <a:t> </a:t>
            </a:r>
            <a:r>
              <a:rPr lang="cs-CZ" sz="1600" b="1" i="1" dirty="0" err="1"/>
              <a:t>future</a:t>
            </a:r>
            <a:r>
              <a:rPr lang="cs-CZ" sz="1600" b="1" i="1" dirty="0"/>
              <a:t>, … and </a:t>
            </a:r>
            <a:r>
              <a:rPr lang="cs-CZ" sz="1600" b="1" i="1" dirty="0" err="1"/>
              <a:t>always</a:t>
            </a:r>
            <a:r>
              <a:rPr lang="cs-CZ" sz="1600" b="1" i="1" dirty="0"/>
              <a:t> </a:t>
            </a:r>
            <a:r>
              <a:rPr lang="cs-CZ" sz="1600" b="1" i="1" dirty="0" err="1"/>
              <a:t>will</a:t>
            </a:r>
            <a:r>
              <a:rPr lang="cs-CZ" sz="1600" b="1" i="1" dirty="0"/>
              <a:t> </a:t>
            </a:r>
            <a:r>
              <a:rPr lang="cs-CZ" sz="1600" b="1" i="1" dirty="0" err="1"/>
              <a:t>be</a:t>
            </a:r>
            <a:r>
              <a:rPr lang="cs-CZ" sz="1600" dirty="0"/>
              <a:t>!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9AF248-BE3C-544C-90A3-086FDCD74C72}"/>
              </a:ext>
            </a:extLst>
          </p:cNvPr>
          <p:cNvSpPr txBox="1"/>
          <p:nvPr/>
        </p:nvSpPr>
        <p:spPr>
          <a:xfrm>
            <a:off x="1" y="3331271"/>
            <a:ext cx="3965028" cy="95410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Štěpná jaderná energetika:</a:t>
            </a:r>
          </a:p>
          <a:p>
            <a:r>
              <a:rPr lang="cs-CZ" dirty="0"/>
              <a:t>První myšlenka: radioaktivita 1896/štěpení 1938</a:t>
            </a:r>
          </a:p>
          <a:p>
            <a:r>
              <a:rPr lang="cs-CZ" dirty="0"/>
              <a:t>První reaktor: 1942</a:t>
            </a:r>
          </a:p>
          <a:p>
            <a:r>
              <a:rPr lang="cs-CZ" dirty="0"/>
              <a:t>První elektrárna: 1956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E3F14E0-4B8F-FF0C-7338-0FBFD1D10217}"/>
              </a:ext>
            </a:extLst>
          </p:cNvPr>
          <p:cNvSpPr txBox="1"/>
          <p:nvPr/>
        </p:nvSpPr>
        <p:spPr>
          <a:xfrm>
            <a:off x="0" y="1787359"/>
            <a:ext cx="5095311" cy="138499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cs-CZ" b="1" dirty="0"/>
              <a:t>Výzkum fúze:</a:t>
            </a:r>
          </a:p>
          <a:p>
            <a:endParaRPr lang="cs-CZ" dirty="0"/>
          </a:p>
          <a:p>
            <a:r>
              <a:rPr lang="cs-CZ" dirty="0"/>
              <a:t>První myšlenka: </a:t>
            </a:r>
            <a:r>
              <a:rPr lang="cs-CZ" dirty="0" err="1"/>
              <a:t>Eddington</a:t>
            </a:r>
            <a:r>
              <a:rPr lang="cs-CZ" dirty="0"/>
              <a:t> 1920 – fúze/</a:t>
            </a:r>
            <a:r>
              <a:rPr lang="cs-CZ" dirty="0" err="1"/>
              <a:t>enegie</a:t>
            </a:r>
            <a:r>
              <a:rPr lang="cs-CZ" dirty="0"/>
              <a:t> hvězd</a:t>
            </a:r>
          </a:p>
          <a:p>
            <a:r>
              <a:rPr lang="cs-CZ" dirty="0"/>
              <a:t>První reaktory – 50.-60. léta</a:t>
            </a:r>
          </a:p>
          <a:p>
            <a:r>
              <a:rPr lang="cs-CZ" dirty="0"/>
              <a:t>Prokázání </a:t>
            </a:r>
            <a:r>
              <a:rPr lang="cs-CZ" dirty="0" err="1"/>
              <a:t>fyz</a:t>
            </a:r>
            <a:r>
              <a:rPr lang="cs-CZ" dirty="0"/>
              <a:t>. principu výroby energie – JET 1997, ITER</a:t>
            </a:r>
          </a:p>
          <a:p>
            <a:r>
              <a:rPr lang="cs-CZ" dirty="0"/>
              <a:t>Úspěšná aplikace – elektrárna připojená k síti 2060??</a:t>
            </a:r>
            <a:endParaRPr lang="en-GB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919FF64-96E8-8044-750A-4E42D913D1FB}"/>
              </a:ext>
            </a:extLst>
          </p:cNvPr>
          <p:cNvSpPr txBox="1"/>
          <p:nvPr/>
        </p:nvSpPr>
        <p:spPr>
          <a:xfrm>
            <a:off x="5429337" y="2034432"/>
            <a:ext cx="3328282" cy="95410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Letectví:</a:t>
            </a:r>
          </a:p>
          <a:p>
            <a:r>
              <a:rPr lang="cs-CZ" dirty="0"/>
              <a:t>První myšlenka: ?? Počátek Homo S. </a:t>
            </a:r>
          </a:p>
          <a:p>
            <a:r>
              <a:rPr lang="cs-CZ" dirty="0"/>
              <a:t>První let: 1903</a:t>
            </a:r>
          </a:p>
          <a:p>
            <a:r>
              <a:rPr lang="cs-CZ" dirty="0"/>
              <a:t>První pravidelná linka: 1914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39F5387-23F2-4E89-4271-F8490BC3214D}"/>
              </a:ext>
            </a:extLst>
          </p:cNvPr>
          <p:cNvSpPr txBox="1"/>
          <p:nvPr/>
        </p:nvSpPr>
        <p:spPr>
          <a:xfrm>
            <a:off x="4051739" y="3304647"/>
            <a:ext cx="3502854" cy="116955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Pražský okruh 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 </a:t>
            </a:r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První plány: 20. léta</a:t>
            </a:r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Stavební uzávěra na části trasy – 50. léta</a:t>
            </a:r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Dokončeno více jak 50%: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20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27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+</a:t>
            </a:r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Úplné dokončení: ??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FC08F48-CFC3-CBEC-C0F3-D09BB1E16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303" y="3237370"/>
            <a:ext cx="1444998" cy="13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73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BAE824-458B-956A-BB44-4C7D31C6981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cs-CZ" sz="2000" dirty="0"/>
              <a:t>Výhody a nevýhody termojaderné fúze</a:t>
            </a:r>
            <a:endParaRPr lang="en-GB" sz="20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A8B454C-3E0B-8BB4-B900-0AE7B4A735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17</a:t>
            </a:fld>
            <a:endParaRPr lang="c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EE3379F-5568-5635-0CD6-E3C8493FB1B2}"/>
              </a:ext>
            </a:extLst>
          </p:cNvPr>
          <p:cNvSpPr txBox="1"/>
          <p:nvPr/>
        </p:nvSpPr>
        <p:spPr>
          <a:xfrm>
            <a:off x="0" y="1068238"/>
            <a:ext cx="4319752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50"/>
                </a:solidFill>
              </a:rPr>
              <a:t>Bezemisní zdroj 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50"/>
                </a:solidFill>
              </a:rPr>
              <a:t>Stabilní produkty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50"/>
                </a:solidFill>
              </a:rPr>
              <a:t>Nízká indukovaná aktivita konstrukčních materiálů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50"/>
                </a:solidFill>
              </a:rPr>
              <a:t>Inherentně bezpečný (velmi malé množství paliva, teplotní stabilita reakce)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50"/>
                </a:solidFill>
              </a:rPr>
              <a:t>Velké zásoby paliva dostupné rovnoměrně po celém světě (!)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50"/>
                </a:solidFill>
              </a:rPr>
              <a:t>Posun mnoha technologických oborů během vývoje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B05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3C35B55-9810-7997-2970-462069466A60}"/>
              </a:ext>
            </a:extLst>
          </p:cNvPr>
          <p:cNvSpPr txBox="1"/>
          <p:nvPr/>
        </p:nvSpPr>
        <p:spPr>
          <a:xfrm>
            <a:off x="4476858" y="1068238"/>
            <a:ext cx="457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Pravděpodobně nebude dostupná v malém měřítku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Plazma nestabilní – fúzní reakce snadno vyhasne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Prostředí fúzních reaktorů je extrémní a potřebujeme nové a lepší materiály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70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7"/>
          <p:cNvSpPr txBox="1">
            <a:spLocks noGrp="1"/>
          </p:cNvSpPr>
          <p:nvPr>
            <p:ph type="body" idx="1"/>
          </p:nvPr>
        </p:nvSpPr>
        <p:spPr>
          <a:xfrm>
            <a:off x="385800" y="1437464"/>
            <a:ext cx="8758200" cy="3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 err="1">
                <a:solidFill>
                  <a:schemeClr val="bg2"/>
                </a:solidFill>
              </a:rPr>
              <a:t>Energie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hvězd</a:t>
            </a:r>
            <a:r>
              <a:rPr lang="en-GB" sz="1800" b="1" dirty="0">
                <a:solidFill>
                  <a:schemeClr val="bg2"/>
                </a:solidFill>
              </a:rPr>
              <a:t> – </a:t>
            </a:r>
            <a:r>
              <a:rPr lang="en-GB" sz="1800" b="1" dirty="0" err="1">
                <a:solidFill>
                  <a:schemeClr val="bg2"/>
                </a:solidFill>
              </a:rPr>
              <a:t>termojaderná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fúze</a:t>
            </a:r>
            <a:endParaRPr lang="cs-CZ" sz="18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>
                <a:solidFill>
                  <a:schemeClr val="bg2"/>
                </a:solidFill>
              </a:rPr>
              <a:t>Co je to plazma?</a:t>
            </a:r>
            <a:endParaRPr lang="en-GB" sz="18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 err="1">
                <a:solidFill>
                  <a:schemeClr val="bg2"/>
                </a:solidFill>
              </a:rPr>
              <a:t>Potřebujeme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fúzi</a:t>
            </a:r>
            <a:r>
              <a:rPr lang="en-GB" sz="1800" b="1" dirty="0">
                <a:solidFill>
                  <a:schemeClr val="bg2"/>
                </a:solidFill>
              </a:rPr>
              <a:t>? Je </a:t>
            </a:r>
            <a:r>
              <a:rPr lang="en-GB" sz="1800" b="1" dirty="0" err="1">
                <a:solidFill>
                  <a:schemeClr val="bg2"/>
                </a:solidFill>
              </a:rPr>
              <a:t>výzkum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moc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drahý</a:t>
            </a:r>
            <a:r>
              <a:rPr lang="en-GB" sz="1800" b="1" dirty="0">
                <a:solidFill>
                  <a:schemeClr val="bg2"/>
                </a:solidFill>
              </a:rPr>
              <a:t>? </a:t>
            </a:r>
            <a:r>
              <a:rPr lang="en-GB" sz="1800" b="1" dirty="0" err="1">
                <a:solidFill>
                  <a:schemeClr val="bg2"/>
                </a:solidFill>
              </a:rPr>
              <a:t>Trvá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moc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dlouho</a:t>
            </a:r>
            <a:r>
              <a:rPr lang="en-GB" sz="1800" b="1" dirty="0">
                <a:solidFill>
                  <a:schemeClr val="bg2"/>
                </a:solidFill>
              </a:rPr>
              <a:t>?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>
                <a:solidFill>
                  <a:schemeClr val="accent2"/>
                </a:solidFill>
              </a:rPr>
              <a:t>Principy termojaderné fúze, palivo, hvězdy vs. pozemské reaktory</a:t>
            </a:r>
            <a:endParaRPr lang="en-GB" sz="1800" b="1" dirty="0">
              <a:solidFill>
                <a:schemeClr val="accent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/>
              <a:t>Magnetické udržení: Tokamak, </a:t>
            </a:r>
            <a:r>
              <a:rPr lang="cs-CZ" sz="1800" b="1" dirty="0" err="1"/>
              <a:t>Stellarátor</a:t>
            </a:r>
            <a:r>
              <a:rPr lang="cs-CZ" sz="1800" b="1" dirty="0"/>
              <a:t>, Inerciální udržení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/>
              <a:t>JET, ITER</a:t>
            </a:r>
            <a:r>
              <a:rPr lang="cs-CZ" sz="1800" b="1" dirty="0"/>
              <a:t>, NIF příchod soukromého kapitálu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/>
              <a:t>Kde všude najdete absolventy našeho oboru?</a:t>
            </a:r>
            <a:endParaRPr sz="1400" b="1" dirty="0"/>
          </a:p>
        </p:txBody>
      </p:sp>
      <p:sp>
        <p:nvSpPr>
          <p:cNvPr id="329" name="Google Shape;329;p57"/>
          <p:cNvSpPr txBox="1">
            <a:spLocks noGrp="1"/>
          </p:cNvSpPr>
          <p:nvPr>
            <p:ph type="ftr" idx="11"/>
          </p:nvPr>
        </p:nvSpPr>
        <p:spPr>
          <a:xfrm>
            <a:off x="4949741" y="129792"/>
            <a:ext cx="39708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000" dirty="0" err="1"/>
              <a:t>Obsah</a:t>
            </a:r>
            <a:r>
              <a:rPr lang="en-GB" sz="2000" dirty="0"/>
              <a:t> </a:t>
            </a:r>
            <a:r>
              <a:rPr lang="en-GB" sz="2000" dirty="0" err="1"/>
              <a:t>přednášky</a:t>
            </a:r>
            <a:endParaRPr lang="en-GB" sz="2000" dirty="0"/>
          </a:p>
        </p:txBody>
      </p:sp>
      <p:sp>
        <p:nvSpPr>
          <p:cNvPr id="330" name="Google Shape;330;p57"/>
          <p:cNvSpPr txBox="1">
            <a:spLocks noGrp="1"/>
          </p:cNvSpPr>
          <p:nvPr>
            <p:ph type="sldNum" idx="4294967295"/>
          </p:nvPr>
        </p:nvSpPr>
        <p:spPr>
          <a:xfrm>
            <a:off x="5026490" y="3611588"/>
            <a:ext cx="1543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18</a:t>
            </a:fld>
            <a:endParaRPr/>
          </a:p>
        </p:txBody>
      </p:sp>
      <p:sp>
        <p:nvSpPr>
          <p:cNvPr id="331" name="Google Shape;331;p57"/>
          <p:cNvSpPr txBox="1">
            <a:spLocks noGrp="1"/>
          </p:cNvSpPr>
          <p:nvPr>
            <p:ph type="sldNum" idx="12"/>
          </p:nvPr>
        </p:nvSpPr>
        <p:spPr>
          <a:xfrm>
            <a:off x="6873217" y="4840050"/>
            <a:ext cx="2057400" cy="27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6286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41AC2C-C833-2E83-6669-E2FD557700C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cs-CZ" sz="2400" dirty="0"/>
              <a:t>Fúze vs. štěpení</a:t>
            </a:r>
            <a:endParaRPr lang="en-GB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A1333C-007A-B1B2-06A9-76A51DB672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19</a:t>
            </a:fld>
            <a:endParaRPr lang="cs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53EA0E57-C6B7-EB6D-55F5-478BFEFDACDC}"/>
              </a:ext>
            </a:extLst>
          </p:cNvPr>
          <p:cNvGrpSpPr/>
          <p:nvPr/>
        </p:nvGrpSpPr>
        <p:grpSpPr>
          <a:xfrm>
            <a:off x="103658" y="2326466"/>
            <a:ext cx="7230203" cy="2338840"/>
            <a:chOff x="-338152" y="3630269"/>
            <a:chExt cx="9969519" cy="3570742"/>
          </a:xfrm>
        </p:grpSpPr>
        <p:cxnSp>
          <p:nvCxnSpPr>
            <p:cNvPr id="7" name="Přímá spojnice se šipkou 6">
              <a:extLst>
                <a:ext uri="{FF2B5EF4-FFF2-40B4-BE49-F238E27FC236}">
                  <a16:creationId xmlns:a16="http://schemas.microsoft.com/office/drawing/2014/main" id="{B6D139D2-21E5-90D3-3E54-1DFAAE91BC02}"/>
                </a:ext>
              </a:extLst>
            </p:cNvPr>
            <p:cNvCxnSpPr/>
            <p:nvPr/>
          </p:nvCxnSpPr>
          <p:spPr>
            <a:xfrm>
              <a:off x="2773877" y="7194080"/>
              <a:ext cx="4893028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" name="Přímá spojnice se šipkou 7">
              <a:extLst>
                <a:ext uri="{FF2B5EF4-FFF2-40B4-BE49-F238E27FC236}">
                  <a16:creationId xmlns:a16="http://schemas.microsoft.com/office/drawing/2014/main" id="{05E32964-5FE9-9AA3-A68C-AD57E66BE4EB}"/>
                </a:ext>
              </a:extLst>
            </p:cNvPr>
            <p:cNvCxnSpPr/>
            <p:nvPr/>
          </p:nvCxnSpPr>
          <p:spPr>
            <a:xfrm flipV="1">
              <a:off x="2778362" y="3630269"/>
              <a:ext cx="0" cy="357074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401585BB-DAAF-7CBA-DBB4-09B7B4CB2DBE}"/>
                </a:ext>
              </a:extLst>
            </p:cNvPr>
            <p:cNvSpPr txBox="1"/>
            <p:nvPr/>
          </p:nvSpPr>
          <p:spPr>
            <a:xfrm>
              <a:off x="-338152" y="5178025"/>
              <a:ext cx="2262604" cy="740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b="1" kern="0" dirty="0">
                  <a:solidFill>
                    <a:prstClr val="black"/>
                  </a:solidFill>
                </a:rPr>
                <a:t>VAZEBNÁ ENERGIE</a:t>
              </a:r>
            </a:p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b="1" kern="0" dirty="0">
                  <a:solidFill>
                    <a:prstClr val="black"/>
                  </a:solidFill>
                </a:rPr>
                <a:t>na nukleon 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99B1329C-9F99-9C08-6B6A-90604F5DC87B}"/>
                </a:ext>
              </a:extLst>
            </p:cNvPr>
            <p:cNvSpPr txBox="1"/>
            <p:nvPr/>
          </p:nvSpPr>
          <p:spPr>
            <a:xfrm>
              <a:off x="4321775" y="6743224"/>
              <a:ext cx="2203117" cy="358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sz="1600" kern="0" dirty="0">
                  <a:solidFill>
                    <a:prstClr val="black"/>
                  </a:solidFill>
                </a:rPr>
                <a:t>ATOMOVÉ ČÍSLO A</a:t>
              </a:r>
            </a:p>
          </p:txBody>
        </p: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D1B64293-3FBC-8A64-C0FC-17E34E937663}"/>
                </a:ext>
              </a:extLst>
            </p:cNvPr>
            <p:cNvCxnSpPr/>
            <p:nvPr/>
          </p:nvCxnSpPr>
          <p:spPr>
            <a:xfrm flipV="1">
              <a:off x="2802216" y="4502245"/>
              <a:ext cx="39756" cy="269183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4116B5D4-6B14-3B8D-6FA7-BCD3565B5A98}"/>
                </a:ext>
              </a:extLst>
            </p:cNvPr>
            <p:cNvCxnSpPr/>
            <p:nvPr/>
          </p:nvCxnSpPr>
          <p:spPr>
            <a:xfrm>
              <a:off x="2841972" y="4502245"/>
              <a:ext cx="47707" cy="67578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0AC2EE07-3567-C8BF-02B2-83974EB21E2D}"/>
                </a:ext>
              </a:extLst>
            </p:cNvPr>
            <p:cNvCxnSpPr/>
            <p:nvPr/>
          </p:nvCxnSpPr>
          <p:spPr>
            <a:xfrm flipV="1">
              <a:off x="2891655" y="5074285"/>
              <a:ext cx="19227" cy="10374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F8D15453-D017-2164-D342-4CD962A2E504}"/>
                </a:ext>
              </a:extLst>
            </p:cNvPr>
            <p:cNvCxnSpPr/>
            <p:nvPr/>
          </p:nvCxnSpPr>
          <p:spPr>
            <a:xfrm flipV="1">
              <a:off x="2910882" y="4727505"/>
              <a:ext cx="39759" cy="34677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971B8B69-1610-50B4-C17F-DF8366DBCFD6}"/>
                </a:ext>
              </a:extLst>
            </p:cNvPr>
            <p:cNvCxnSpPr/>
            <p:nvPr/>
          </p:nvCxnSpPr>
          <p:spPr>
            <a:xfrm flipV="1">
              <a:off x="2950641" y="4561830"/>
              <a:ext cx="26501" cy="16567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929D0454-D76D-8C93-E6EE-8E272CBAF6BE}"/>
                </a:ext>
              </a:extLst>
            </p:cNvPr>
            <p:cNvCxnSpPr/>
            <p:nvPr/>
          </p:nvCxnSpPr>
          <p:spPr>
            <a:xfrm flipV="1">
              <a:off x="2978101" y="4271172"/>
              <a:ext cx="12299" cy="29065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3AD6C803-EC48-D46F-79AF-FFD51CD96B70}"/>
                </a:ext>
              </a:extLst>
            </p:cNvPr>
            <p:cNvCxnSpPr/>
            <p:nvPr/>
          </p:nvCxnSpPr>
          <p:spPr>
            <a:xfrm>
              <a:off x="2990400" y="4271171"/>
              <a:ext cx="26497" cy="8719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98B5FDF6-3185-C6C5-9B4A-60DD7730348A}"/>
                </a:ext>
              </a:extLst>
            </p:cNvPr>
            <p:cNvCxnSpPr/>
            <p:nvPr/>
          </p:nvCxnSpPr>
          <p:spPr>
            <a:xfrm flipV="1">
              <a:off x="3016901" y="4349649"/>
              <a:ext cx="13259" cy="1162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6DE7CF9B-358D-4A3B-972C-A37E70BC80B3}"/>
                </a:ext>
              </a:extLst>
            </p:cNvPr>
            <p:cNvCxnSpPr/>
            <p:nvPr/>
          </p:nvCxnSpPr>
          <p:spPr>
            <a:xfrm flipV="1">
              <a:off x="3030160" y="4172791"/>
              <a:ext cx="46555" cy="17685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20" name="Přímá spojnice 19">
              <a:extLst>
                <a:ext uri="{FF2B5EF4-FFF2-40B4-BE49-F238E27FC236}">
                  <a16:creationId xmlns:a16="http://schemas.microsoft.com/office/drawing/2014/main" id="{3B80BCA0-FF23-50C6-45AF-7DD788E74A13}"/>
                </a:ext>
              </a:extLst>
            </p:cNvPr>
            <p:cNvCxnSpPr/>
            <p:nvPr/>
          </p:nvCxnSpPr>
          <p:spPr>
            <a:xfrm>
              <a:off x="3076715" y="4172790"/>
              <a:ext cx="40904" cy="6059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21" name="Přímá spojnice 20">
              <a:extLst>
                <a:ext uri="{FF2B5EF4-FFF2-40B4-BE49-F238E27FC236}">
                  <a16:creationId xmlns:a16="http://schemas.microsoft.com/office/drawing/2014/main" id="{B873A261-43B7-5144-32D9-4E1148AF9585}"/>
                </a:ext>
              </a:extLst>
            </p:cNvPr>
            <p:cNvCxnSpPr/>
            <p:nvPr/>
          </p:nvCxnSpPr>
          <p:spPr>
            <a:xfrm flipV="1">
              <a:off x="3117619" y="4131655"/>
              <a:ext cx="23847" cy="10173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22" name="Přímá spojnice 21">
              <a:extLst>
                <a:ext uri="{FF2B5EF4-FFF2-40B4-BE49-F238E27FC236}">
                  <a16:creationId xmlns:a16="http://schemas.microsoft.com/office/drawing/2014/main" id="{FF5E1F89-5D0A-ACC0-6C65-8BDA52A655C1}"/>
                </a:ext>
              </a:extLst>
            </p:cNvPr>
            <p:cNvCxnSpPr/>
            <p:nvPr/>
          </p:nvCxnSpPr>
          <p:spPr>
            <a:xfrm flipV="1">
              <a:off x="3137014" y="4108403"/>
              <a:ext cx="62757" cy="2615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B7379BCA-DC88-8A13-B3E1-398D649B7E2B}"/>
                </a:ext>
              </a:extLst>
            </p:cNvPr>
            <p:cNvCxnSpPr/>
            <p:nvPr/>
          </p:nvCxnSpPr>
          <p:spPr>
            <a:xfrm flipV="1">
              <a:off x="3199771" y="4047364"/>
              <a:ext cx="0" cy="6103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24" name="Přímá spojnice 23">
              <a:extLst>
                <a:ext uri="{FF2B5EF4-FFF2-40B4-BE49-F238E27FC236}">
                  <a16:creationId xmlns:a16="http://schemas.microsoft.com/office/drawing/2014/main" id="{EE6E0460-A1D3-2C35-2193-3EB125F7DA64}"/>
                </a:ext>
              </a:extLst>
            </p:cNvPr>
            <p:cNvCxnSpPr/>
            <p:nvPr/>
          </p:nvCxnSpPr>
          <p:spPr>
            <a:xfrm flipV="1">
              <a:off x="3199771" y="4027018"/>
              <a:ext cx="68913" cy="2034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25" name="Přímá spojnice 24">
              <a:extLst>
                <a:ext uri="{FF2B5EF4-FFF2-40B4-BE49-F238E27FC236}">
                  <a16:creationId xmlns:a16="http://schemas.microsoft.com/office/drawing/2014/main" id="{046DF66E-6D8E-BFFD-6C06-317DA3174766}"/>
                </a:ext>
              </a:extLst>
            </p:cNvPr>
            <p:cNvCxnSpPr/>
            <p:nvPr/>
          </p:nvCxnSpPr>
          <p:spPr>
            <a:xfrm flipV="1">
              <a:off x="3268685" y="3974699"/>
              <a:ext cx="21203" cy="5231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26" name="Přímá spojnice 25">
              <a:extLst>
                <a:ext uri="{FF2B5EF4-FFF2-40B4-BE49-F238E27FC236}">
                  <a16:creationId xmlns:a16="http://schemas.microsoft.com/office/drawing/2014/main" id="{B5B6BF3E-7911-AF76-AF94-0F9A54E279DD}"/>
                </a:ext>
              </a:extLst>
            </p:cNvPr>
            <p:cNvCxnSpPr/>
            <p:nvPr/>
          </p:nvCxnSpPr>
          <p:spPr>
            <a:xfrm flipV="1">
              <a:off x="3289888" y="3965979"/>
              <a:ext cx="121918" cy="87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27" name="Přímá spojnice 26">
              <a:extLst>
                <a:ext uri="{FF2B5EF4-FFF2-40B4-BE49-F238E27FC236}">
                  <a16:creationId xmlns:a16="http://schemas.microsoft.com/office/drawing/2014/main" id="{426295F1-DF7B-54D2-5FDA-7AFC471A9B75}"/>
                </a:ext>
              </a:extLst>
            </p:cNvPr>
            <p:cNvCxnSpPr/>
            <p:nvPr/>
          </p:nvCxnSpPr>
          <p:spPr>
            <a:xfrm flipV="1">
              <a:off x="3411806" y="3931101"/>
              <a:ext cx="42406" cy="3487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28" name="Přímá spojnice 27">
              <a:extLst>
                <a:ext uri="{FF2B5EF4-FFF2-40B4-BE49-F238E27FC236}">
                  <a16:creationId xmlns:a16="http://schemas.microsoft.com/office/drawing/2014/main" id="{6A77A05E-9C6F-107C-B1FF-E0E15B2DC339}"/>
                </a:ext>
              </a:extLst>
            </p:cNvPr>
            <p:cNvCxnSpPr/>
            <p:nvPr/>
          </p:nvCxnSpPr>
          <p:spPr>
            <a:xfrm>
              <a:off x="3451565" y="3928194"/>
              <a:ext cx="41080" cy="2034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29" name="Přímá spojnice 28">
              <a:extLst>
                <a:ext uri="{FF2B5EF4-FFF2-40B4-BE49-F238E27FC236}">
                  <a16:creationId xmlns:a16="http://schemas.microsoft.com/office/drawing/2014/main" id="{2EB92F1C-1094-1626-9FEB-ACF7B9C05E6D}"/>
                </a:ext>
              </a:extLst>
            </p:cNvPr>
            <p:cNvCxnSpPr/>
            <p:nvPr/>
          </p:nvCxnSpPr>
          <p:spPr>
            <a:xfrm flipV="1">
              <a:off x="3493971" y="3924170"/>
              <a:ext cx="103362" cy="2437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0" name="Přímá spojnice 29">
              <a:extLst>
                <a:ext uri="{FF2B5EF4-FFF2-40B4-BE49-F238E27FC236}">
                  <a16:creationId xmlns:a16="http://schemas.microsoft.com/office/drawing/2014/main" id="{B8A50FC6-3B02-1A31-B7EB-1A0E979F9E6C}"/>
                </a:ext>
              </a:extLst>
            </p:cNvPr>
            <p:cNvCxnSpPr/>
            <p:nvPr/>
          </p:nvCxnSpPr>
          <p:spPr>
            <a:xfrm flipV="1">
              <a:off x="3597333" y="3867156"/>
              <a:ext cx="60959" cy="5701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1" name="Přímá spojnice 30">
              <a:extLst>
                <a:ext uri="{FF2B5EF4-FFF2-40B4-BE49-F238E27FC236}">
                  <a16:creationId xmlns:a16="http://schemas.microsoft.com/office/drawing/2014/main" id="{18B49CA1-5254-8731-04EF-90EE87952122}"/>
                </a:ext>
              </a:extLst>
            </p:cNvPr>
            <p:cNvCxnSpPr/>
            <p:nvPr/>
          </p:nvCxnSpPr>
          <p:spPr>
            <a:xfrm flipV="1">
              <a:off x="3658292" y="3861342"/>
              <a:ext cx="209381" cy="581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2" name="Přímá spojnice 31">
              <a:extLst>
                <a:ext uri="{FF2B5EF4-FFF2-40B4-BE49-F238E27FC236}">
                  <a16:creationId xmlns:a16="http://schemas.microsoft.com/office/drawing/2014/main" id="{30751085-2BBE-2B5C-93AC-62D3CEEA9BE3}"/>
                </a:ext>
              </a:extLst>
            </p:cNvPr>
            <p:cNvCxnSpPr/>
            <p:nvPr/>
          </p:nvCxnSpPr>
          <p:spPr>
            <a:xfrm>
              <a:off x="3867673" y="3861342"/>
              <a:ext cx="111316" cy="581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3" name="Přímá spojnice 32">
              <a:extLst>
                <a:ext uri="{FF2B5EF4-FFF2-40B4-BE49-F238E27FC236}">
                  <a16:creationId xmlns:a16="http://schemas.microsoft.com/office/drawing/2014/main" id="{9AEB05D0-4081-A588-F03E-E46194FE3AF4}"/>
                </a:ext>
              </a:extLst>
            </p:cNvPr>
            <p:cNvCxnSpPr/>
            <p:nvPr/>
          </p:nvCxnSpPr>
          <p:spPr>
            <a:xfrm>
              <a:off x="3978989" y="3867155"/>
              <a:ext cx="8216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4" name="Přímá spojnice 33">
              <a:extLst>
                <a:ext uri="{FF2B5EF4-FFF2-40B4-BE49-F238E27FC236}">
                  <a16:creationId xmlns:a16="http://schemas.microsoft.com/office/drawing/2014/main" id="{1DCA0FC2-DBF3-7E8D-5E4C-CBC2AFD9126E}"/>
                </a:ext>
              </a:extLst>
            </p:cNvPr>
            <p:cNvCxnSpPr/>
            <p:nvPr/>
          </p:nvCxnSpPr>
          <p:spPr>
            <a:xfrm>
              <a:off x="4061151" y="3867155"/>
              <a:ext cx="148422" cy="3051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6B0B7DFD-4E43-6F34-62E5-FEE6FEB286C1}"/>
                </a:ext>
              </a:extLst>
            </p:cNvPr>
            <p:cNvCxnSpPr/>
            <p:nvPr/>
          </p:nvCxnSpPr>
          <p:spPr>
            <a:xfrm flipV="1">
              <a:off x="4206923" y="3867157"/>
              <a:ext cx="108666" cy="2772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6" name="Přímá spojnice 35">
              <a:extLst>
                <a:ext uri="{FF2B5EF4-FFF2-40B4-BE49-F238E27FC236}">
                  <a16:creationId xmlns:a16="http://schemas.microsoft.com/office/drawing/2014/main" id="{C9A8033E-728A-FA17-DEED-33D92BA62777}"/>
                </a:ext>
              </a:extLst>
            </p:cNvPr>
            <p:cNvCxnSpPr/>
            <p:nvPr/>
          </p:nvCxnSpPr>
          <p:spPr>
            <a:xfrm flipV="1">
              <a:off x="4315589" y="3864249"/>
              <a:ext cx="60959" cy="290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6E3A9FC8-003F-DC2C-1840-1F814E65C456}"/>
                </a:ext>
              </a:extLst>
            </p:cNvPr>
            <p:cNvCxnSpPr/>
            <p:nvPr/>
          </p:nvCxnSpPr>
          <p:spPr>
            <a:xfrm>
              <a:off x="4371247" y="3861342"/>
              <a:ext cx="116617" cy="3633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8" name="Přímá spojnice 37">
              <a:extLst>
                <a:ext uri="{FF2B5EF4-FFF2-40B4-BE49-F238E27FC236}">
                  <a16:creationId xmlns:a16="http://schemas.microsoft.com/office/drawing/2014/main" id="{2608C090-4BF0-511D-4B60-F55E70C7A2F6}"/>
                </a:ext>
              </a:extLst>
            </p:cNvPr>
            <p:cNvCxnSpPr/>
            <p:nvPr/>
          </p:nvCxnSpPr>
          <p:spPr>
            <a:xfrm>
              <a:off x="4485213" y="3897674"/>
              <a:ext cx="90114" cy="2649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9" name="Přímá spojnice 38">
              <a:extLst>
                <a:ext uri="{FF2B5EF4-FFF2-40B4-BE49-F238E27FC236}">
                  <a16:creationId xmlns:a16="http://schemas.microsoft.com/office/drawing/2014/main" id="{E622CFA5-D631-69C5-477B-5D6EB816395F}"/>
                </a:ext>
              </a:extLst>
            </p:cNvPr>
            <p:cNvCxnSpPr/>
            <p:nvPr/>
          </p:nvCxnSpPr>
          <p:spPr>
            <a:xfrm>
              <a:off x="4571352" y="3924170"/>
              <a:ext cx="7088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0" name="Přímá spojnice 39">
              <a:extLst>
                <a:ext uri="{FF2B5EF4-FFF2-40B4-BE49-F238E27FC236}">
                  <a16:creationId xmlns:a16="http://schemas.microsoft.com/office/drawing/2014/main" id="{05DB3F4D-E3A0-8D5E-44AF-ECFB474A185F}"/>
                </a:ext>
              </a:extLst>
            </p:cNvPr>
            <p:cNvCxnSpPr/>
            <p:nvPr/>
          </p:nvCxnSpPr>
          <p:spPr>
            <a:xfrm>
              <a:off x="4642912" y="3924170"/>
              <a:ext cx="208718" cy="2437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1" name="Přímá spojnice 40">
              <a:extLst>
                <a:ext uri="{FF2B5EF4-FFF2-40B4-BE49-F238E27FC236}">
                  <a16:creationId xmlns:a16="http://schemas.microsoft.com/office/drawing/2014/main" id="{CC152588-5F72-D972-F92A-4549CBBA3585}"/>
                </a:ext>
              </a:extLst>
            </p:cNvPr>
            <p:cNvCxnSpPr/>
            <p:nvPr/>
          </p:nvCxnSpPr>
          <p:spPr>
            <a:xfrm>
              <a:off x="4850967" y="3948152"/>
              <a:ext cx="36443" cy="38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2" name="Přímá spojnice 41">
              <a:extLst>
                <a:ext uri="{FF2B5EF4-FFF2-40B4-BE49-F238E27FC236}">
                  <a16:creationId xmlns:a16="http://schemas.microsoft.com/office/drawing/2014/main" id="{51ECAB38-2CA1-2B4B-AF07-BC993DF6B38B}"/>
                </a:ext>
              </a:extLst>
            </p:cNvPr>
            <p:cNvCxnSpPr/>
            <p:nvPr/>
          </p:nvCxnSpPr>
          <p:spPr>
            <a:xfrm>
              <a:off x="4887410" y="3948540"/>
              <a:ext cx="59634" cy="1744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3" name="Přímá spojnice 42">
              <a:extLst>
                <a:ext uri="{FF2B5EF4-FFF2-40B4-BE49-F238E27FC236}">
                  <a16:creationId xmlns:a16="http://schemas.microsoft.com/office/drawing/2014/main" id="{B640960B-11EF-15EA-890E-B510A462C447}"/>
                </a:ext>
              </a:extLst>
            </p:cNvPr>
            <p:cNvCxnSpPr/>
            <p:nvPr/>
          </p:nvCxnSpPr>
          <p:spPr>
            <a:xfrm>
              <a:off x="4941080" y="3965979"/>
              <a:ext cx="259767" cy="2954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4" name="Přímá spojnice 43">
              <a:extLst>
                <a:ext uri="{FF2B5EF4-FFF2-40B4-BE49-F238E27FC236}">
                  <a16:creationId xmlns:a16="http://schemas.microsoft.com/office/drawing/2014/main" id="{AF2F5FB2-50AB-FF55-EFB0-0A3BD4B3BD11}"/>
                </a:ext>
              </a:extLst>
            </p:cNvPr>
            <p:cNvCxnSpPr/>
            <p:nvPr/>
          </p:nvCxnSpPr>
          <p:spPr>
            <a:xfrm>
              <a:off x="5200847" y="3995519"/>
              <a:ext cx="9207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5" name="Přímá spojnice 44">
              <a:extLst>
                <a:ext uri="{FF2B5EF4-FFF2-40B4-BE49-F238E27FC236}">
                  <a16:creationId xmlns:a16="http://schemas.microsoft.com/office/drawing/2014/main" id="{3D907361-189E-25D7-8977-5D0EBA67F3D0}"/>
                </a:ext>
              </a:extLst>
            </p:cNvPr>
            <p:cNvCxnSpPr/>
            <p:nvPr/>
          </p:nvCxnSpPr>
          <p:spPr>
            <a:xfrm>
              <a:off x="5290932" y="3996667"/>
              <a:ext cx="141133" cy="5069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6" name="Přímá spojnice 45">
              <a:extLst>
                <a:ext uri="{FF2B5EF4-FFF2-40B4-BE49-F238E27FC236}">
                  <a16:creationId xmlns:a16="http://schemas.microsoft.com/office/drawing/2014/main" id="{126223F4-FF7E-70C6-CC34-EC92C92544C0}"/>
                </a:ext>
              </a:extLst>
            </p:cNvPr>
            <p:cNvCxnSpPr/>
            <p:nvPr/>
          </p:nvCxnSpPr>
          <p:spPr>
            <a:xfrm>
              <a:off x="5431401" y="4047364"/>
              <a:ext cx="835537" cy="12542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7" name="Přímá spojnice 46">
              <a:extLst>
                <a:ext uri="{FF2B5EF4-FFF2-40B4-BE49-F238E27FC236}">
                  <a16:creationId xmlns:a16="http://schemas.microsoft.com/office/drawing/2014/main" id="{CD900C52-3BEF-D6A0-8DDB-354B4FD3E739}"/>
                </a:ext>
              </a:extLst>
            </p:cNvPr>
            <p:cNvCxnSpPr/>
            <p:nvPr/>
          </p:nvCxnSpPr>
          <p:spPr>
            <a:xfrm>
              <a:off x="6266939" y="4172790"/>
              <a:ext cx="290217" cy="3320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8" name="Přímá spojnice 47">
              <a:extLst>
                <a:ext uri="{FF2B5EF4-FFF2-40B4-BE49-F238E27FC236}">
                  <a16:creationId xmlns:a16="http://schemas.microsoft.com/office/drawing/2014/main" id="{C0EF0C53-50BE-6742-7FCA-6B51651BCC7A}"/>
                </a:ext>
              </a:extLst>
            </p:cNvPr>
            <p:cNvCxnSpPr/>
            <p:nvPr/>
          </p:nvCxnSpPr>
          <p:spPr>
            <a:xfrm>
              <a:off x="6557156" y="4205994"/>
              <a:ext cx="61622" cy="2739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9" name="Přímá spojnice 48">
              <a:extLst>
                <a:ext uri="{FF2B5EF4-FFF2-40B4-BE49-F238E27FC236}">
                  <a16:creationId xmlns:a16="http://schemas.microsoft.com/office/drawing/2014/main" id="{D41B60B0-4993-BC1B-A280-E53D241DA9F5}"/>
                </a:ext>
              </a:extLst>
            </p:cNvPr>
            <p:cNvCxnSpPr/>
            <p:nvPr/>
          </p:nvCxnSpPr>
          <p:spPr>
            <a:xfrm>
              <a:off x="6618778" y="4233385"/>
              <a:ext cx="574472" cy="9882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0CC69C0E-96AF-3167-F9D0-85F9F18D5ABA}"/>
                </a:ext>
              </a:extLst>
            </p:cNvPr>
            <p:cNvSpPr txBox="1"/>
            <p:nvPr/>
          </p:nvSpPr>
          <p:spPr>
            <a:xfrm>
              <a:off x="6760555" y="3784318"/>
              <a:ext cx="853485" cy="511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kern="0" baseline="3000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235</a:t>
              </a:r>
              <a:r>
                <a:rPr lang="cs-CZ" kern="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U</a:t>
              </a:r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6F00C3F8-4221-3835-F740-21B9479147F4}"/>
                </a:ext>
              </a:extLst>
            </p:cNvPr>
            <p:cNvSpPr txBox="1"/>
            <p:nvPr/>
          </p:nvSpPr>
          <p:spPr>
            <a:xfrm>
              <a:off x="7226521" y="3995518"/>
              <a:ext cx="701225" cy="391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kern="0" baseline="3000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238</a:t>
              </a:r>
              <a:r>
                <a:rPr lang="cs-CZ" kern="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U</a:t>
              </a:r>
            </a:p>
          </p:txBody>
        </p:sp>
        <p:cxnSp>
          <p:nvCxnSpPr>
            <p:cNvPr id="52" name="Přímá spojnice 51">
              <a:extLst>
                <a:ext uri="{FF2B5EF4-FFF2-40B4-BE49-F238E27FC236}">
                  <a16:creationId xmlns:a16="http://schemas.microsoft.com/office/drawing/2014/main" id="{2944019A-433B-9458-ACC7-F98154C7D3FE}"/>
                </a:ext>
              </a:extLst>
            </p:cNvPr>
            <p:cNvCxnSpPr/>
            <p:nvPr/>
          </p:nvCxnSpPr>
          <p:spPr>
            <a:xfrm flipH="1">
              <a:off x="7073304" y="4104667"/>
              <a:ext cx="31806" cy="131178"/>
            </a:xfrm>
            <a:prstGeom prst="line">
              <a:avLst/>
            </a:prstGeom>
            <a:noFill/>
            <a:ln w="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53" name="Přímá spojnice 52">
              <a:extLst>
                <a:ext uri="{FF2B5EF4-FFF2-40B4-BE49-F238E27FC236}">
                  <a16:creationId xmlns:a16="http://schemas.microsoft.com/office/drawing/2014/main" id="{27C0AB8A-BC05-14FC-E8DF-E31D66B1C40E}"/>
                </a:ext>
              </a:extLst>
            </p:cNvPr>
            <p:cNvCxnSpPr/>
            <p:nvPr/>
          </p:nvCxnSpPr>
          <p:spPr>
            <a:xfrm flipH="1">
              <a:off x="7113830" y="4267538"/>
              <a:ext cx="181928" cy="42819"/>
            </a:xfrm>
            <a:prstGeom prst="line">
              <a:avLst/>
            </a:prstGeom>
            <a:noFill/>
            <a:ln w="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sp>
          <p:nvSpPr>
            <p:cNvPr id="54" name="TextovéPole 53">
              <a:extLst>
                <a:ext uri="{FF2B5EF4-FFF2-40B4-BE49-F238E27FC236}">
                  <a16:creationId xmlns:a16="http://schemas.microsoft.com/office/drawing/2014/main" id="{EDE1C39E-4570-82E1-F2D5-DE32C60E941F}"/>
                </a:ext>
              </a:extLst>
            </p:cNvPr>
            <p:cNvSpPr txBox="1"/>
            <p:nvPr/>
          </p:nvSpPr>
          <p:spPr>
            <a:xfrm>
              <a:off x="2236569" y="6572005"/>
              <a:ext cx="649383" cy="511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kern="0" baseline="3000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2</a:t>
              </a:r>
              <a:r>
                <a:rPr lang="cs-CZ" kern="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H</a:t>
              </a:r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:a16="http://schemas.microsoft.com/office/drawing/2014/main" id="{3842DD22-4CDC-B933-74F2-38E762F0AF8A}"/>
                </a:ext>
              </a:extLst>
            </p:cNvPr>
            <p:cNvSpPr txBox="1"/>
            <p:nvPr/>
          </p:nvSpPr>
          <p:spPr>
            <a:xfrm>
              <a:off x="2257770" y="5893298"/>
              <a:ext cx="649382" cy="511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kern="0" baseline="3000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3</a:t>
              </a:r>
              <a:r>
                <a:rPr lang="cs-CZ" kern="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H</a:t>
              </a:r>
            </a:p>
          </p:txBody>
        </p: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A95819F2-81E7-ADCD-2D55-FFF729999F01}"/>
                </a:ext>
              </a:extLst>
            </p:cNvPr>
            <p:cNvSpPr txBox="1"/>
            <p:nvPr/>
          </p:nvSpPr>
          <p:spPr>
            <a:xfrm>
              <a:off x="2152095" y="4318260"/>
              <a:ext cx="678707" cy="511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kern="0" baseline="3000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4</a:t>
              </a:r>
              <a:r>
                <a:rPr lang="cs-CZ" kern="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He</a:t>
              </a:r>
            </a:p>
          </p:txBody>
        </p:sp>
        <p:sp>
          <p:nvSpPr>
            <p:cNvPr id="57" name="Obousměrná svislá šipka 118">
              <a:extLst>
                <a:ext uri="{FF2B5EF4-FFF2-40B4-BE49-F238E27FC236}">
                  <a16:creationId xmlns:a16="http://schemas.microsoft.com/office/drawing/2014/main" id="{C76960D5-3FAC-6565-6324-4044EBF8E652}"/>
                </a:ext>
              </a:extLst>
            </p:cNvPr>
            <p:cNvSpPr/>
            <p:nvPr/>
          </p:nvSpPr>
          <p:spPr>
            <a:xfrm>
              <a:off x="3089416" y="4502245"/>
              <a:ext cx="527503" cy="2240979"/>
            </a:xfrm>
            <a:prstGeom prst="upDownArrow">
              <a:avLst/>
            </a:prstGeom>
            <a:gradFill rotWithShape="1">
              <a:gsLst>
                <a:gs pos="0">
                  <a:srgbClr val="FF0000"/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FF0000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algn="ctr"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endParaRPr lang="cs-CZ" sz="1886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  <p:sp>
          <p:nvSpPr>
            <p:cNvPr id="58" name="Obousměrná svislá šipka 119">
              <a:extLst>
                <a:ext uri="{FF2B5EF4-FFF2-40B4-BE49-F238E27FC236}">
                  <a16:creationId xmlns:a16="http://schemas.microsoft.com/office/drawing/2014/main" id="{A1BCD866-31F9-ED94-8E68-F68C88415363}"/>
                </a:ext>
              </a:extLst>
            </p:cNvPr>
            <p:cNvSpPr/>
            <p:nvPr/>
          </p:nvSpPr>
          <p:spPr>
            <a:xfrm>
              <a:off x="4642234" y="3918301"/>
              <a:ext cx="270830" cy="364497"/>
            </a:xfrm>
            <a:prstGeom prst="upDown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endParaRPr lang="cs-CZ" sz="1886" kern="0" dirty="0">
                <a:solidFill>
                  <a:srgbClr val="0070C0"/>
                </a:solidFill>
                <a:latin typeface="Calibri" panose="020F0502020204030204"/>
              </a:endParaRPr>
            </a:p>
          </p:txBody>
        </p:sp>
        <p:sp>
          <p:nvSpPr>
            <p:cNvPr id="59" name="TextovéPole 58">
              <a:extLst>
                <a:ext uri="{FF2B5EF4-FFF2-40B4-BE49-F238E27FC236}">
                  <a16:creationId xmlns:a16="http://schemas.microsoft.com/office/drawing/2014/main" id="{303BD9F6-BA7E-67D0-3A22-89CA7D9B2E35}"/>
                </a:ext>
              </a:extLst>
            </p:cNvPr>
            <p:cNvSpPr txBox="1"/>
            <p:nvPr/>
          </p:nvSpPr>
          <p:spPr>
            <a:xfrm>
              <a:off x="4606793" y="4426952"/>
              <a:ext cx="5024574" cy="620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sz="1600" kern="0" dirty="0">
                  <a:solidFill>
                    <a:prstClr val="black"/>
                  </a:solidFill>
                </a:rPr>
                <a:t>MNOŽSTVÍ ENERGIE UVOLNĚNÉ PŘI ŠTĚPENÍ</a:t>
              </a:r>
            </a:p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sz="1600" kern="0" dirty="0">
                  <a:solidFill>
                    <a:prstClr val="black"/>
                  </a:solidFill>
                </a:rPr>
                <a:t>TEŽKÝCH JADER</a:t>
              </a:r>
            </a:p>
          </p:txBody>
        </p:sp>
        <p:sp>
          <p:nvSpPr>
            <p:cNvPr id="60" name="TextovéPole 59">
              <a:extLst>
                <a:ext uri="{FF2B5EF4-FFF2-40B4-BE49-F238E27FC236}">
                  <a16:creationId xmlns:a16="http://schemas.microsoft.com/office/drawing/2014/main" id="{1770E9F6-5A23-7A9A-D54D-EB98F484506E}"/>
                </a:ext>
              </a:extLst>
            </p:cNvPr>
            <p:cNvSpPr txBox="1"/>
            <p:nvPr/>
          </p:nvSpPr>
          <p:spPr>
            <a:xfrm>
              <a:off x="3616920" y="5430469"/>
              <a:ext cx="4579259" cy="620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sz="1600" kern="0" dirty="0">
                  <a:solidFill>
                    <a:prstClr val="black"/>
                  </a:solidFill>
                </a:rPr>
                <a:t>MNOŽSTVÍ ENERGIE UVOLNĚNÉ PŘI FÚZI</a:t>
              </a:r>
            </a:p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sz="1600" kern="0" dirty="0">
                  <a:solidFill>
                    <a:prstClr val="black"/>
                  </a:solidFill>
                </a:rPr>
                <a:t>LEHKÝCH JADER</a:t>
              </a:r>
            </a:p>
          </p:txBody>
        </p:sp>
        <p:cxnSp>
          <p:nvCxnSpPr>
            <p:cNvPr id="61" name="Přímá spojnice 60">
              <a:extLst>
                <a:ext uri="{FF2B5EF4-FFF2-40B4-BE49-F238E27FC236}">
                  <a16:creationId xmlns:a16="http://schemas.microsoft.com/office/drawing/2014/main" id="{83EA2811-BEFE-6450-7B95-776B9968E594}"/>
                </a:ext>
              </a:extLst>
            </p:cNvPr>
            <p:cNvCxnSpPr/>
            <p:nvPr/>
          </p:nvCxnSpPr>
          <p:spPr>
            <a:xfrm flipH="1" flipV="1">
              <a:off x="4642235" y="4324971"/>
              <a:ext cx="2433366" cy="7239"/>
            </a:xfrm>
            <a:prstGeom prst="line">
              <a:avLst/>
            </a:prstGeom>
            <a:noFill/>
            <a:ln w="6350" cap="flat" cmpd="sng" algn="ctr">
              <a:solidFill>
                <a:srgbClr val="00206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62" name="Přímá spojnice 61">
              <a:extLst>
                <a:ext uri="{FF2B5EF4-FFF2-40B4-BE49-F238E27FC236}">
                  <a16:creationId xmlns:a16="http://schemas.microsoft.com/office/drawing/2014/main" id="{5E006EA1-12D9-B0D7-DD75-D439D92FC76C}"/>
                </a:ext>
              </a:extLst>
            </p:cNvPr>
            <p:cNvCxnSpPr/>
            <p:nvPr/>
          </p:nvCxnSpPr>
          <p:spPr>
            <a:xfrm>
              <a:off x="3079318" y="6776405"/>
              <a:ext cx="249128" cy="0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63" name="Přímá spojnice 62">
              <a:extLst>
                <a:ext uri="{FF2B5EF4-FFF2-40B4-BE49-F238E27FC236}">
                  <a16:creationId xmlns:a16="http://schemas.microsoft.com/office/drawing/2014/main" id="{964C5839-990E-CA77-CC2F-C0BEC46496F5}"/>
                </a:ext>
              </a:extLst>
            </p:cNvPr>
            <p:cNvCxnSpPr/>
            <p:nvPr/>
          </p:nvCxnSpPr>
          <p:spPr>
            <a:xfrm>
              <a:off x="2968848" y="4459000"/>
              <a:ext cx="353709" cy="0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  <a:tailEnd type="none"/>
            </a:ln>
            <a:effectLst/>
          </p:spPr>
        </p:cxnSp>
        <p:sp>
          <p:nvSpPr>
            <p:cNvPr id="64" name="Ovál 63">
              <a:extLst>
                <a:ext uri="{FF2B5EF4-FFF2-40B4-BE49-F238E27FC236}">
                  <a16:creationId xmlns:a16="http://schemas.microsoft.com/office/drawing/2014/main" id="{5ACCBDA3-4ED6-CF57-9747-E584CB9640C3}"/>
                </a:ext>
              </a:extLst>
            </p:cNvPr>
            <p:cNvSpPr/>
            <p:nvPr/>
          </p:nvSpPr>
          <p:spPr>
            <a:xfrm>
              <a:off x="2826069" y="4495315"/>
              <a:ext cx="38165" cy="4185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endParaRPr lang="cs-CZ" sz="1886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  <p:sp>
          <p:nvSpPr>
            <p:cNvPr id="65" name="Ovál 64">
              <a:extLst>
                <a:ext uri="{FF2B5EF4-FFF2-40B4-BE49-F238E27FC236}">
                  <a16:creationId xmlns:a16="http://schemas.microsoft.com/office/drawing/2014/main" id="{744AB4EF-A35D-FF41-B2C8-3641C53DBE32}"/>
                </a:ext>
              </a:extLst>
            </p:cNvPr>
            <p:cNvSpPr/>
            <p:nvPr/>
          </p:nvSpPr>
          <p:spPr>
            <a:xfrm>
              <a:off x="7022302" y="4286767"/>
              <a:ext cx="38165" cy="41854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endParaRPr lang="cs-CZ" sz="1886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  <p:sp>
          <p:nvSpPr>
            <p:cNvPr id="66" name="Ovál 65">
              <a:extLst>
                <a:ext uri="{FF2B5EF4-FFF2-40B4-BE49-F238E27FC236}">
                  <a16:creationId xmlns:a16="http://schemas.microsoft.com/office/drawing/2014/main" id="{71565870-876C-2115-3DDE-0E3BF8C13E19}"/>
                </a:ext>
              </a:extLst>
            </p:cNvPr>
            <p:cNvSpPr/>
            <p:nvPr/>
          </p:nvSpPr>
          <p:spPr>
            <a:xfrm>
              <a:off x="7090800" y="4305167"/>
              <a:ext cx="38165" cy="41854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endParaRPr lang="cs-CZ" sz="1886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  <p:sp>
          <p:nvSpPr>
            <p:cNvPr id="67" name="Ovál 66">
              <a:extLst>
                <a:ext uri="{FF2B5EF4-FFF2-40B4-BE49-F238E27FC236}">
                  <a16:creationId xmlns:a16="http://schemas.microsoft.com/office/drawing/2014/main" id="{8C74FC75-0445-A982-8339-1A010F7C7BF6}"/>
                </a:ext>
              </a:extLst>
            </p:cNvPr>
            <p:cNvSpPr/>
            <p:nvPr/>
          </p:nvSpPr>
          <p:spPr>
            <a:xfrm>
              <a:off x="2800791" y="6076769"/>
              <a:ext cx="38165" cy="4185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endParaRPr lang="cs-CZ" sz="1886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  <p:sp>
          <p:nvSpPr>
            <p:cNvPr id="68" name="Ovál 67">
              <a:extLst>
                <a:ext uri="{FF2B5EF4-FFF2-40B4-BE49-F238E27FC236}">
                  <a16:creationId xmlns:a16="http://schemas.microsoft.com/office/drawing/2014/main" id="{7DDB6B9A-379F-8B59-2BAF-5A1BF2B5A550}"/>
                </a:ext>
              </a:extLst>
            </p:cNvPr>
            <p:cNvSpPr/>
            <p:nvPr/>
          </p:nvSpPr>
          <p:spPr>
            <a:xfrm>
              <a:off x="2788598" y="6761417"/>
              <a:ext cx="38165" cy="4185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endParaRPr lang="cs-CZ" sz="1886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</p:grpSp>
      <p:pic>
        <p:nvPicPr>
          <p:cNvPr id="69" name="Picture 9" descr="04_08-01UN">
            <a:extLst>
              <a:ext uri="{FF2B5EF4-FFF2-40B4-BE49-F238E27FC236}">
                <a16:creationId xmlns:a16="http://schemas.microsoft.com/office/drawing/2014/main" id="{27034149-E1A3-7689-C9E6-8A8EA01EA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9249"/>
          <a:stretch/>
        </p:blipFill>
        <p:spPr bwMode="auto">
          <a:xfrm>
            <a:off x="100445" y="1152915"/>
            <a:ext cx="4206384" cy="106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ovéPole 69">
            <a:extLst>
              <a:ext uri="{FF2B5EF4-FFF2-40B4-BE49-F238E27FC236}">
                <a16:creationId xmlns:a16="http://schemas.microsoft.com/office/drawing/2014/main" id="{E254BF26-234A-6503-B27D-810B995A238E}"/>
              </a:ext>
            </a:extLst>
          </p:cNvPr>
          <p:cNvSpPr txBox="1"/>
          <p:nvPr/>
        </p:nvSpPr>
        <p:spPr>
          <a:xfrm>
            <a:off x="31343" y="980041"/>
            <a:ext cx="392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000000"/>
                </a:solidFill>
              </a:rPr>
              <a:t>SLUČOVÁNÍ ATOMOVÝCH JADER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63D4024B-F46A-4DE5-FABE-C426774F9741}"/>
              </a:ext>
            </a:extLst>
          </p:cNvPr>
          <p:cNvSpPr txBox="1"/>
          <p:nvPr/>
        </p:nvSpPr>
        <p:spPr>
          <a:xfrm>
            <a:off x="5705937" y="970863"/>
            <a:ext cx="355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000000"/>
                </a:solidFill>
              </a:rPr>
              <a:t>ŠTĚPENÍ ATOMOVÝCH JADER</a:t>
            </a:r>
          </a:p>
        </p:txBody>
      </p:sp>
      <p:cxnSp>
        <p:nvCxnSpPr>
          <p:cNvPr id="72" name="Přímá spojnice se šipkou 71">
            <a:extLst>
              <a:ext uri="{FF2B5EF4-FFF2-40B4-BE49-F238E27FC236}">
                <a16:creationId xmlns:a16="http://schemas.microsoft.com/office/drawing/2014/main" id="{9A0253F0-8E0C-2702-3972-08875C7D45B0}"/>
              </a:ext>
            </a:extLst>
          </p:cNvPr>
          <p:cNvCxnSpPr/>
          <p:nvPr/>
        </p:nvCxnSpPr>
        <p:spPr bwMode="auto">
          <a:xfrm flipH="1">
            <a:off x="6546395" y="2363967"/>
            <a:ext cx="567429" cy="3841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Přímá spojnice se šipkou 72">
            <a:extLst>
              <a:ext uri="{FF2B5EF4-FFF2-40B4-BE49-F238E27FC236}">
                <a16:creationId xmlns:a16="http://schemas.microsoft.com/office/drawing/2014/main" id="{1A0975C9-7FD4-663B-3620-54666BB1A18D}"/>
              </a:ext>
            </a:extLst>
          </p:cNvPr>
          <p:cNvCxnSpPr/>
          <p:nvPr/>
        </p:nvCxnSpPr>
        <p:spPr bwMode="auto">
          <a:xfrm>
            <a:off x="1716930" y="2122476"/>
            <a:ext cx="538267" cy="5840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4" name="Picture 5">
            <a:extLst>
              <a:ext uri="{FF2B5EF4-FFF2-40B4-BE49-F238E27FC236}">
                <a16:creationId xmlns:a16="http://schemas.microsoft.com/office/drawing/2014/main" id="{E0C2C449-A877-B609-CFF6-E78782AEF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041" y="889036"/>
            <a:ext cx="2650989" cy="216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529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7"/>
          <p:cNvSpPr txBox="1">
            <a:spLocks noGrp="1"/>
          </p:cNvSpPr>
          <p:nvPr>
            <p:ph type="body" idx="1"/>
          </p:nvPr>
        </p:nvSpPr>
        <p:spPr>
          <a:xfrm>
            <a:off x="162341" y="852517"/>
            <a:ext cx="8758200" cy="3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 err="1"/>
              <a:t>Energie</a:t>
            </a:r>
            <a:r>
              <a:rPr lang="en-GB" sz="1800" b="1" dirty="0"/>
              <a:t> </a:t>
            </a:r>
            <a:r>
              <a:rPr lang="en-GB" sz="1800" b="1" dirty="0" err="1"/>
              <a:t>hvězd</a:t>
            </a:r>
            <a:r>
              <a:rPr lang="en-GB" sz="1800" b="1" dirty="0"/>
              <a:t> – </a:t>
            </a:r>
            <a:r>
              <a:rPr lang="en-GB" sz="1800" b="1" dirty="0" err="1"/>
              <a:t>termojaderná</a:t>
            </a:r>
            <a:r>
              <a:rPr lang="en-GB" sz="1800" b="1" dirty="0"/>
              <a:t> </a:t>
            </a:r>
            <a:r>
              <a:rPr lang="en-GB" sz="1800" b="1" dirty="0" err="1"/>
              <a:t>fúze</a:t>
            </a:r>
            <a:endParaRPr lang="cs-CZ" sz="1800" b="1" dirty="0"/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/>
              <a:t>Co je to plazma?</a:t>
            </a:r>
            <a:endParaRPr lang="en-GB" sz="1800" b="1" dirty="0"/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 err="1"/>
              <a:t>Potřebujeme</a:t>
            </a:r>
            <a:r>
              <a:rPr lang="en-GB" sz="1800" b="1" dirty="0"/>
              <a:t> </a:t>
            </a:r>
            <a:r>
              <a:rPr lang="en-GB" sz="1800" b="1" dirty="0" err="1"/>
              <a:t>fúzi</a:t>
            </a:r>
            <a:r>
              <a:rPr lang="en-GB" sz="1800" b="1" dirty="0"/>
              <a:t>? Je </a:t>
            </a:r>
            <a:r>
              <a:rPr lang="en-GB" sz="1800" b="1" dirty="0" err="1"/>
              <a:t>výzkum</a:t>
            </a:r>
            <a:r>
              <a:rPr lang="en-GB" sz="1800" b="1" dirty="0"/>
              <a:t> </a:t>
            </a:r>
            <a:r>
              <a:rPr lang="en-GB" sz="1800" b="1" dirty="0" err="1"/>
              <a:t>moc</a:t>
            </a:r>
            <a:r>
              <a:rPr lang="en-GB" sz="1800" b="1" dirty="0"/>
              <a:t> </a:t>
            </a:r>
            <a:r>
              <a:rPr lang="en-GB" sz="1800" b="1" dirty="0" err="1"/>
              <a:t>drahý</a:t>
            </a:r>
            <a:r>
              <a:rPr lang="en-GB" sz="1800" b="1" dirty="0"/>
              <a:t>? </a:t>
            </a:r>
            <a:r>
              <a:rPr lang="en-GB" sz="1800" b="1" dirty="0" err="1"/>
              <a:t>Trvá</a:t>
            </a:r>
            <a:r>
              <a:rPr lang="en-GB" sz="1800" b="1" dirty="0"/>
              <a:t> </a:t>
            </a:r>
            <a:r>
              <a:rPr lang="en-GB" sz="1800" b="1" dirty="0" err="1"/>
              <a:t>moc</a:t>
            </a:r>
            <a:r>
              <a:rPr lang="en-GB" sz="1800" b="1" dirty="0"/>
              <a:t> </a:t>
            </a:r>
            <a:r>
              <a:rPr lang="en-GB" sz="1800" b="1" dirty="0" err="1"/>
              <a:t>dlouho</a:t>
            </a:r>
            <a:r>
              <a:rPr lang="en-GB" sz="1800" b="1" dirty="0"/>
              <a:t>?</a:t>
            </a:r>
          </a:p>
          <a:p>
            <a:pPr marL="342900" lvl="0" indent="-254000">
              <a:buChar char="●"/>
            </a:pPr>
            <a:r>
              <a:rPr lang="cs-CZ" sz="1800" b="1" dirty="0">
                <a:solidFill>
                  <a:schemeClr val="bg2"/>
                </a:solidFill>
              </a:rPr>
              <a:t>Principy termojaderné fúze, palivo, hvězdy vs. pozemské reaktory</a:t>
            </a:r>
            <a:endParaRPr lang="en-GB" sz="18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/>
              <a:t>Magnetické udržení: Tokamak, </a:t>
            </a:r>
            <a:r>
              <a:rPr lang="cs-CZ" sz="1800" b="1" dirty="0" err="1"/>
              <a:t>Stellarátor</a:t>
            </a:r>
            <a:r>
              <a:rPr lang="cs-CZ" sz="1800" b="1" dirty="0"/>
              <a:t>, Inerciální udržení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/>
              <a:t>JET, ITER</a:t>
            </a:r>
            <a:r>
              <a:rPr lang="cs-CZ" sz="1800" b="1" dirty="0"/>
              <a:t>, NIF příchod soukromého kapitálu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/>
              <a:t>Kde všude najdete absolventy našeho oboru?</a:t>
            </a:r>
            <a:endParaRPr sz="1400" b="1" dirty="0"/>
          </a:p>
        </p:txBody>
      </p:sp>
      <p:sp>
        <p:nvSpPr>
          <p:cNvPr id="329" name="Google Shape;329;p57"/>
          <p:cNvSpPr txBox="1">
            <a:spLocks noGrp="1"/>
          </p:cNvSpPr>
          <p:nvPr>
            <p:ph type="ftr" idx="11"/>
          </p:nvPr>
        </p:nvSpPr>
        <p:spPr>
          <a:xfrm>
            <a:off x="4949741" y="129792"/>
            <a:ext cx="39708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000" dirty="0" err="1"/>
              <a:t>Obsah</a:t>
            </a:r>
            <a:r>
              <a:rPr lang="en-GB" sz="2000" dirty="0"/>
              <a:t> </a:t>
            </a:r>
            <a:r>
              <a:rPr lang="en-GB" sz="2000" dirty="0" err="1"/>
              <a:t>přednášky</a:t>
            </a:r>
            <a:endParaRPr lang="en-GB" sz="2000" dirty="0"/>
          </a:p>
        </p:txBody>
      </p:sp>
      <p:sp>
        <p:nvSpPr>
          <p:cNvPr id="330" name="Google Shape;330;p57"/>
          <p:cNvSpPr txBox="1">
            <a:spLocks noGrp="1"/>
          </p:cNvSpPr>
          <p:nvPr>
            <p:ph type="sldNum" idx="4294967295"/>
          </p:nvPr>
        </p:nvSpPr>
        <p:spPr>
          <a:xfrm>
            <a:off x="5026490" y="3611588"/>
            <a:ext cx="1543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2</a:t>
            </a:fld>
            <a:endParaRPr/>
          </a:p>
        </p:txBody>
      </p:sp>
      <p:sp>
        <p:nvSpPr>
          <p:cNvPr id="331" name="Google Shape;331;p57"/>
          <p:cNvSpPr txBox="1">
            <a:spLocks noGrp="1"/>
          </p:cNvSpPr>
          <p:nvPr>
            <p:ph type="sldNum" idx="12"/>
          </p:nvPr>
        </p:nvSpPr>
        <p:spPr>
          <a:xfrm>
            <a:off x="6873217" y="4840050"/>
            <a:ext cx="2057400" cy="27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2</a:t>
            </a:fld>
            <a:endParaRPr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2C53B49-A738-6422-F676-94E361CD1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334" y="3310047"/>
            <a:ext cx="3930967" cy="14230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ED431A-2B07-48D0-B069-AA18A362E697}"/>
              </a:ext>
            </a:extLst>
          </p:cNvPr>
          <p:cNvSpPr txBox="1"/>
          <p:nvPr/>
        </p:nvSpPr>
        <p:spPr>
          <a:xfrm>
            <a:off x="5197287" y="3449171"/>
            <a:ext cx="102197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Outdated</a:t>
            </a:r>
            <a:r>
              <a:rPr lang="cs-CZ" dirty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BF1BFE5-D388-C4B3-BC96-ABDD8F6C2C0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cs-CZ" sz="2400" dirty="0"/>
              <a:t>Palivo pro termojaderné reaktory</a:t>
            </a:r>
            <a:endParaRPr lang="en-GB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0A82F8E-CC16-0DE0-BCDC-2266B42099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20</a:t>
            </a:fld>
            <a:endParaRPr lang="c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7A95B45-7522-4E78-1BE2-B182BEC7FB45}"/>
              </a:ext>
            </a:extLst>
          </p:cNvPr>
          <p:cNvSpPr txBox="1"/>
          <p:nvPr/>
        </p:nvSpPr>
        <p:spPr>
          <a:xfrm>
            <a:off x="580462" y="898410"/>
            <a:ext cx="3414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</a:rPr>
              <a:t>Deuterium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Vodík s jedním neutronem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0.015 % v mořské vodě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Poměrně rozvinuté technologie pro jeho získávání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8BB4B7D-A8DA-C8AD-83AF-A21DA9E91C7D}"/>
              </a:ext>
            </a:extLst>
          </p:cNvPr>
          <p:cNvSpPr txBox="1"/>
          <p:nvPr/>
        </p:nvSpPr>
        <p:spPr>
          <a:xfrm>
            <a:off x="4319226" y="858222"/>
            <a:ext cx="3414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</a:rPr>
              <a:t>Tritium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B36408B-F47D-D00D-A350-5D0844417967}"/>
              </a:ext>
            </a:extLst>
          </p:cNvPr>
          <p:cNvSpPr txBox="1"/>
          <p:nvPr/>
        </p:nvSpPr>
        <p:spPr>
          <a:xfrm>
            <a:off x="4319226" y="1165999"/>
            <a:ext cx="4824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Vodík se dvěma neutrony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Poločas rozpadu v řádu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přírodě se běžně nevyskytuje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Produkují jej některé typy štěpných reaktorů (CANDU)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Bude se získávat z lithia přímo v reaktoru (hlavně)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Li</a:t>
            </a:r>
            <a:r>
              <a:rPr lang="cs-CZ" dirty="0"/>
              <a:t> – rozvinutá těžba a recyklace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578BD3A-9834-2087-EC4E-F6DF5FEA0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05" y="2398658"/>
            <a:ext cx="2108983" cy="180212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38936D5-5212-0C80-0FDC-193964D8E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062" y="2571750"/>
            <a:ext cx="3311036" cy="173020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6267B75-3FB5-9BD1-3F68-73D42E30E0C7}"/>
              </a:ext>
            </a:extLst>
          </p:cNvPr>
          <p:cNvSpPr txBox="1"/>
          <p:nvPr/>
        </p:nvSpPr>
        <p:spPr>
          <a:xfrm>
            <a:off x="580462" y="4357396"/>
            <a:ext cx="8350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</a:rPr>
              <a:t>Zásoby paliva při dnešní spotřebě: asi na 2x delší dobu než bude existovat Země….</a:t>
            </a:r>
            <a:endParaRPr lang="en-GB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2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D835D6-68B8-4E45-88F1-0FE8AB84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734E49-A0F4-46E7-8294-815752F2F5D1}" type="datetime1">
              <a:rPr lang="en-GB" smtClean="0"/>
              <a:pPr/>
              <a:t>12/02/2024</a:t>
            </a:fld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567A3F-C07F-4A96-944C-BCCA71AFD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D79D-C4A8-473C-9EEF-A3CFC650AB7D}" type="slidenum">
              <a:rPr lang="en-GB" smtClean="0"/>
              <a:t>21</a:t>
            </a:fld>
            <a:endParaRPr lang="en-GB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C02335D6-C476-482C-A1FC-05591FCD4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248" y="88106"/>
            <a:ext cx="5237160" cy="583698"/>
          </a:xfrm>
        </p:spPr>
        <p:txBody>
          <a:bodyPr>
            <a:normAutofit fontScale="90000"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Produkce energie fúzí na Zemi dosažena: Termojaderná bomba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DC78CA7-7D46-4FD7-920B-3D89F9525D5F}"/>
              </a:ext>
            </a:extLst>
          </p:cNvPr>
          <p:cNvSpPr txBox="1"/>
          <p:nvPr/>
        </p:nvSpPr>
        <p:spPr>
          <a:xfrm>
            <a:off x="5106468" y="931733"/>
            <a:ext cx="39722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</a:rPr>
              <a:t>K dosažení tlaků a teplot využit štěpný jaderný výbuch – jinak nelze</a:t>
            </a:r>
          </a:p>
          <a:p>
            <a:endParaRPr lang="cs-CZ" b="1" dirty="0"/>
          </a:p>
          <a:p>
            <a:r>
              <a:rPr lang="cs-CZ" b="1" dirty="0"/>
              <a:t>Neřízená termojaderná fúze s velkou produkcí energie tedy dosažena byla…</a:t>
            </a:r>
          </a:p>
          <a:p>
            <a:endParaRPr lang="cs-CZ" b="1" dirty="0"/>
          </a:p>
          <a:p>
            <a:r>
              <a:rPr lang="cs-CZ" b="1" dirty="0"/>
              <a:t>Většina hlavic USA/Ruska je termojaderná</a:t>
            </a:r>
            <a:endParaRPr lang="en-GB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C4BAFFC-B6DE-4A44-BAB5-0370D104B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" y="1246950"/>
            <a:ext cx="4138373" cy="300133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02A7552-5E23-4F03-B643-0F20A50A5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93415" y="2462611"/>
            <a:ext cx="1874034" cy="266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21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1B5EDB13-17EC-47EC-8A6F-6A42AD0E6F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9093" y="952565"/>
            <a:ext cx="5022007" cy="36559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C02335D6-C476-482C-A1FC-05591FCD4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0881" y="336307"/>
            <a:ext cx="8371200" cy="405600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Coulombova bariéra a kvantové tunelování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2C887ED-9CB7-4BE9-8639-77EE635DDABB}"/>
              </a:ext>
            </a:extLst>
          </p:cNvPr>
          <p:cNvSpPr txBox="1"/>
          <p:nvPr/>
        </p:nvSpPr>
        <p:spPr>
          <a:xfrm>
            <a:off x="1702352" y="1016990"/>
            <a:ext cx="13851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b="1" dirty="0">
                <a:solidFill>
                  <a:srgbClr val="0854A0"/>
                </a:solidFill>
              </a:rPr>
              <a:t>ZÓNA JADERNÝCH SIL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BC4C841-69AE-45E0-A472-B212955E74C5}"/>
              </a:ext>
            </a:extLst>
          </p:cNvPr>
          <p:cNvSpPr txBox="1"/>
          <p:nvPr/>
        </p:nvSpPr>
        <p:spPr>
          <a:xfrm>
            <a:off x="3645419" y="2030903"/>
            <a:ext cx="21656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b="1" dirty="0">
                <a:solidFill>
                  <a:srgbClr val="0854A0"/>
                </a:solidFill>
              </a:rPr>
              <a:t>ZÓNA ELEKTROMAGNETICKÝCH SIL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FBAFAF87-6618-4CB9-9345-B9B2AD9F1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220" y="1833511"/>
            <a:ext cx="1493687" cy="369318"/>
          </a:xfrm>
          <a:prstGeom prst="rect">
            <a:avLst/>
          </a:prstGeom>
        </p:spPr>
      </p:pic>
      <p:sp>
        <p:nvSpPr>
          <p:cNvPr id="26" name="Obdélník 25">
            <a:extLst>
              <a:ext uri="{FF2B5EF4-FFF2-40B4-BE49-F238E27FC236}">
                <a16:creationId xmlns:a16="http://schemas.microsoft.com/office/drawing/2014/main" id="{C1F8801C-E98E-4201-B344-99460E50B5E5}"/>
              </a:ext>
            </a:extLst>
          </p:cNvPr>
          <p:cNvSpPr/>
          <p:nvPr/>
        </p:nvSpPr>
        <p:spPr bwMode="auto">
          <a:xfrm>
            <a:off x="2210823" y="2563311"/>
            <a:ext cx="980245" cy="2172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1295" tIns="20648" rIns="41295" bIns="20648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10974">
              <a:buFont typeface="Arial" charset="0"/>
              <a:buChar char="•"/>
            </a:pPr>
            <a:endParaRPr lang="cs-CZ" sz="1274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447A84F5-83A1-401A-B3C8-CF456F348C96}"/>
              </a:ext>
            </a:extLst>
          </p:cNvPr>
          <p:cNvSpPr txBox="1"/>
          <p:nvPr/>
        </p:nvSpPr>
        <p:spPr>
          <a:xfrm>
            <a:off x="2717057" y="3223548"/>
            <a:ext cx="1929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4D4D4D"/>
                </a:solidFill>
              </a:rPr>
              <a:t>KVANTOVÝ TUNEL</a:t>
            </a:r>
          </a:p>
        </p:txBody>
      </p: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E2860EC8-FDE8-478F-828C-597870188755}"/>
              </a:ext>
            </a:extLst>
          </p:cNvPr>
          <p:cNvCxnSpPr>
            <a:cxnSpLocks/>
          </p:cNvCxnSpPr>
          <p:nvPr/>
        </p:nvCxnSpPr>
        <p:spPr bwMode="auto">
          <a:xfrm flipV="1">
            <a:off x="2882970" y="2780522"/>
            <a:ext cx="0" cy="4430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58494CED-657C-4206-B6DB-F9F48863BF73}"/>
              </a:ext>
            </a:extLst>
          </p:cNvPr>
          <p:cNvCxnSpPr>
            <a:cxnSpLocks/>
          </p:cNvCxnSpPr>
          <p:nvPr/>
        </p:nvCxnSpPr>
        <p:spPr bwMode="auto">
          <a:xfrm>
            <a:off x="2056756" y="1530765"/>
            <a:ext cx="0" cy="6054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35FA64B0-B6B8-43E7-9228-D3C37D91BFD1}"/>
              </a:ext>
            </a:extLst>
          </p:cNvPr>
          <p:cNvCxnSpPr>
            <a:cxnSpLocks/>
          </p:cNvCxnSpPr>
          <p:nvPr/>
        </p:nvCxnSpPr>
        <p:spPr bwMode="auto">
          <a:xfrm>
            <a:off x="4300644" y="2496511"/>
            <a:ext cx="0" cy="4017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B563148C-2740-46B6-84D9-06DC9462E6D4}"/>
              </a:ext>
            </a:extLst>
          </p:cNvPr>
          <p:cNvCxnSpPr>
            <a:cxnSpLocks/>
          </p:cNvCxnSpPr>
          <p:nvPr/>
        </p:nvCxnSpPr>
        <p:spPr bwMode="auto">
          <a:xfrm flipV="1">
            <a:off x="3225843" y="5224964"/>
            <a:ext cx="0" cy="11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2E7985A7-DBC8-4810-A183-DB375F7BFF11}"/>
              </a:ext>
            </a:extLst>
          </p:cNvPr>
          <p:cNvSpPr txBox="1"/>
          <p:nvPr/>
        </p:nvSpPr>
        <p:spPr>
          <a:xfrm>
            <a:off x="6900753" y="2812521"/>
            <a:ext cx="167662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b="1" dirty="0">
                <a:solidFill>
                  <a:srgbClr val="0854A0"/>
                </a:solidFill>
              </a:rPr>
              <a:t>ODPUZOVÁNÍ </a:t>
            </a:r>
          </a:p>
          <a:p>
            <a:r>
              <a:rPr lang="cs-CZ" sz="1050" b="1" dirty="0">
                <a:solidFill>
                  <a:srgbClr val="0854A0"/>
                </a:solidFill>
              </a:rPr>
              <a:t>ATOMOVÝCH </a:t>
            </a:r>
          </a:p>
          <a:p>
            <a:r>
              <a:rPr lang="cs-CZ" sz="1050" b="1" dirty="0">
                <a:solidFill>
                  <a:srgbClr val="0854A0"/>
                </a:solidFill>
              </a:rPr>
              <a:t>JADER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E08BB493-E49D-43A4-8232-280EE84B8D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3" b="2685"/>
          <a:stretch/>
        </p:blipFill>
        <p:spPr>
          <a:xfrm>
            <a:off x="6581220" y="3670918"/>
            <a:ext cx="1729705" cy="8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87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03E75D3-EF4E-0F33-8237-A89080D1C1A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cs-CZ" sz="2400" dirty="0"/>
              <a:t>Hvězdy vs. pozemské reaktory</a:t>
            </a:r>
            <a:endParaRPr lang="en-GB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74FB8DC-E1F8-5E2C-0F60-FB5F56B2D0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23</a:t>
            </a:fld>
            <a:endParaRPr lang="c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391CEBF-1798-F795-B063-8439A4A10E09}"/>
              </a:ext>
            </a:extLst>
          </p:cNvPr>
          <p:cNvSpPr txBox="1"/>
          <p:nvPr/>
        </p:nvSpPr>
        <p:spPr>
          <a:xfrm>
            <a:off x="4814596" y="753356"/>
            <a:ext cx="432940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Reaktory: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0000"/>
                </a:solidFill>
              </a:rPr>
              <a:t>Malý objem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Tlak daný magnetickým polem/setrvačností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Magnetické/inerciální udržení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0000"/>
                </a:solidFill>
              </a:rPr>
              <a:t>Vyšší teplota – 150 mil. stupňů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0000"/>
                </a:solidFill>
              </a:rPr>
              <a:t>Nejúčinnější možné fúzní reakce (D a 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Většina záření uniká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Je třeba vnější ohřev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Plazma musí být uzavřeno v nějaké nádobě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27B88CD-5A22-DA1B-F8E2-BF8EDF5E7275}"/>
              </a:ext>
            </a:extLst>
          </p:cNvPr>
          <p:cNvSpPr txBox="1"/>
          <p:nvPr/>
        </p:nvSpPr>
        <p:spPr>
          <a:xfrm>
            <a:off x="81255" y="753356"/>
            <a:ext cx="4248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Hvězdy: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Obrovský objem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Obrovský tlak (velká hustota)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Gravitační udržení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 až tak velká teplota (10 mil</a:t>
            </a:r>
            <a:r>
              <a:rPr lang="en-US" dirty="0" err="1"/>
              <a:t>i</a:t>
            </a:r>
            <a:r>
              <a:rPr lang="cs-CZ" dirty="0" err="1"/>
              <a:t>onů</a:t>
            </a:r>
            <a:r>
              <a:rPr lang="cs-CZ" dirty="0"/>
              <a:t> stupňů)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Málo účinné fúzní reakce – dlouhověké hvězdy (proton-proton)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Záření se v nich šíří velmi pomalu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Fúze je zapálená – sama sobě zdrojem energie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Existují volně v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02CD050-3D7D-D912-1CA5-E6145F97C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3131721"/>
            <a:ext cx="2396600" cy="15834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EB7DDE1-DBDF-ACBA-CE94-F836C9024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170" y="3064941"/>
            <a:ext cx="2396600" cy="169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06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9F2BE68-C5B4-34D6-96B9-4BE835B971E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cs-CZ" sz="2400" dirty="0"/>
              <a:t>Kritérium pro užitečný reaktor</a:t>
            </a:r>
            <a:endParaRPr lang="en-GB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1CBB814-B6F0-E411-EF30-1630558602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24</a:t>
            </a:fld>
            <a:endParaRPr lang="cs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B8BEB86-341C-A70C-6339-474B146F1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278" y="915722"/>
            <a:ext cx="3419341" cy="376196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D38BF2E-BFB4-7943-B414-1557F75C3896}"/>
              </a:ext>
            </a:extLst>
          </p:cNvPr>
          <p:cNvSpPr txBox="1"/>
          <p:nvPr/>
        </p:nvSpPr>
        <p:spPr>
          <a:xfrm>
            <a:off x="385416" y="805078"/>
            <a:ext cx="484160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cs-CZ" sz="1600" b="1" dirty="0">
                <a:solidFill>
                  <a:srgbClr val="000000"/>
                </a:solidFill>
              </a:rPr>
              <a:t>PRO DOSAŽENÍ </a:t>
            </a:r>
          </a:p>
          <a:p>
            <a:pPr algn="ctr">
              <a:spcBef>
                <a:spcPts val="0"/>
              </a:spcBef>
              <a:buNone/>
            </a:pPr>
            <a:r>
              <a:rPr lang="cs-CZ" sz="1600" b="1" dirty="0">
                <a:solidFill>
                  <a:srgbClr val="000000"/>
                </a:solidFill>
              </a:rPr>
              <a:t>ENERGETICKÉHO ZISKU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/>
              <a:t>JE NUTNÉ SPLNIT SPECIÁLNÍ POŽADAVKY NA</a:t>
            </a:r>
            <a:r>
              <a:rPr lang="en-US" sz="1600" b="1" dirty="0"/>
              <a:t>:</a:t>
            </a:r>
            <a:endParaRPr lang="cs-CZ" sz="1600" b="1" dirty="0"/>
          </a:p>
          <a:p>
            <a:pPr>
              <a:spcBef>
                <a:spcPts val="0"/>
              </a:spcBef>
              <a:buNone/>
            </a:pPr>
            <a:endParaRPr lang="cs-CZ" sz="1600" b="1" dirty="0"/>
          </a:p>
          <a:p>
            <a:pPr algn="ctr">
              <a:spcBef>
                <a:spcPts val="0"/>
              </a:spcBef>
              <a:buNone/>
            </a:pPr>
            <a:r>
              <a:rPr lang="cs-CZ" sz="1800" b="1" dirty="0">
                <a:solidFill>
                  <a:srgbClr val="FF0000"/>
                </a:solidFill>
              </a:rPr>
              <a:t>HUSTOTU </a:t>
            </a:r>
            <a:r>
              <a:rPr lang="cs-CZ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endParaRPr lang="cs-CZ" sz="1800" b="1" dirty="0">
              <a:solidFill>
                <a:srgbClr val="00B050"/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cs-CZ" sz="1800" b="1" dirty="0">
                <a:solidFill>
                  <a:srgbClr val="FF0000"/>
                </a:solidFill>
              </a:rPr>
              <a:t>TEPLOTU </a:t>
            </a:r>
            <a:r>
              <a:rPr lang="cs-CZ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cs-CZ" sz="1800" b="1" dirty="0">
              <a:solidFill>
                <a:srgbClr val="00B050"/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cs-CZ" sz="1800" b="1" dirty="0">
                <a:solidFill>
                  <a:srgbClr val="FF0000"/>
                </a:solidFill>
              </a:rPr>
              <a:t>DOBU UDRŽENÍ Energie (termoska) - </a:t>
            </a:r>
            <a:r>
              <a:rPr lang="cs-CZ" sz="1800" b="1" dirty="0">
                <a:solidFill>
                  <a:srgbClr val="FF0000"/>
                </a:solidFill>
                <a:highlight>
                  <a:srgbClr val="FFFF00"/>
                </a:highlight>
              </a:rPr>
              <a:t>ITER</a:t>
            </a:r>
            <a:endParaRPr lang="cs-CZ" sz="16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spcBef>
                <a:spcPts val="0"/>
              </a:spcBef>
              <a:buNone/>
            </a:pPr>
            <a:endParaRPr lang="cs-CZ" sz="1600" b="1" dirty="0">
              <a:solidFill>
                <a:srgbClr val="000000"/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cs-CZ" sz="1600" b="1" dirty="0">
                <a:solidFill>
                  <a:srgbClr val="000000"/>
                </a:solidFill>
              </a:rPr>
              <a:t>LAWSONOVO </a:t>
            </a:r>
            <a:r>
              <a:rPr lang="en-US" sz="1600" b="1" dirty="0">
                <a:solidFill>
                  <a:srgbClr val="000000"/>
                </a:solidFill>
              </a:rPr>
              <a:t>KRIT</a:t>
            </a:r>
            <a:r>
              <a:rPr lang="cs-CZ" sz="1600" b="1" dirty="0">
                <a:solidFill>
                  <a:srgbClr val="000000"/>
                </a:solidFill>
              </a:rPr>
              <a:t>ÉRIUM </a:t>
            </a:r>
            <a:endParaRPr lang="cs-CZ" sz="1600" b="1" dirty="0">
              <a:solidFill>
                <a:srgbClr val="4D4D4D"/>
              </a:solidFill>
            </a:endParaRPr>
          </a:p>
          <a:p>
            <a:pPr algn="ctr">
              <a:buNone/>
            </a:pPr>
            <a:r>
              <a:rPr lang="en-US" sz="1600" b="1" i="1" dirty="0">
                <a:solidFill>
                  <a:srgbClr val="FF0000"/>
                </a:solidFill>
              </a:rPr>
              <a:t>  </a:t>
            </a:r>
            <a:r>
              <a:rPr 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nτ</a:t>
            </a:r>
            <a:r>
              <a:rPr lang="cs-CZ" sz="28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f(T)</a:t>
            </a:r>
          </a:p>
          <a:p>
            <a:pPr algn="ctr">
              <a:buNone/>
            </a:pPr>
            <a:r>
              <a:rPr lang="cs-CZ" sz="2000" b="1" dirty="0"/>
              <a:t>Trojný součin:</a:t>
            </a:r>
          </a:p>
          <a:p>
            <a:pPr algn="ctr"/>
            <a:r>
              <a:rPr 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nTτ</a:t>
            </a:r>
            <a:r>
              <a:rPr lang="cs-CZ" sz="28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g(T)</a:t>
            </a:r>
          </a:p>
          <a:p>
            <a:pPr algn="ctr"/>
            <a:r>
              <a:rPr lang="cs-CZ" sz="2000" b="1" dirty="0" err="1">
                <a:solidFill>
                  <a:schemeClr val="accent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Nejsnažší</a:t>
            </a:r>
            <a:r>
              <a:rPr lang="cs-CZ" sz="2000" b="1" dirty="0">
                <a:solidFill>
                  <a:schemeClr val="accent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oblast – minimum v teplotě</a:t>
            </a:r>
          </a:p>
          <a:p>
            <a:pPr algn="ctr">
              <a:buNone/>
            </a:pP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3212736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7"/>
          <p:cNvSpPr txBox="1">
            <a:spLocks noGrp="1"/>
          </p:cNvSpPr>
          <p:nvPr>
            <p:ph type="body" idx="1"/>
          </p:nvPr>
        </p:nvSpPr>
        <p:spPr>
          <a:xfrm>
            <a:off x="385800" y="1437464"/>
            <a:ext cx="8758200" cy="3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 err="1">
                <a:solidFill>
                  <a:schemeClr val="bg2"/>
                </a:solidFill>
              </a:rPr>
              <a:t>Energie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hvězd</a:t>
            </a:r>
            <a:r>
              <a:rPr lang="en-GB" sz="1800" b="1" dirty="0">
                <a:solidFill>
                  <a:schemeClr val="bg2"/>
                </a:solidFill>
              </a:rPr>
              <a:t> – </a:t>
            </a:r>
            <a:r>
              <a:rPr lang="en-GB" sz="1800" b="1" dirty="0" err="1">
                <a:solidFill>
                  <a:schemeClr val="bg2"/>
                </a:solidFill>
              </a:rPr>
              <a:t>termojaderná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fúze</a:t>
            </a:r>
            <a:endParaRPr lang="cs-CZ" sz="18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>
                <a:solidFill>
                  <a:schemeClr val="bg2"/>
                </a:solidFill>
              </a:rPr>
              <a:t>Co je to plazma?</a:t>
            </a:r>
            <a:endParaRPr lang="en-GB" sz="18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 err="1">
                <a:solidFill>
                  <a:schemeClr val="bg2"/>
                </a:solidFill>
              </a:rPr>
              <a:t>Potřebujeme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fúzi</a:t>
            </a:r>
            <a:r>
              <a:rPr lang="en-GB" sz="1800" b="1" dirty="0">
                <a:solidFill>
                  <a:schemeClr val="bg2"/>
                </a:solidFill>
              </a:rPr>
              <a:t>? Je </a:t>
            </a:r>
            <a:r>
              <a:rPr lang="en-GB" sz="1800" b="1" dirty="0" err="1">
                <a:solidFill>
                  <a:schemeClr val="bg2"/>
                </a:solidFill>
              </a:rPr>
              <a:t>výzkum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moc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drahý</a:t>
            </a:r>
            <a:r>
              <a:rPr lang="en-GB" sz="1800" b="1" dirty="0">
                <a:solidFill>
                  <a:schemeClr val="bg2"/>
                </a:solidFill>
              </a:rPr>
              <a:t>? </a:t>
            </a:r>
            <a:r>
              <a:rPr lang="en-GB" sz="1800" b="1" dirty="0" err="1">
                <a:solidFill>
                  <a:schemeClr val="bg2"/>
                </a:solidFill>
              </a:rPr>
              <a:t>Trvá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moc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dlouho</a:t>
            </a:r>
            <a:r>
              <a:rPr lang="en-GB" sz="1800" b="1" dirty="0">
                <a:solidFill>
                  <a:schemeClr val="bg2"/>
                </a:solidFill>
              </a:rPr>
              <a:t>?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>
                <a:solidFill>
                  <a:schemeClr val="bg2"/>
                </a:solidFill>
              </a:rPr>
              <a:t>Principy termojaderné fúze, palivo, hvězdy vs. pozemské reaktory</a:t>
            </a:r>
            <a:endParaRPr lang="en-GB" sz="18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>
                <a:solidFill>
                  <a:schemeClr val="accent2"/>
                </a:solidFill>
              </a:rPr>
              <a:t>Magnetické udržení: Tokamak, </a:t>
            </a:r>
            <a:r>
              <a:rPr lang="cs-CZ" sz="1800" b="1" dirty="0" err="1">
                <a:solidFill>
                  <a:schemeClr val="accent2"/>
                </a:solidFill>
              </a:rPr>
              <a:t>Stellarátor</a:t>
            </a:r>
            <a:r>
              <a:rPr lang="cs-CZ" sz="1800" b="1" dirty="0">
                <a:solidFill>
                  <a:schemeClr val="accent2"/>
                </a:solidFill>
              </a:rPr>
              <a:t>, Inerciální udržení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/>
              <a:t>JET, ITER</a:t>
            </a:r>
            <a:r>
              <a:rPr lang="cs-CZ" sz="1800" b="1" dirty="0"/>
              <a:t>, NIF příchod soukromého kapitálu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/>
              <a:t>Kde všude najdete absolventy našeho oboru?</a:t>
            </a:r>
            <a:endParaRPr sz="1400" b="1" dirty="0"/>
          </a:p>
        </p:txBody>
      </p:sp>
      <p:sp>
        <p:nvSpPr>
          <p:cNvPr id="329" name="Google Shape;329;p57"/>
          <p:cNvSpPr txBox="1">
            <a:spLocks noGrp="1"/>
          </p:cNvSpPr>
          <p:nvPr>
            <p:ph type="ftr" idx="11"/>
          </p:nvPr>
        </p:nvSpPr>
        <p:spPr>
          <a:xfrm>
            <a:off x="4949741" y="129792"/>
            <a:ext cx="39708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000" dirty="0" err="1"/>
              <a:t>Obsah</a:t>
            </a:r>
            <a:r>
              <a:rPr lang="en-GB" sz="2000" dirty="0"/>
              <a:t> </a:t>
            </a:r>
            <a:r>
              <a:rPr lang="en-GB" sz="2000" dirty="0" err="1"/>
              <a:t>přednášky</a:t>
            </a:r>
            <a:endParaRPr lang="en-GB" sz="2000" dirty="0"/>
          </a:p>
        </p:txBody>
      </p:sp>
      <p:sp>
        <p:nvSpPr>
          <p:cNvPr id="330" name="Google Shape;330;p57"/>
          <p:cNvSpPr txBox="1">
            <a:spLocks noGrp="1"/>
          </p:cNvSpPr>
          <p:nvPr>
            <p:ph type="sldNum" idx="4294967295"/>
          </p:nvPr>
        </p:nvSpPr>
        <p:spPr>
          <a:xfrm>
            <a:off x="5026490" y="3611588"/>
            <a:ext cx="1543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25</a:t>
            </a:fld>
            <a:endParaRPr/>
          </a:p>
        </p:txBody>
      </p:sp>
      <p:sp>
        <p:nvSpPr>
          <p:cNvPr id="331" name="Google Shape;331;p57"/>
          <p:cNvSpPr txBox="1">
            <a:spLocks noGrp="1"/>
          </p:cNvSpPr>
          <p:nvPr>
            <p:ph type="sldNum" idx="12"/>
          </p:nvPr>
        </p:nvSpPr>
        <p:spPr>
          <a:xfrm>
            <a:off x="6873217" y="4840050"/>
            <a:ext cx="2057400" cy="27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3487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E6A7B25-3599-C3E7-09DF-38B67B7A4A1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629673" y="44215"/>
            <a:ext cx="5292900" cy="703200"/>
          </a:xfrm>
        </p:spPr>
        <p:txBody>
          <a:bodyPr/>
          <a:lstStyle/>
          <a:p>
            <a:r>
              <a:rPr lang="cs-CZ" sz="2400" dirty="0"/>
              <a:t>Zvýšení doby udržení </a:t>
            </a:r>
          </a:p>
          <a:p>
            <a:r>
              <a:rPr lang="cs-CZ" sz="2400" dirty="0"/>
              <a:t>– plazma v magnetickém poli</a:t>
            </a:r>
            <a:endParaRPr lang="en-GB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38D8A8B-8FCC-DCB8-46F3-9BA18AECDD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26</a:t>
            </a:fld>
            <a:endParaRPr lang="cs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E7B0EB91-DCF3-FED5-4661-1B8D8F0FB5C5}"/>
              </a:ext>
            </a:extLst>
          </p:cNvPr>
          <p:cNvSpPr txBox="1">
            <a:spLocks/>
          </p:cNvSpPr>
          <p:nvPr/>
        </p:nvSpPr>
        <p:spPr>
          <a:xfrm>
            <a:off x="6547160" y="582852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9507D79D-C4A8-473C-9EEF-A3CFC650AB7D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7F4CFC59-213C-B773-5001-B641D1F5F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7" y="2269359"/>
            <a:ext cx="5119361" cy="205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60FDC18E-E011-E643-D74A-7889FF0FC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838" y="840960"/>
            <a:ext cx="3949439" cy="343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26932" fontAlgn="base">
              <a:spcBef>
                <a:spcPct val="50000"/>
              </a:spcBef>
              <a:spcAft>
                <a:spcPct val="0"/>
              </a:spcAft>
              <a:buClr>
                <a:srgbClr val="CC0000"/>
              </a:buClr>
              <a:buSzTx/>
              <a:buNone/>
            </a:pPr>
            <a:r>
              <a:rPr lang="cs-CZ" altLang="cs-CZ" sz="1632" b="1" dirty="0">
                <a:solidFill>
                  <a:srgbClr val="000066"/>
                </a:solidFill>
                <a:cs typeface="Arial" panose="020B0604020202020204" pitchFamily="34" charset="0"/>
              </a:rPr>
              <a:t>PLAZMA V MAGNETICKÉM POLI</a:t>
            </a:r>
            <a:endParaRPr lang="en-GB" altLang="cs-CZ" sz="1632" b="1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AB6DF41-C84B-4D5D-E3BC-E595ED6B29BB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EFAF9"/>
              </a:clrFrom>
              <a:clrTo>
                <a:srgbClr val="FEFA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23" y="2746767"/>
            <a:ext cx="2171509" cy="140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1D1C897-2C7F-FE58-5E3C-82EE8795D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58" y="1209777"/>
            <a:ext cx="3875674" cy="144211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BCA99CE-806D-EE46-1C08-C7FD912459C3}"/>
              </a:ext>
            </a:extLst>
          </p:cNvPr>
          <p:cNvSpPr txBox="1"/>
          <p:nvPr/>
        </p:nvSpPr>
        <p:spPr>
          <a:xfrm>
            <a:off x="173754" y="3949551"/>
            <a:ext cx="2423484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26932" fontAlgn="base">
              <a:spcBef>
                <a:spcPct val="50000"/>
              </a:spcBef>
              <a:spcAft>
                <a:spcPct val="0"/>
              </a:spcAft>
              <a:buSzPct val="50000"/>
            </a:pPr>
            <a:r>
              <a:rPr lang="cs-CZ" sz="16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ZTRÁTY PŘES KONCE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52EF388-5C18-8657-B082-BCF45AD75475}"/>
              </a:ext>
            </a:extLst>
          </p:cNvPr>
          <p:cNvSpPr txBox="1"/>
          <p:nvPr/>
        </p:nvSpPr>
        <p:spPr>
          <a:xfrm>
            <a:off x="3038553" y="4107916"/>
            <a:ext cx="2523448" cy="594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26932" fontAlgn="base">
              <a:spcAft>
                <a:spcPct val="0"/>
              </a:spcAft>
              <a:buSzPct val="50000"/>
            </a:pPr>
            <a:r>
              <a:rPr lang="cs-CZ" sz="16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ZTRÁTY DÍKY</a:t>
            </a:r>
          </a:p>
          <a:p>
            <a:pPr algn="ctr" defTabSz="526932" fontAlgn="base">
              <a:spcAft>
                <a:spcPct val="0"/>
              </a:spcAft>
              <a:buSzPct val="50000"/>
            </a:pPr>
            <a:r>
              <a:rPr lang="cs-CZ" sz="16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NEHOMOGENITĚ POLE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B82CB17-C756-85F5-F7BF-B6FF0EB3D866}"/>
              </a:ext>
            </a:extLst>
          </p:cNvPr>
          <p:cNvSpPr txBox="1"/>
          <p:nvPr/>
        </p:nvSpPr>
        <p:spPr>
          <a:xfrm>
            <a:off x="6121108" y="4121633"/>
            <a:ext cx="2433680" cy="594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26932" fontAlgn="base">
              <a:spcAft>
                <a:spcPct val="0"/>
              </a:spcAft>
              <a:buSzPct val="50000"/>
            </a:pPr>
            <a:r>
              <a:rPr lang="cs-CZ" sz="1632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HELIKÁLNÍ POLE –</a:t>
            </a:r>
          </a:p>
          <a:p>
            <a:pPr algn="ctr" defTabSz="526932" fontAlgn="base">
              <a:spcAft>
                <a:spcPct val="0"/>
              </a:spcAft>
              <a:buSzPct val="50000"/>
            </a:pPr>
            <a:r>
              <a:rPr lang="cs-CZ" sz="1632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přirozená konfigurace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649A347-154C-2233-22A7-C4E4181D0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3" y="1156459"/>
            <a:ext cx="3578254" cy="1399317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495006C7-B2F1-4F31-4788-A10D92E15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19" y="851401"/>
            <a:ext cx="3949439" cy="343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26932" fontAlgn="base">
              <a:spcBef>
                <a:spcPct val="50000"/>
              </a:spcBef>
              <a:spcAft>
                <a:spcPct val="0"/>
              </a:spcAft>
              <a:buClr>
                <a:srgbClr val="CC0000"/>
              </a:buClr>
              <a:buSzTx/>
              <a:buNone/>
            </a:pPr>
            <a:r>
              <a:rPr lang="cs-CZ" altLang="cs-CZ" sz="1632" b="1" dirty="0">
                <a:solidFill>
                  <a:srgbClr val="000066"/>
                </a:solidFill>
                <a:cs typeface="Arial" panose="020B0604020202020204" pitchFamily="34" charset="0"/>
              </a:rPr>
              <a:t>PLYN nebo PLAZMA</a:t>
            </a:r>
            <a:endParaRPr lang="en-GB" altLang="cs-CZ" sz="1632" b="1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291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C31FED1-D089-1D64-E3B5-343A1CEA9C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27</a:t>
            </a:fld>
            <a:endParaRPr lang="cs"/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49000B56-5FFA-B75E-EA0C-44920CEA045F}"/>
              </a:ext>
            </a:extLst>
          </p:cNvPr>
          <p:cNvSpPr/>
          <p:nvPr/>
        </p:nvSpPr>
        <p:spPr>
          <a:xfrm>
            <a:off x="5001241" y="3090008"/>
            <a:ext cx="2010847" cy="15245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3486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sz="20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93934CEC-19A7-9A8C-EB60-4AD1495C4C49}"/>
              </a:ext>
            </a:extLst>
          </p:cNvPr>
          <p:cNvGrpSpPr/>
          <p:nvPr/>
        </p:nvGrpSpPr>
        <p:grpSpPr>
          <a:xfrm>
            <a:off x="592184" y="3105250"/>
            <a:ext cx="2057400" cy="1650058"/>
            <a:chOff x="748359" y="1756550"/>
            <a:chExt cx="4088410" cy="2760875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A98A35A0-5A12-A843-5934-3D4F12EEDD21}"/>
                </a:ext>
              </a:extLst>
            </p:cNvPr>
            <p:cNvSpPr/>
            <p:nvPr/>
          </p:nvSpPr>
          <p:spPr>
            <a:xfrm>
              <a:off x="748359" y="1756550"/>
              <a:ext cx="4088410" cy="211309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pPr defTabSz="913486" fontAlgn="auto">
                <a:spcBef>
                  <a:spcPts val="0"/>
                </a:spcBef>
                <a:spcAft>
                  <a:spcPts val="0"/>
                </a:spcAft>
                <a:buSzTx/>
                <a:buNone/>
              </a:pPr>
              <a:endParaRPr sz="20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13EEF995-26A8-E3F0-E505-637920213D1E}"/>
                </a:ext>
              </a:extLst>
            </p:cNvPr>
            <p:cNvSpPr/>
            <p:nvPr/>
          </p:nvSpPr>
          <p:spPr>
            <a:xfrm>
              <a:off x="748359" y="3869643"/>
              <a:ext cx="4088410" cy="64778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pPr defTabSz="913486" fontAlgn="auto">
                <a:spcBef>
                  <a:spcPts val="0"/>
                </a:spcBef>
                <a:spcAft>
                  <a:spcPts val="0"/>
                </a:spcAft>
                <a:buSzTx/>
                <a:buNone/>
              </a:pPr>
              <a:endParaRPr sz="20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8781AA7-CC9F-735C-8CA4-AAA4B7942D4A}"/>
              </a:ext>
            </a:extLst>
          </p:cNvPr>
          <p:cNvSpPr txBox="1"/>
          <p:nvPr/>
        </p:nvSpPr>
        <p:spPr>
          <a:xfrm>
            <a:off x="1406571" y="2807687"/>
            <a:ext cx="18878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2000" b="1" dirty="0"/>
              <a:t>TOKAMAK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C9DE280-7F98-23E0-D3C7-2D5F875CFE4A}"/>
              </a:ext>
            </a:extLst>
          </p:cNvPr>
          <p:cNvSpPr txBox="1"/>
          <p:nvPr/>
        </p:nvSpPr>
        <p:spPr>
          <a:xfrm>
            <a:off x="5726582" y="2689898"/>
            <a:ext cx="201084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2000" b="1" dirty="0"/>
              <a:t>STELARÁTOR</a:t>
            </a:r>
          </a:p>
        </p:txBody>
      </p:sp>
      <p:sp>
        <p:nvSpPr>
          <p:cNvPr id="12" name="Šipka doprava 6">
            <a:extLst>
              <a:ext uri="{FF2B5EF4-FFF2-40B4-BE49-F238E27FC236}">
                <a16:creationId xmlns:a16="http://schemas.microsoft.com/office/drawing/2014/main" id="{351A0A75-DF87-FD60-BE99-8110417DF8A0}"/>
              </a:ext>
            </a:extLst>
          </p:cNvPr>
          <p:cNvSpPr/>
          <p:nvPr/>
        </p:nvSpPr>
        <p:spPr>
          <a:xfrm>
            <a:off x="1791016" y="4996917"/>
            <a:ext cx="150409" cy="109825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cs-CZ" sz="200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AEE10A1-8299-08C5-8693-AE2C68608077}"/>
              </a:ext>
            </a:extLst>
          </p:cNvPr>
          <p:cNvSpPr txBox="1"/>
          <p:nvPr/>
        </p:nvSpPr>
        <p:spPr>
          <a:xfrm>
            <a:off x="7059263" y="3504451"/>
            <a:ext cx="1913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cs-CZ" sz="2000" dirty="0"/>
              <a:t>ZKROUCENÉ CÍVKY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572AFC4-F0D3-81E1-C9ED-7A64F9AF60C0}"/>
              </a:ext>
            </a:extLst>
          </p:cNvPr>
          <p:cNvSpPr txBox="1"/>
          <p:nvPr/>
        </p:nvSpPr>
        <p:spPr>
          <a:xfrm>
            <a:off x="2084737" y="3473297"/>
            <a:ext cx="2419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cs-CZ" sz="2000" dirty="0"/>
              <a:t> CÍVKY + </a:t>
            </a:r>
          </a:p>
          <a:p>
            <a:pPr algn="ctr">
              <a:spcBef>
                <a:spcPts val="0"/>
              </a:spcBef>
              <a:buNone/>
            </a:pPr>
            <a:r>
              <a:rPr lang="cs-CZ" sz="2000" dirty="0"/>
              <a:t> PROUD  PLAZMATU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35CEDD1-8D00-4CED-161C-6BF89675F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65" y="1157227"/>
            <a:ext cx="2912971" cy="153267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330D7F05-0CFF-DA23-3054-2D907E37F346}"/>
              </a:ext>
            </a:extLst>
          </p:cNvPr>
          <p:cNvSpPr txBox="1"/>
          <p:nvPr/>
        </p:nvSpPr>
        <p:spPr>
          <a:xfrm>
            <a:off x="3411936" y="839383"/>
            <a:ext cx="2912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Magnetická zrcadla</a:t>
            </a:r>
            <a:endParaRPr lang="en-GB" sz="2000" b="1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B8B2B608-3D07-574E-2B7E-40F0F8DC5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939" y="1135281"/>
            <a:ext cx="1744882" cy="1327014"/>
          </a:xfrm>
          <a:prstGeom prst="rect">
            <a:avLst/>
          </a:prstGeom>
        </p:spPr>
      </p:pic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7D0E1981-E160-94CB-950A-D1B111AFBAE8}"/>
              </a:ext>
            </a:extLst>
          </p:cNvPr>
          <p:cNvCxnSpPr>
            <a:cxnSpLocks/>
          </p:cNvCxnSpPr>
          <p:nvPr/>
        </p:nvCxnSpPr>
        <p:spPr>
          <a:xfrm flipV="1">
            <a:off x="0" y="2640506"/>
            <a:ext cx="9144000" cy="81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ástupný symbol pro zápatí 3">
            <a:extLst>
              <a:ext uri="{FF2B5EF4-FFF2-40B4-BE49-F238E27FC236}">
                <a16:creationId xmlns:a16="http://schemas.microsoft.com/office/drawing/2014/main" id="{E3D9EF60-4D1E-0CB6-8004-7CE49B363A4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464719" y="50156"/>
            <a:ext cx="5292900" cy="703200"/>
          </a:xfrm>
        </p:spPr>
        <p:txBody>
          <a:bodyPr/>
          <a:lstStyle/>
          <a:p>
            <a:r>
              <a:rPr lang="cs-CZ" sz="2400" dirty="0"/>
              <a:t>Magnetické nádoby (MCF)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4432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EF76558-54EA-A8FF-5286-D84EEB37B5F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cs-CZ" sz="2400" dirty="0"/>
              <a:t>Tokamak</a:t>
            </a:r>
            <a:endParaRPr lang="en-GB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4A6B829-22A6-D2CC-B9F6-9D9C7DA7AE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28</a:t>
            </a:fld>
            <a:endParaRPr lang="c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68A6FBF-5B91-5AD3-8D4C-1798C7FAA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31" y="920928"/>
            <a:ext cx="4840361" cy="3824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6D1972-6530-4909-8B27-56CA7CE08060}"/>
              </a:ext>
            </a:extLst>
          </p:cNvPr>
          <p:cNvSpPr txBox="1"/>
          <p:nvPr/>
        </p:nvSpPr>
        <p:spPr>
          <a:xfrm>
            <a:off x="5422106" y="2094696"/>
            <a:ext cx="3503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bg2"/>
                </a:solidFill>
              </a:rPr>
              <a:t>Recept na MCF reaktor: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bg2"/>
                </a:solidFill>
              </a:rPr>
              <a:t>Magnetick</a:t>
            </a:r>
            <a:r>
              <a:rPr lang="cs-CZ" sz="1800" b="1" dirty="0">
                <a:solidFill>
                  <a:schemeClr val="bg2"/>
                </a:solidFill>
              </a:rPr>
              <a:t>á konfigurace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bg2"/>
                </a:solidFill>
              </a:rPr>
              <a:t>Vakuum (vakuová nádoba)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bg2"/>
                </a:solidFill>
              </a:rPr>
              <a:t>Palivo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bg2"/>
                </a:solidFill>
              </a:rPr>
              <a:t>Ohřev</a:t>
            </a:r>
            <a:endParaRPr lang="en-US" sz="1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217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34C5931-7841-9E33-27D4-9B99613931E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cs-CZ" sz="2400" dirty="0"/>
              <a:t>Magnetická konfigurace tokamaku</a:t>
            </a:r>
            <a:endParaRPr lang="en-GB" sz="105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EB89C9-B698-CE19-7711-A366B953BC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29</a:t>
            </a:fld>
            <a:endParaRPr lang="c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9F9AAC7-154C-0BC8-F9BF-750103CDE28B}"/>
              </a:ext>
            </a:extLst>
          </p:cNvPr>
          <p:cNvSpPr txBox="1"/>
          <p:nvPr/>
        </p:nvSpPr>
        <p:spPr>
          <a:xfrm>
            <a:off x="4010748" y="1196265"/>
            <a:ext cx="4572000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Cívky </a:t>
            </a:r>
          </a:p>
          <a:p>
            <a:endParaRPr lang="cs-CZ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/>
              <a:t>Udržují částice uvnitř magnetické nádoby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/>
              <a:t>Generují proud v plazmatu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/>
              <a:t>Tvarují plazma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/>
              <a:t>Udržují polohu plazmatu vůči rychlým i pomalým nestabilitám</a:t>
            </a:r>
          </a:p>
          <a:p>
            <a:endParaRPr lang="cs-CZ" sz="1800" b="1" dirty="0"/>
          </a:p>
          <a:p>
            <a:r>
              <a:rPr lang="cs-CZ" sz="2000" b="1" dirty="0">
                <a:solidFill>
                  <a:schemeClr val="accent2"/>
                </a:solidFill>
              </a:rPr>
              <a:t>Rovnováha tlaku plazmatu a magnetických polí</a:t>
            </a:r>
          </a:p>
        </p:txBody>
      </p:sp>
      <p:pic>
        <p:nvPicPr>
          <p:cNvPr id="8" name="Picture 4" descr="tcvviewmov">
            <a:extLst>
              <a:ext uri="{FF2B5EF4-FFF2-40B4-BE49-F238E27FC236}">
                <a16:creationId xmlns:a16="http://schemas.microsoft.com/office/drawing/2014/main" id="{CDD09D57-72F6-76A7-7424-153BF8386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831"/>
            <a:ext cx="3142665" cy="419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200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BC907F-6E6B-479E-882F-7C3101E81F6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cs-CZ" sz="2000" dirty="0"/>
              <a:t>In </a:t>
            </a:r>
            <a:r>
              <a:rPr lang="cs-CZ" sz="2000" dirty="0" err="1"/>
              <a:t>memory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prof. Jan Mlynář</a:t>
            </a:r>
            <a:endParaRPr lang="en-GB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CF8CB0-6731-4362-869A-4EF138DF4C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3</a:t>
            </a:fld>
            <a:endParaRPr lang="c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AE4C1-627D-451C-82A2-92C130242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9" y="1908422"/>
            <a:ext cx="3536855" cy="2092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6487D-7FFE-4216-BED0-B0DC11900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226" y="980217"/>
            <a:ext cx="3408471" cy="36321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BEDA01-C9CC-41E6-BA59-B865C4A93B9C}"/>
              </a:ext>
            </a:extLst>
          </p:cNvPr>
          <p:cNvSpPr txBox="1"/>
          <p:nvPr/>
        </p:nvSpPr>
        <p:spPr>
          <a:xfrm>
            <a:off x="766361" y="1069279"/>
            <a:ext cx="293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Prof. </a:t>
            </a:r>
            <a:r>
              <a:rPr lang="en-US" dirty="0" err="1"/>
              <a:t>RNDr</a:t>
            </a:r>
            <a:r>
              <a:rPr lang="en-US" dirty="0"/>
              <a:t>. Jan </a:t>
            </a:r>
            <a:r>
              <a:rPr lang="en-US" dirty="0" err="1"/>
              <a:t>Mlyn</a:t>
            </a:r>
            <a:r>
              <a:rPr lang="cs-CZ" dirty="0" err="1"/>
              <a:t>ář</a:t>
            </a:r>
            <a:r>
              <a:rPr lang="cs-CZ" dirty="0"/>
              <a:t>, </a:t>
            </a:r>
            <a:r>
              <a:rPr lang="cs-CZ" dirty="0" err="1"/>
              <a:t>Ph</a:t>
            </a:r>
            <a:r>
              <a:rPr lang="cs-CZ" dirty="0"/>
              <a:t>. D.</a:t>
            </a:r>
          </a:p>
          <a:p>
            <a:r>
              <a:rPr lang="cs-CZ" dirty="0"/>
              <a:t>1966-2023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73848C-4047-452A-9B0C-D79106D0604A}"/>
              </a:ext>
            </a:extLst>
          </p:cNvPr>
          <p:cNvSpPr txBox="1"/>
          <p:nvPr/>
        </p:nvSpPr>
        <p:spPr>
          <a:xfrm>
            <a:off x="2235452" y="4009207"/>
            <a:ext cx="1896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ITER – duben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351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FAC701A-B58C-36ED-9230-981A8268049F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900363" y="50156"/>
            <a:ext cx="5857256" cy="703200"/>
          </a:xfrm>
        </p:spPr>
        <p:txBody>
          <a:bodyPr/>
          <a:lstStyle/>
          <a:p>
            <a:r>
              <a:rPr lang="cs-CZ" sz="2400" dirty="0" err="1"/>
              <a:t>Stelarátor</a:t>
            </a:r>
            <a:r>
              <a:rPr lang="cs-CZ" sz="2400" dirty="0"/>
              <a:t> – možná přichází jejich čas</a:t>
            </a:r>
            <a:endParaRPr lang="en-GB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96678F-84E1-8ADD-553D-1E6F350B53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30</a:t>
            </a:fld>
            <a:endParaRPr lang="c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FEC30B4-83ED-D7E9-0651-0EC4CD183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950595"/>
            <a:ext cx="6581775" cy="36922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BB6D48-7D03-44E0-B98F-F979AA876BCC}"/>
              </a:ext>
            </a:extLst>
          </p:cNvPr>
          <p:cNvSpPr txBox="1"/>
          <p:nvPr/>
        </p:nvSpPr>
        <p:spPr>
          <a:xfrm>
            <a:off x="6300787" y="1642541"/>
            <a:ext cx="2321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bg2"/>
                </a:solidFill>
              </a:rPr>
              <a:t>Pole definované výhradně cívkami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bg2"/>
                </a:solidFill>
              </a:rPr>
              <a:t>Proudy v plazmatu nežádoucí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bg2"/>
                </a:solidFill>
              </a:rPr>
              <a:t>Složitost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bg2"/>
                </a:solidFill>
              </a:rPr>
              <a:t>Experimentální výsledky teprve nyní potvrzují očekávání</a:t>
            </a:r>
          </a:p>
        </p:txBody>
      </p:sp>
    </p:spTree>
    <p:extLst>
      <p:ext uri="{BB962C8B-B14F-4D97-AF65-F5344CB8AC3E}">
        <p14:creationId xmlns:p14="http://schemas.microsoft.com/office/powerpoint/2010/main" val="1644316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E77D1CB-0D78-499E-3156-221E0512779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943100" y="50156"/>
            <a:ext cx="6814519" cy="703200"/>
          </a:xfrm>
        </p:spPr>
        <p:txBody>
          <a:bodyPr/>
          <a:lstStyle/>
          <a:p>
            <a:r>
              <a:rPr lang="cs-CZ" sz="2400" dirty="0"/>
              <a:t>Inerciální udržení (ICF) – cesta vysoké hustoty</a:t>
            </a:r>
            <a:endParaRPr lang="en-GB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08F7BE8-A593-DF06-DF47-7266B3E984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31</a:t>
            </a:fld>
            <a:endParaRPr lang="c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D17C59C-FEB8-C3E6-F8C5-FDB776E2974D}"/>
              </a:ext>
            </a:extLst>
          </p:cNvPr>
          <p:cNvSpPr txBox="1"/>
          <p:nvPr/>
        </p:nvSpPr>
        <p:spPr>
          <a:xfrm>
            <a:off x="145205" y="848042"/>
            <a:ext cx="8150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2"/>
                </a:solidFill>
              </a:rPr>
              <a:t>Inerciální udržení – pouze setrvačnost - </a:t>
            </a:r>
            <a:r>
              <a:rPr lang="cs-CZ" sz="2400" b="1" dirty="0" err="1">
                <a:solidFill>
                  <a:schemeClr val="accent2"/>
                </a:solidFill>
              </a:rPr>
              <a:t>mikrovýbuchy</a:t>
            </a:r>
            <a:endParaRPr lang="cs-CZ" sz="2400" b="1" dirty="0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124ABA-CAE8-4FB2-AA1B-C4EADF10AB6B}"/>
              </a:ext>
            </a:extLst>
          </p:cNvPr>
          <p:cNvSpPr/>
          <p:nvPr/>
        </p:nvSpPr>
        <p:spPr>
          <a:xfrm>
            <a:off x="3502767" y="1124831"/>
            <a:ext cx="1754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cs-CZ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nτ</a:t>
            </a:r>
            <a:r>
              <a:rPr lang="cs-CZ" sz="24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f(T)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B4758F-C627-4CF7-BF9F-59FFA1C8A78F}"/>
              </a:ext>
            </a:extLst>
          </p:cNvPr>
          <p:cNvSpPr txBox="1"/>
          <p:nvPr/>
        </p:nvSpPr>
        <p:spPr>
          <a:xfrm>
            <a:off x="5256773" y="1586497"/>
            <a:ext cx="36738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entury Gothic" panose="020B0502020202020204" pitchFamily="34" charset="0"/>
              </a:rPr>
              <a:t>Velmi mnoho způsobů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entury Gothic" panose="020B0502020202020204" pitchFamily="34" charset="0"/>
              </a:rPr>
              <a:t>Například komprese pomocí laserů/rentgenového záření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entury Gothic" panose="020B0502020202020204" pitchFamily="34" charset="0"/>
              </a:rPr>
              <a:t>Komprese pomocí svazků částic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entury Gothic" panose="020B0502020202020204" pitchFamily="34" charset="0"/>
              </a:rPr>
              <a:t>Trošku jiná definice faktoru zesílení než MCF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entury Gothic" panose="020B0502020202020204" pitchFamily="34" charset="0"/>
              </a:rPr>
              <a:t>Největší problém – nutnost 10/s, aktuálně 1/týden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entury Gothic" panose="020B0502020202020204" pitchFamily="34" charset="0"/>
              </a:rPr>
              <a:t>Částečně nebo úplně magnetizované plazma – různé druhy pinčů – na hraně s MCF</a:t>
            </a:r>
            <a:endParaRPr lang="en-US" sz="16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EBFC33-FAF0-4F22-B3D2-B2F40340A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44" y="2195354"/>
            <a:ext cx="4732898" cy="15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8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7"/>
          <p:cNvSpPr txBox="1">
            <a:spLocks noGrp="1"/>
          </p:cNvSpPr>
          <p:nvPr>
            <p:ph type="body" idx="1"/>
          </p:nvPr>
        </p:nvSpPr>
        <p:spPr>
          <a:xfrm>
            <a:off x="385800" y="1437464"/>
            <a:ext cx="8758200" cy="3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 err="1">
                <a:solidFill>
                  <a:schemeClr val="bg2"/>
                </a:solidFill>
              </a:rPr>
              <a:t>Energie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hvězd</a:t>
            </a:r>
            <a:r>
              <a:rPr lang="en-GB" sz="1800" b="1" dirty="0">
                <a:solidFill>
                  <a:schemeClr val="bg2"/>
                </a:solidFill>
              </a:rPr>
              <a:t> – </a:t>
            </a:r>
            <a:r>
              <a:rPr lang="en-GB" sz="1800" b="1" dirty="0" err="1">
                <a:solidFill>
                  <a:schemeClr val="bg2"/>
                </a:solidFill>
              </a:rPr>
              <a:t>termojaderná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fúze</a:t>
            </a:r>
            <a:endParaRPr lang="cs-CZ" sz="18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>
                <a:solidFill>
                  <a:schemeClr val="bg2"/>
                </a:solidFill>
              </a:rPr>
              <a:t>Co je to plazma?</a:t>
            </a:r>
            <a:endParaRPr lang="en-GB" sz="18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 err="1">
                <a:solidFill>
                  <a:schemeClr val="bg2"/>
                </a:solidFill>
              </a:rPr>
              <a:t>Potřebujeme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fúzi</a:t>
            </a:r>
            <a:r>
              <a:rPr lang="en-GB" sz="1800" b="1" dirty="0">
                <a:solidFill>
                  <a:schemeClr val="bg2"/>
                </a:solidFill>
              </a:rPr>
              <a:t>? Je </a:t>
            </a:r>
            <a:r>
              <a:rPr lang="en-GB" sz="1800" b="1" dirty="0" err="1">
                <a:solidFill>
                  <a:schemeClr val="bg2"/>
                </a:solidFill>
              </a:rPr>
              <a:t>výzkum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moc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drahý</a:t>
            </a:r>
            <a:r>
              <a:rPr lang="en-GB" sz="1800" b="1" dirty="0">
                <a:solidFill>
                  <a:schemeClr val="bg2"/>
                </a:solidFill>
              </a:rPr>
              <a:t>? </a:t>
            </a:r>
            <a:r>
              <a:rPr lang="en-GB" sz="1800" b="1" dirty="0" err="1">
                <a:solidFill>
                  <a:schemeClr val="bg2"/>
                </a:solidFill>
              </a:rPr>
              <a:t>Trvá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moc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dlouho</a:t>
            </a:r>
            <a:r>
              <a:rPr lang="en-GB" sz="1800" b="1" dirty="0">
                <a:solidFill>
                  <a:schemeClr val="bg2"/>
                </a:solidFill>
              </a:rPr>
              <a:t>?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>
                <a:solidFill>
                  <a:schemeClr val="bg2"/>
                </a:solidFill>
              </a:rPr>
              <a:t>Principy termojaderné fúze, palivo, hvězdy vs. pozemské reaktory</a:t>
            </a:r>
            <a:endParaRPr lang="en-GB" sz="18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>
                <a:solidFill>
                  <a:schemeClr val="bg2"/>
                </a:solidFill>
              </a:rPr>
              <a:t>Magnetické udržení: Tokamak, </a:t>
            </a:r>
            <a:r>
              <a:rPr lang="cs-CZ" sz="1800" b="1" dirty="0" err="1">
                <a:solidFill>
                  <a:schemeClr val="bg2"/>
                </a:solidFill>
              </a:rPr>
              <a:t>Stellarátor</a:t>
            </a:r>
            <a:r>
              <a:rPr lang="cs-CZ" sz="1800" b="1" dirty="0">
                <a:solidFill>
                  <a:schemeClr val="bg2"/>
                </a:solidFill>
              </a:rPr>
              <a:t>, Inerciální udržení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>
                <a:solidFill>
                  <a:schemeClr val="accent2"/>
                </a:solidFill>
              </a:rPr>
              <a:t>JET, ITER</a:t>
            </a:r>
            <a:r>
              <a:rPr lang="cs-CZ" sz="1800" b="1" dirty="0">
                <a:solidFill>
                  <a:schemeClr val="accent2"/>
                </a:solidFill>
              </a:rPr>
              <a:t>, NIF, příchod soukromého kapitálu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/>
              <a:t>Kde všude najdete absolventy našeho oboru?</a:t>
            </a:r>
            <a:endParaRPr sz="1400" b="1" dirty="0"/>
          </a:p>
        </p:txBody>
      </p:sp>
      <p:sp>
        <p:nvSpPr>
          <p:cNvPr id="329" name="Google Shape;329;p57"/>
          <p:cNvSpPr txBox="1">
            <a:spLocks noGrp="1"/>
          </p:cNvSpPr>
          <p:nvPr>
            <p:ph type="ftr" idx="11"/>
          </p:nvPr>
        </p:nvSpPr>
        <p:spPr>
          <a:xfrm>
            <a:off x="4949741" y="129792"/>
            <a:ext cx="39708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000" dirty="0" err="1"/>
              <a:t>Obsah</a:t>
            </a:r>
            <a:r>
              <a:rPr lang="en-GB" sz="2000" dirty="0"/>
              <a:t> </a:t>
            </a:r>
            <a:r>
              <a:rPr lang="en-GB" sz="2000" dirty="0" err="1"/>
              <a:t>přednášky</a:t>
            </a:r>
            <a:endParaRPr lang="en-GB" sz="2000" dirty="0"/>
          </a:p>
        </p:txBody>
      </p:sp>
      <p:sp>
        <p:nvSpPr>
          <p:cNvPr id="330" name="Google Shape;330;p57"/>
          <p:cNvSpPr txBox="1">
            <a:spLocks noGrp="1"/>
          </p:cNvSpPr>
          <p:nvPr>
            <p:ph type="sldNum" idx="4294967295"/>
          </p:nvPr>
        </p:nvSpPr>
        <p:spPr>
          <a:xfrm>
            <a:off x="5026490" y="3611588"/>
            <a:ext cx="1543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32</a:t>
            </a:fld>
            <a:endParaRPr/>
          </a:p>
        </p:txBody>
      </p:sp>
      <p:sp>
        <p:nvSpPr>
          <p:cNvPr id="331" name="Google Shape;331;p57"/>
          <p:cNvSpPr txBox="1">
            <a:spLocks noGrp="1"/>
          </p:cNvSpPr>
          <p:nvPr>
            <p:ph type="sldNum" idx="12"/>
          </p:nvPr>
        </p:nvSpPr>
        <p:spPr>
          <a:xfrm>
            <a:off x="6873217" y="4840050"/>
            <a:ext cx="2057400" cy="27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3951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56774" y="228694"/>
            <a:ext cx="7270406" cy="342811"/>
          </a:xfrm>
        </p:spPr>
        <p:txBody>
          <a:bodyPr/>
          <a:lstStyle/>
          <a:p>
            <a:pPr>
              <a:defRPr/>
            </a:pPr>
            <a:r>
              <a:rPr lang="cs-CZ" sz="2400" cap="all" dirty="0">
                <a:solidFill>
                  <a:schemeClr val="bg1"/>
                </a:solidFill>
              </a:rPr>
              <a:t>JET DT kampaň – </a:t>
            </a:r>
            <a:r>
              <a:rPr lang="cs-CZ" sz="2400" cap="all" dirty="0" err="1">
                <a:solidFill>
                  <a:schemeClr val="bg1"/>
                </a:solidFill>
              </a:rPr>
              <a:t>REKORDy</a:t>
            </a:r>
            <a:r>
              <a:rPr lang="cs-CZ" sz="2400" cap="all" dirty="0">
                <a:solidFill>
                  <a:schemeClr val="bg1"/>
                </a:solidFill>
              </a:rPr>
              <a:t> a </a:t>
            </a:r>
            <a:r>
              <a:rPr lang="cs-CZ" sz="2400" cap="all" dirty="0" err="1">
                <a:solidFill>
                  <a:schemeClr val="bg1"/>
                </a:solidFill>
              </a:rPr>
              <a:t>FúZNÍ</a:t>
            </a:r>
            <a:r>
              <a:rPr lang="cs-CZ" sz="2400" cap="all" dirty="0">
                <a:solidFill>
                  <a:schemeClr val="bg1"/>
                </a:solidFill>
              </a:rPr>
              <a:t> ZISK</a:t>
            </a:r>
            <a:endParaRPr lang="en-US" sz="24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B2C81B7-5935-4AB2-95F2-1B0C19EDB473}"/>
              </a:ext>
            </a:extLst>
          </p:cNvPr>
          <p:cNvSpPr txBox="1"/>
          <p:nvPr/>
        </p:nvSpPr>
        <p:spPr>
          <a:xfrm>
            <a:off x="437205" y="1248180"/>
            <a:ext cx="401392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050" dirty="0">
              <a:solidFill>
                <a:prstClr val="black"/>
              </a:solidFill>
              <a:latin typeface="Calibri" panose="020F0502020204030204"/>
            </a:endParaRPr>
          </a:p>
          <a:p>
            <a:endParaRPr lang="cs-CZ" sz="10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>
              <a:buFontTx/>
              <a:buChar char="-"/>
            </a:pPr>
            <a:endParaRPr lang="cs-CZ" sz="1050" dirty="0">
              <a:solidFill>
                <a:prstClr val="black"/>
              </a:solidFill>
              <a:latin typeface="Calibri" panose="020F0502020204030204"/>
            </a:endParaRPr>
          </a:p>
          <a:p>
            <a:endParaRPr lang="cs-CZ" sz="1050" dirty="0">
              <a:solidFill>
                <a:prstClr val="black"/>
              </a:solidFill>
              <a:latin typeface="Calibri" panose="020F0502020204030204"/>
            </a:endParaRPr>
          </a:p>
          <a:p>
            <a:endParaRPr lang="cs-CZ" sz="1050" dirty="0">
              <a:solidFill>
                <a:prstClr val="black"/>
              </a:solidFill>
              <a:latin typeface="Calibri" panose="020F0502020204030204"/>
            </a:endParaRPr>
          </a:p>
          <a:p>
            <a:endParaRPr lang="cs-CZ" sz="10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>
              <a:buFontTx/>
              <a:buChar char="-"/>
            </a:pPr>
            <a:endParaRPr lang="cs-CZ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6D8E851C-EBB0-4E60-A92E-5A8A12EC2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22466"/>
              </p:ext>
            </p:extLst>
          </p:nvPr>
        </p:nvGraphicFramePr>
        <p:xfrm>
          <a:off x="437206" y="871692"/>
          <a:ext cx="5664470" cy="1790700"/>
        </p:xfrm>
        <a:graphic>
          <a:graphicData uri="http://schemas.openxmlformats.org/drawingml/2006/table">
            <a:tbl>
              <a:tblPr firstRow="1" bandRow="1"/>
              <a:tblGrid>
                <a:gridCol w="2139659">
                  <a:extLst>
                    <a:ext uri="{9D8B030D-6E8A-4147-A177-3AD203B41FA5}">
                      <a16:colId xmlns:a16="http://schemas.microsoft.com/office/drawing/2014/main" val="495530343"/>
                    </a:ext>
                  </a:extLst>
                </a:gridCol>
                <a:gridCol w="1174937">
                  <a:extLst>
                    <a:ext uri="{9D8B030D-6E8A-4147-A177-3AD203B41FA5}">
                      <a16:colId xmlns:a16="http://schemas.microsoft.com/office/drawing/2014/main" val="739559276"/>
                    </a:ext>
                  </a:extLst>
                </a:gridCol>
                <a:gridCol w="1174937">
                  <a:extLst>
                    <a:ext uri="{9D8B030D-6E8A-4147-A177-3AD203B41FA5}">
                      <a16:colId xmlns:a16="http://schemas.microsoft.com/office/drawing/2014/main" val="3153431906"/>
                    </a:ext>
                  </a:extLst>
                </a:gridCol>
                <a:gridCol w="1174937">
                  <a:extLst>
                    <a:ext uri="{9D8B030D-6E8A-4147-A177-3AD203B41FA5}">
                      <a16:colId xmlns:a16="http://schemas.microsoft.com/office/drawing/2014/main" val="2559599263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b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1997 </a:t>
                      </a:r>
                      <a:r>
                        <a:rPr lang="en-GB" sz="14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#</a:t>
                      </a:r>
                      <a:r>
                        <a:rPr lang="cs-CZ" sz="14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42976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1997 </a:t>
                      </a:r>
                      <a:r>
                        <a:rPr lang="en-GB" sz="14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#</a:t>
                      </a:r>
                      <a:r>
                        <a:rPr lang="cs-CZ" sz="14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42982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2021 </a:t>
                      </a:r>
                      <a:r>
                        <a:rPr lang="en-GB" sz="14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#</a:t>
                      </a:r>
                      <a:r>
                        <a:rPr lang="cs-CZ" sz="14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99971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015336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 err="1"/>
                        <a:t>High</a:t>
                      </a:r>
                      <a:r>
                        <a:rPr lang="cs-CZ" sz="1200" b="0" dirty="0"/>
                        <a:t> </a:t>
                      </a:r>
                      <a:r>
                        <a:rPr lang="cs-CZ" sz="1200" b="0" dirty="0" err="1"/>
                        <a:t>power</a:t>
                      </a:r>
                      <a:r>
                        <a:rPr lang="cs-CZ" sz="1200" b="0" dirty="0"/>
                        <a:t> </a:t>
                      </a:r>
                      <a:r>
                        <a:rPr lang="cs-CZ" sz="1200" b="0" dirty="0" err="1"/>
                        <a:t>phase</a:t>
                      </a:r>
                      <a:r>
                        <a:rPr lang="cs-CZ" sz="1200" b="0" dirty="0"/>
                        <a:t> </a:t>
                      </a:r>
                      <a:r>
                        <a:rPr lang="en-GB" sz="1200" b="0" dirty="0"/>
                        <a:t>duration</a:t>
                      </a:r>
                      <a:endParaRPr lang="cs-CZ" sz="1200" b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̴0.15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 s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5 s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511090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/>
                        <a:t>Average ion</a:t>
                      </a:r>
                      <a:r>
                        <a:rPr lang="en-GB" sz="1200" b="0" baseline="0" dirty="0"/>
                        <a:t> temperature</a:t>
                      </a:r>
                      <a:endParaRPr lang="cs-CZ" sz="1200" b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150 mil. K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50 mil. K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80 mil. K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682835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/>
                        <a:t>Released fusion energy</a:t>
                      </a:r>
                      <a:endParaRPr lang="cs-CZ" sz="1200" b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13.8 MJ 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21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 MJ 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59 MJ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*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5338040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/>
                        <a:t>P</a:t>
                      </a:r>
                      <a:r>
                        <a:rPr lang="cs-CZ" sz="1200" b="0" dirty="0" err="1"/>
                        <a:t>eak</a:t>
                      </a:r>
                      <a:r>
                        <a:rPr lang="cs-CZ" sz="1200" b="0" dirty="0"/>
                        <a:t> </a:t>
                      </a:r>
                      <a:r>
                        <a:rPr lang="cs-CZ" sz="1200" b="0" dirty="0" err="1"/>
                        <a:t>fusion</a:t>
                      </a:r>
                      <a:r>
                        <a:rPr lang="cs-CZ" sz="1200" b="0" dirty="0"/>
                        <a:t> </a:t>
                      </a:r>
                      <a:r>
                        <a:rPr lang="cs-CZ" sz="1200" b="0" dirty="0" err="1"/>
                        <a:t>power</a:t>
                      </a:r>
                      <a:r>
                        <a:rPr lang="cs-CZ" sz="1200" b="0" dirty="0"/>
                        <a:t>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16.1 MW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5 MW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 MW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247875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err="1"/>
                        <a:t>Peak</a:t>
                      </a:r>
                      <a:r>
                        <a:rPr lang="cs-CZ" sz="1200"/>
                        <a:t> h</a:t>
                      </a:r>
                      <a:r>
                        <a:rPr lang="en-GB" sz="1200"/>
                        <a:t>eating </a:t>
                      </a:r>
                      <a:r>
                        <a:rPr lang="en-GB" sz="1200" dirty="0"/>
                        <a:t>power</a:t>
                      </a:r>
                      <a:endParaRPr lang="cs-CZ" sz="120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25.7 MW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24.6 MW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cs-CZ" sz="1200" b="0">
                          <a:solidFill>
                            <a:schemeClr val="tx1"/>
                          </a:solidFill>
                        </a:rPr>
                        <a:t>4 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MW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165544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Maximum gain </a:t>
                      </a:r>
                      <a:r>
                        <a:rPr lang="en-GB" sz="1200" i="1" dirty="0"/>
                        <a:t>Q</a:t>
                      </a:r>
                      <a:endParaRPr lang="cs-CZ" sz="1200" i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0.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0.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cs-CZ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0.3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cs-CZ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405468"/>
                  </a:ext>
                </a:extLst>
              </a:tr>
            </a:tbl>
          </a:graphicData>
        </a:graphic>
      </p:graphicFrame>
      <p:pic>
        <p:nvPicPr>
          <p:cNvPr id="10" name="Picture 4" descr="Record DT shot 99971 - credit EUROfusion consortium.png">
            <a:extLst>
              <a:ext uri="{FF2B5EF4-FFF2-40B4-BE49-F238E27FC236}">
                <a16:creationId xmlns:a16="http://schemas.microsoft.com/office/drawing/2014/main" id="{D660D57F-1905-4FFF-B41D-497B0096B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7"/>
          <a:stretch/>
        </p:blipFill>
        <p:spPr bwMode="auto">
          <a:xfrm>
            <a:off x="6351937" y="906038"/>
            <a:ext cx="2579384" cy="347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91813B9-68A9-4142-8A1B-F9366CE1E72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102234" y="2979757"/>
            <a:ext cx="1686444" cy="1645417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C8C60CF-1F52-4965-83A7-E1EAB40FF4C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212681" y="2979756"/>
            <a:ext cx="1796102" cy="16295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0EF267B-96FC-4250-B4CE-BF588299B09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22388" r="19729" b="8656"/>
          <a:stretch/>
        </p:blipFill>
        <p:spPr bwMode="auto">
          <a:xfrm>
            <a:off x="3788678" y="2988647"/>
            <a:ext cx="2197677" cy="16560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A72F471-145A-420E-8D67-88EFA299FBD3}"/>
              </a:ext>
            </a:extLst>
          </p:cNvPr>
          <p:cNvSpPr txBox="1"/>
          <p:nvPr/>
        </p:nvSpPr>
        <p:spPr>
          <a:xfrm>
            <a:off x="6351935" y="4391366"/>
            <a:ext cx="27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1416"/>
            <a:r>
              <a:rPr lang="cs-CZ" sz="600" dirty="0">
                <a:solidFill>
                  <a:prstClr val="black"/>
                </a:solidFill>
                <a:latin typeface="Calibri"/>
              </a:rPr>
              <a:t>Data </a:t>
            </a:r>
            <a:r>
              <a:rPr lang="cs-CZ" sz="600" dirty="0" err="1">
                <a:solidFill>
                  <a:prstClr val="black"/>
                </a:solidFill>
                <a:latin typeface="Calibri"/>
              </a:rPr>
              <a:t>based</a:t>
            </a:r>
            <a:r>
              <a:rPr lang="cs-CZ" sz="600" dirty="0">
                <a:solidFill>
                  <a:prstClr val="black"/>
                </a:solidFill>
                <a:latin typeface="Calibri"/>
              </a:rPr>
              <a:t> on: (Kim, H.-T., et al., </a:t>
            </a:r>
            <a:r>
              <a:rPr lang="cs-CZ" sz="600" dirty="0" err="1">
                <a:solidFill>
                  <a:prstClr val="black"/>
                </a:solidFill>
                <a:latin typeface="Calibri"/>
              </a:rPr>
              <a:t>Nucl</a:t>
            </a:r>
            <a:r>
              <a:rPr lang="cs-CZ" sz="6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cs-CZ" sz="600" dirty="0" err="1">
                <a:solidFill>
                  <a:prstClr val="black"/>
                </a:solidFill>
                <a:latin typeface="Calibri"/>
              </a:rPr>
              <a:t>Fusion</a:t>
            </a:r>
            <a:r>
              <a:rPr lang="cs-CZ" sz="600" dirty="0">
                <a:solidFill>
                  <a:prstClr val="black"/>
                </a:solidFill>
                <a:latin typeface="Calibri"/>
              </a:rPr>
              <a:t> 2020), </a:t>
            </a:r>
            <a:br>
              <a:rPr lang="cs-CZ" sz="600" dirty="0">
                <a:solidFill>
                  <a:prstClr val="black"/>
                </a:solidFill>
                <a:latin typeface="Calibri"/>
              </a:rPr>
            </a:br>
            <a:r>
              <a:rPr lang="cs-CZ" sz="600" dirty="0">
                <a:solidFill>
                  <a:prstClr val="black"/>
                </a:solidFill>
                <a:latin typeface="Calibri"/>
              </a:rPr>
              <a:t>(</a:t>
            </a:r>
            <a:r>
              <a:rPr lang="cs-CZ" sz="600" dirty="0" err="1">
                <a:solidFill>
                  <a:prstClr val="black"/>
                </a:solidFill>
                <a:latin typeface="Calibri"/>
              </a:rPr>
              <a:t>Keilhacker</a:t>
            </a:r>
            <a:r>
              <a:rPr lang="cs-CZ" sz="600" dirty="0">
                <a:solidFill>
                  <a:prstClr val="black"/>
                </a:solidFill>
                <a:latin typeface="Calibri"/>
              </a:rPr>
              <a:t>, M., et al., </a:t>
            </a:r>
            <a:r>
              <a:rPr lang="en-GB" sz="600" dirty="0">
                <a:solidFill>
                  <a:srgbClr val="363D47"/>
                </a:solidFill>
                <a:latin typeface="Calibri"/>
              </a:rPr>
              <a:t>Philos. Trans. Royal Soc. A</a:t>
            </a:r>
            <a:r>
              <a:rPr lang="cs-CZ" sz="600" dirty="0">
                <a:solidFill>
                  <a:srgbClr val="363D47"/>
                </a:solidFill>
                <a:latin typeface="Calibri"/>
              </a:rPr>
              <a:t> 1999), </a:t>
            </a:r>
          </a:p>
          <a:p>
            <a:pPr defTabSz="171416"/>
            <a:r>
              <a:rPr lang="cs-CZ" sz="600" dirty="0">
                <a:solidFill>
                  <a:srgbClr val="363D47"/>
                </a:solidFill>
                <a:latin typeface="Calibri"/>
              </a:rPr>
              <a:t>(</a:t>
            </a:r>
            <a:r>
              <a:rPr lang="cs-CZ" sz="600" dirty="0" err="1">
                <a:solidFill>
                  <a:srgbClr val="363D47"/>
                </a:solidFill>
                <a:latin typeface="Calibri"/>
              </a:rPr>
              <a:t>Horton</a:t>
            </a:r>
            <a:r>
              <a:rPr lang="cs-CZ" sz="600" dirty="0">
                <a:solidFill>
                  <a:srgbClr val="363D47"/>
                </a:solidFill>
                <a:latin typeface="Calibri"/>
              </a:rPr>
              <a:t>, L. D., et al., </a:t>
            </a:r>
            <a:r>
              <a:rPr lang="cs-CZ" sz="600" dirty="0" err="1">
                <a:solidFill>
                  <a:srgbClr val="363D47"/>
                </a:solidFill>
                <a:latin typeface="Calibri"/>
              </a:rPr>
              <a:t>Nucl</a:t>
            </a:r>
            <a:r>
              <a:rPr lang="cs-CZ" sz="600" dirty="0">
                <a:solidFill>
                  <a:srgbClr val="363D47"/>
                </a:solidFill>
                <a:latin typeface="Calibri"/>
              </a:rPr>
              <a:t>. </a:t>
            </a:r>
            <a:r>
              <a:rPr lang="cs-CZ" sz="600" dirty="0" err="1">
                <a:solidFill>
                  <a:srgbClr val="363D47"/>
                </a:solidFill>
                <a:latin typeface="Calibri"/>
              </a:rPr>
              <a:t>Fusion</a:t>
            </a:r>
            <a:r>
              <a:rPr lang="cs-CZ" sz="600" dirty="0">
                <a:solidFill>
                  <a:srgbClr val="363D47"/>
                </a:solidFill>
                <a:latin typeface="Calibri"/>
              </a:rPr>
              <a:t> 1999), DTE2 </a:t>
            </a:r>
            <a:r>
              <a:rPr lang="cs-CZ" sz="600" dirty="0" err="1">
                <a:solidFill>
                  <a:srgbClr val="363D47"/>
                </a:solidFill>
                <a:latin typeface="Calibri"/>
              </a:rPr>
              <a:t>results</a:t>
            </a:r>
            <a:r>
              <a:rPr lang="cs-CZ" sz="600" dirty="0">
                <a:solidFill>
                  <a:srgbClr val="363D47"/>
                </a:solidFill>
                <a:latin typeface="Calibri"/>
              </a:rPr>
              <a:t> </a:t>
            </a:r>
            <a:r>
              <a:rPr lang="cs-CZ" sz="600" dirty="0" err="1">
                <a:solidFill>
                  <a:srgbClr val="363D47"/>
                </a:solidFill>
                <a:latin typeface="Calibri"/>
              </a:rPr>
              <a:t>press</a:t>
            </a:r>
            <a:r>
              <a:rPr lang="cs-CZ" sz="600" dirty="0">
                <a:solidFill>
                  <a:srgbClr val="363D47"/>
                </a:solidFill>
                <a:latin typeface="Calibri"/>
              </a:rPr>
              <a:t> </a:t>
            </a:r>
            <a:r>
              <a:rPr lang="cs-CZ" sz="600" dirty="0" err="1">
                <a:solidFill>
                  <a:srgbClr val="363D47"/>
                </a:solidFill>
                <a:latin typeface="Calibri"/>
              </a:rPr>
              <a:t>release</a:t>
            </a:r>
            <a:endParaRPr lang="en-GB" sz="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37540-CC71-4DA8-9A27-4D01D45C6797}"/>
              </a:ext>
            </a:extLst>
          </p:cNvPr>
          <p:cNvSpPr txBox="1"/>
          <p:nvPr/>
        </p:nvSpPr>
        <p:spPr>
          <a:xfrm>
            <a:off x="4277032" y="2711637"/>
            <a:ext cx="2483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*2023 </a:t>
            </a:r>
            <a:r>
              <a:rPr lang="en-US" sz="1100" dirty="0" err="1"/>
              <a:t>vylep</a:t>
            </a:r>
            <a:r>
              <a:rPr lang="cs-CZ" sz="1100" dirty="0" err="1"/>
              <a:t>šeno</a:t>
            </a:r>
            <a:r>
              <a:rPr lang="cs-CZ" sz="1100" dirty="0"/>
              <a:t> na 69 MJ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94194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207953-FB22-62AA-EE3A-4D53863BF2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cs-CZ" sz="2400" dirty="0"/>
              <a:t>ITER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E6A3AE8-604F-A5AA-F645-D8E3B1BFF7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34</a:t>
            </a:fld>
            <a:endParaRPr lang="c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E0C1FD8-0ED4-45AA-0E2C-877C616D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20" y="789567"/>
            <a:ext cx="6885392" cy="398967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A6E657-3DAB-4425-92C8-C81B26293313}"/>
              </a:ext>
            </a:extLst>
          </p:cNvPr>
          <p:cNvSpPr txBox="1"/>
          <p:nvPr/>
        </p:nvSpPr>
        <p:spPr>
          <a:xfrm>
            <a:off x="4171950" y="4471461"/>
            <a:ext cx="2228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https://www.iter.org/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D2B7EE-4619-4962-B57C-4510FA0BCC61}"/>
              </a:ext>
            </a:extLst>
          </p:cNvPr>
          <p:cNvSpPr txBox="1"/>
          <p:nvPr/>
        </p:nvSpPr>
        <p:spPr>
          <a:xfrm>
            <a:off x="2121694" y="4428012"/>
            <a:ext cx="103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accent2"/>
                </a:solidFill>
              </a:rPr>
              <a:t>Q=10</a:t>
            </a:r>
            <a:endParaRPr lang="en-US" sz="1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35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207953-FB22-62AA-EE3A-4D53863BF2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cs-CZ" sz="2400" dirty="0" err="1"/>
              <a:t>National</a:t>
            </a:r>
            <a:r>
              <a:rPr lang="cs-CZ" sz="2400" dirty="0"/>
              <a:t> </a:t>
            </a:r>
            <a:r>
              <a:rPr lang="cs-CZ" sz="2400" dirty="0" err="1"/>
              <a:t>Ignition</a:t>
            </a:r>
            <a:r>
              <a:rPr lang="cs-CZ" sz="2400" dirty="0"/>
              <a:t> </a:t>
            </a:r>
            <a:r>
              <a:rPr lang="cs-CZ" sz="2400" dirty="0" err="1"/>
              <a:t>Facility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E6A3AE8-604F-A5AA-F645-D8E3B1BFF7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35</a:t>
            </a:fld>
            <a:endParaRPr lang="c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4E877-9828-415F-A9BD-A95ABFD1A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70" y="1223503"/>
            <a:ext cx="3850217" cy="3293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8C1855-549D-425F-8DF3-254B93E13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475" y="1361284"/>
            <a:ext cx="4549534" cy="3017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3652B6-16D4-40B2-9148-13C235A126E0}"/>
              </a:ext>
            </a:extLst>
          </p:cNvPr>
          <p:cNvSpPr txBox="1"/>
          <p:nvPr/>
        </p:nvSpPr>
        <p:spPr>
          <a:xfrm>
            <a:off x="1164431" y="903431"/>
            <a:ext cx="772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Rekord ve fúzním zisku fúzní energie/a</a:t>
            </a:r>
            <a:r>
              <a:rPr lang="en-US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b</a:t>
            </a:r>
            <a:r>
              <a:rPr lang="cs-CZ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sorbované energie z rentgenového záření</a:t>
            </a:r>
            <a:r>
              <a:rPr lang="en-US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 ~3</a:t>
            </a:r>
            <a:r>
              <a:rPr lang="cs-CZ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-4   </a:t>
            </a:r>
            <a:endParaRPr lang="en-US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053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207953-FB22-62AA-EE3A-4D53863BF2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z="2400" dirty="0" err="1"/>
              <a:t>Soukrom</a:t>
            </a:r>
            <a:r>
              <a:rPr lang="cs-CZ" sz="2400" dirty="0"/>
              <a:t>é firmy a kapitál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E6A3AE8-604F-A5AA-F645-D8E3B1BFF7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36</a:t>
            </a:fld>
            <a:endParaRPr lang="c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14A4CE-88CC-4D79-8A8E-4C2B63510E01}"/>
              </a:ext>
            </a:extLst>
          </p:cNvPr>
          <p:cNvSpPr txBox="1"/>
          <p:nvPr/>
        </p:nvSpPr>
        <p:spPr>
          <a:xfrm>
            <a:off x="535783" y="1384019"/>
            <a:ext cx="41076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bg2"/>
                </a:solidFill>
              </a:rPr>
              <a:t>Posledních 5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bg2"/>
                </a:solidFill>
              </a:rPr>
              <a:t>Velcí investoři (Google, MS,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bg2"/>
                </a:solidFill>
              </a:rPr>
              <a:t>Staré nápady s novým elánem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bg2"/>
                </a:solidFill>
              </a:rPr>
              <a:t>Nové nápady více či méně reálné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bg2"/>
                </a:solidFill>
              </a:rPr>
              <a:t>Skutečné inovace pro aktuální projekty – HTS (CFS, Tokamak </a:t>
            </a:r>
            <a:r>
              <a:rPr lang="cs-CZ" sz="1800" b="1" dirty="0" err="1">
                <a:solidFill>
                  <a:schemeClr val="bg2"/>
                </a:solidFill>
              </a:rPr>
              <a:t>Energy</a:t>
            </a:r>
            <a:r>
              <a:rPr lang="cs-CZ" sz="1800" b="1" dirty="0">
                <a:solidFill>
                  <a:schemeClr val="bg2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bg2"/>
                </a:solidFill>
              </a:rPr>
              <a:t>Možná bude fúzní elektrárna už letos v létě? </a:t>
            </a:r>
            <a:r>
              <a:rPr lang="cs-CZ" sz="1800" b="1" dirty="0" err="1">
                <a:solidFill>
                  <a:schemeClr val="bg2"/>
                </a:solidFill>
              </a:rPr>
              <a:t>Helion</a:t>
            </a:r>
            <a:r>
              <a:rPr lang="cs-CZ" sz="1800" b="1" dirty="0">
                <a:solidFill>
                  <a:schemeClr val="bg2"/>
                </a:solidFill>
              </a:rPr>
              <a:t> </a:t>
            </a:r>
            <a:r>
              <a:rPr lang="cs-CZ" sz="1800" b="1" dirty="0" err="1">
                <a:solidFill>
                  <a:schemeClr val="bg2"/>
                </a:solidFill>
              </a:rPr>
              <a:t>Energy</a:t>
            </a:r>
            <a:r>
              <a:rPr lang="cs-CZ" sz="1800" b="1" dirty="0">
                <a:solidFill>
                  <a:schemeClr val="bg2"/>
                </a:solidFill>
              </a:rPr>
              <a:t> </a:t>
            </a:r>
            <a:r>
              <a:rPr lang="cs-CZ" sz="1800" b="1" dirty="0">
                <a:solidFill>
                  <a:schemeClr val="bg2"/>
                </a:solidFill>
                <a:sym typeface="Wingdings" panose="05000000000000000000" pitchFamily="2" charset="2"/>
              </a:rPr>
              <a:t></a:t>
            </a:r>
            <a:endParaRPr lang="cs-CZ" sz="1800" b="1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A27B27-044F-49D7-9ED8-FEE44CB94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59593"/>
            <a:ext cx="4500561" cy="1435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76A158-5431-4F41-9FCF-72011DF22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875" y="2412541"/>
            <a:ext cx="2701131" cy="23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66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7"/>
          <p:cNvSpPr txBox="1">
            <a:spLocks noGrp="1"/>
          </p:cNvSpPr>
          <p:nvPr>
            <p:ph type="body" idx="1"/>
          </p:nvPr>
        </p:nvSpPr>
        <p:spPr>
          <a:xfrm>
            <a:off x="385800" y="1437464"/>
            <a:ext cx="8758200" cy="3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 err="1">
                <a:solidFill>
                  <a:schemeClr val="bg2"/>
                </a:solidFill>
              </a:rPr>
              <a:t>Energie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hvězd</a:t>
            </a:r>
            <a:r>
              <a:rPr lang="en-GB" sz="1800" b="1" dirty="0">
                <a:solidFill>
                  <a:schemeClr val="bg2"/>
                </a:solidFill>
              </a:rPr>
              <a:t> – </a:t>
            </a:r>
            <a:r>
              <a:rPr lang="en-GB" sz="1800" b="1" dirty="0" err="1">
                <a:solidFill>
                  <a:schemeClr val="bg2"/>
                </a:solidFill>
              </a:rPr>
              <a:t>termojaderná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fúze</a:t>
            </a:r>
            <a:endParaRPr lang="cs-CZ" sz="18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>
                <a:solidFill>
                  <a:schemeClr val="bg2"/>
                </a:solidFill>
              </a:rPr>
              <a:t>Co je to plazma?</a:t>
            </a:r>
            <a:endParaRPr lang="en-GB" sz="18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 err="1">
                <a:solidFill>
                  <a:schemeClr val="bg2"/>
                </a:solidFill>
              </a:rPr>
              <a:t>Potřebujeme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fúzi</a:t>
            </a:r>
            <a:r>
              <a:rPr lang="en-GB" sz="1800" b="1" dirty="0">
                <a:solidFill>
                  <a:schemeClr val="bg2"/>
                </a:solidFill>
              </a:rPr>
              <a:t>? Je </a:t>
            </a:r>
            <a:r>
              <a:rPr lang="en-GB" sz="1800" b="1" dirty="0" err="1">
                <a:solidFill>
                  <a:schemeClr val="bg2"/>
                </a:solidFill>
              </a:rPr>
              <a:t>výzkum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moc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drahý</a:t>
            </a:r>
            <a:r>
              <a:rPr lang="en-GB" sz="1800" b="1" dirty="0">
                <a:solidFill>
                  <a:schemeClr val="bg2"/>
                </a:solidFill>
              </a:rPr>
              <a:t>? </a:t>
            </a:r>
            <a:r>
              <a:rPr lang="en-GB" sz="1800" b="1" dirty="0" err="1">
                <a:solidFill>
                  <a:schemeClr val="bg2"/>
                </a:solidFill>
              </a:rPr>
              <a:t>Trvá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moc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dlouho</a:t>
            </a:r>
            <a:r>
              <a:rPr lang="en-GB" sz="1800" b="1" dirty="0">
                <a:solidFill>
                  <a:schemeClr val="bg2"/>
                </a:solidFill>
              </a:rPr>
              <a:t>?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>
                <a:solidFill>
                  <a:schemeClr val="bg2"/>
                </a:solidFill>
              </a:rPr>
              <a:t>Principy termojaderné fúze, palivo, hvězdy vs. pozemské reaktory</a:t>
            </a:r>
            <a:endParaRPr lang="en-GB" sz="18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>
                <a:solidFill>
                  <a:schemeClr val="bg2"/>
                </a:solidFill>
              </a:rPr>
              <a:t>Magnetické udržení: Tokamak, </a:t>
            </a:r>
            <a:r>
              <a:rPr lang="cs-CZ" sz="1800" b="1" dirty="0" err="1">
                <a:solidFill>
                  <a:schemeClr val="bg2"/>
                </a:solidFill>
              </a:rPr>
              <a:t>Stellarátor</a:t>
            </a:r>
            <a:r>
              <a:rPr lang="cs-CZ" sz="1800" b="1" dirty="0">
                <a:solidFill>
                  <a:schemeClr val="bg2"/>
                </a:solidFill>
              </a:rPr>
              <a:t>, Inerciální udržení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>
                <a:solidFill>
                  <a:schemeClr val="bg2"/>
                </a:solidFill>
              </a:rPr>
              <a:t>JET, ITER</a:t>
            </a:r>
            <a:r>
              <a:rPr lang="cs-CZ" sz="1800" b="1" dirty="0">
                <a:solidFill>
                  <a:schemeClr val="bg2"/>
                </a:solidFill>
              </a:rPr>
              <a:t>, NIF, příchod soukromého kapitálu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>
                <a:solidFill>
                  <a:schemeClr val="accent2"/>
                </a:solidFill>
              </a:rPr>
              <a:t>Kde všude najdete absolventy našeho oboru?</a:t>
            </a:r>
            <a:endParaRPr sz="1400" b="1" dirty="0">
              <a:solidFill>
                <a:schemeClr val="accent2"/>
              </a:solidFill>
            </a:endParaRPr>
          </a:p>
        </p:txBody>
      </p:sp>
      <p:sp>
        <p:nvSpPr>
          <p:cNvPr id="329" name="Google Shape;329;p57"/>
          <p:cNvSpPr txBox="1">
            <a:spLocks noGrp="1"/>
          </p:cNvSpPr>
          <p:nvPr>
            <p:ph type="ftr" idx="11"/>
          </p:nvPr>
        </p:nvSpPr>
        <p:spPr>
          <a:xfrm>
            <a:off x="4949741" y="129792"/>
            <a:ext cx="39708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000" dirty="0" err="1"/>
              <a:t>Obsah</a:t>
            </a:r>
            <a:r>
              <a:rPr lang="en-GB" sz="2000" dirty="0"/>
              <a:t> </a:t>
            </a:r>
            <a:r>
              <a:rPr lang="en-GB" sz="2000" dirty="0" err="1"/>
              <a:t>přednášky</a:t>
            </a:r>
            <a:endParaRPr lang="en-GB" sz="2000" dirty="0"/>
          </a:p>
        </p:txBody>
      </p:sp>
      <p:sp>
        <p:nvSpPr>
          <p:cNvPr id="330" name="Google Shape;330;p57"/>
          <p:cNvSpPr txBox="1">
            <a:spLocks noGrp="1"/>
          </p:cNvSpPr>
          <p:nvPr>
            <p:ph type="sldNum" idx="4294967295"/>
          </p:nvPr>
        </p:nvSpPr>
        <p:spPr>
          <a:xfrm>
            <a:off x="5026490" y="3611588"/>
            <a:ext cx="1543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37</a:t>
            </a:fld>
            <a:endParaRPr/>
          </a:p>
        </p:txBody>
      </p:sp>
      <p:sp>
        <p:nvSpPr>
          <p:cNvPr id="331" name="Google Shape;331;p57"/>
          <p:cNvSpPr txBox="1">
            <a:spLocks noGrp="1"/>
          </p:cNvSpPr>
          <p:nvPr>
            <p:ph type="sldNum" idx="12"/>
          </p:nvPr>
        </p:nvSpPr>
        <p:spPr>
          <a:xfrm>
            <a:off x="6873217" y="4840050"/>
            <a:ext cx="2057400" cy="27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399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7"/>
          <p:cNvSpPr txBox="1">
            <a:spLocks noGrp="1"/>
          </p:cNvSpPr>
          <p:nvPr>
            <p:ph type="body" idx="1"/>
          </p:nvPr>
        </p:nvSpPr>
        <p:spPr>
          <a:xfrm>
            <a:off x="276641" y="986700"/>
            <a:ext cx="8758200" cy="3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400" b="1" dirty="0">
                <a:solidFill>
                  <a:schemeClr val="accent2"/>
                </a:solidFill>
              </a:rPr>
              <a:t>Ondřej Kudláček – Feedback </a:t>
            </a:r>
            <a:r>
              <a:rPr lang="cs-CZ" sz="1400" b="1" dirty="0" err="1">
                <a:solidFill>
                  <a:schemeClr val="accent2"/>
                </a:solidFill>
              </a:rPr>
              <a:t>control</a:t>
            </a:r>
            <a:r>
              <a:rPr lang="cs-CZ" sz="1400" b="1" dirty="0">
                <a:solidFill>
                  <a:schemeClr val="accent2"/>
                </a:solidFill>
              </a:rPr>
              <a:t> pro ITER (IPP </a:t>
            </a:r>
            <a:r>
              <a:rPr lang="cs-CZ" sz="1400" b="1" dirty="0" err="1">
                <a:solidFill>
                  <a:schemeClr val="accent2"/>
                </a:solidFill>
              </a:rPr>
              <a:t>Garching</a:t>
            </a:r>
            <a:r>
              <a:rPr lang="cs-CZ" sz="1400" b="1" dirty="0">
                <a:solidFill>
                  <a:schemeClr val="accent2"/>
                </a:solidFill>
              </a:rPr>
              <a:t>, DE)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400" b="1" dirty="0">
                <a:solidFill>
                  <a:schemeClr val="bg2"/>
                </a:solidFill>
              </a:rPr>
              <a:t>Michal Kazda – CEO MIFRE </a:t>
            </a:r>
            <a:r>
              <a:rPr lang="cs-CZ" sz="1400" b="1" dirty="0" err="1">
                <a:solidFill>
                  <a:schemeClr val="bg2"/>
                </a:solidFill>
              </a:rPr>
              <a:t>Energy</a:t>
            </a:r>
            <a:r>
              <a:rPr lang="cs-CZ" sz="1400" b="1" dirty="0">
                <a:solidFill>
                  <a:schemeClr val="bg2"/>
                </a:solidFill>
              </a:rPr>
              <a:t> (obnovitelné zdroje, jaderná energetika)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400" b="1" dirty="0">
                <a:solidFill>
                  <a:schemeClr val="bg2"/>
                </a:solidFill>
              </a:rPr>
              <a:t>Michal Odstrčil – XUV litografie AMSL/</a:t>
            </a:r>
            <a:r>
              <a:rPr lang="cs-CZ" sz="1400" b="1" dirty="0" err="1">
                <a:solidFill>
                  <a:schemeClr val="bg2"/>
                </a:solidFill>
              </a:rPr>
              <a:t>Zeiss</a:t>
            </a:r>
            <a:r>
              <a:rPr lang="cs-CZ" sz="1400" b="1" dirty="0">
                <a:solidFill>
                  <a:schemeClr val="bg2"/>
                </a:solidFill>
              </a:rPr>
              <a:t>, DE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400" b="1" dirty="0">
                <a:solidFill>
                  <a:schemeClr val="accent2"/>
                </a:solidFill>
              </a:rPr>
              <a:t>Tomáš Odstrčil - tokamak DIII-D, USA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400" b="1" dirty="0">
                <a:solidFill>
                  <a:schemeClr val="bg2"/>
                </a:solidFill>
              </a:rPr>
              <a:t>Michal Šmíd – laserové plasma </a:t>
            </a:r>
            <a:r>
              <a:rPr lang="cs-CZ" sz="1400" b="1" dirty="0" err="1">
                <a:solidFill>
                  <a:schemeClr val="bg2"/>
                </a:solidFill>
              </a:rPr>
              <a:t>Helmholz</a:t>
            </a:r>
            <a:r>
              <a:rPr lang="cs-CZ" sz="1400" b="1" dirty="0">
                <a:solidFill>
                  <a:schemeClr val="bg2"/>
                </a:solidFill>
              </a:rPr>
              <a:t> </a:t>
            </a:r>
            <a:r>
              <a:rPr lang="cs-CZ" sz="1400" b="1" dirty="0" err="1">
                <a:solidFill>
                  <a:schemeClr val="bg2"/>
                </a:solidFill>
              </a:rPr>
              <a:t>Zentrum</a:t>
            </a:r>
            <a:r>
              <a:rPr lang="cs-CZ" sz="1400" b="1" dirty="0">
                <a:solidFill>
                  <a:schemeClr val="bg2"/>
                </a:solidFill>
              </a:rPr>
              <a:t> </a:t>
            </a:r>
            <a:r>
              <a:rPr lang="cs-CZ" sz="1400" b="1" dirty="0" err="1">
                <a:solidFill>
                  <a:schemeClr val="bg2"/>
                </a:solidFill>
              </a:rPr>
              <a:t>Dresden</a:t>
            </a:r>
            <a:r>
              <a:rPr lang="cs-CZ" sz="1400" b="1" dirty="0">
                <a:solidFill>
                  <a:schemeClr val="bg2"/>
                </a:solidFill>
              </a:rPr>
              <a:t>, DE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400" b="1" dirty="0">
                <a:solidFill>
                  <a:schemeClr val="bg2"/>
                </a:solidFill>
              </a:rPr>
              <a:t>Martina Žáková – medicínské aplikace v ELI </a:t>
            </a:r>
            <a:r>
              <a:rPr lang="cs-CZ" sz="1400" b="1" dirty="0" err="1">
                <a:solidFill>
                  <a:schemeClr val="bg2"/>
                </a:solidFill>
              </a:rPr>
              <a:t>Beamlines</a:t>
            </a:r>
            <a:endParaRPr lang="cs-CZ" sz="14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400" b="1" dirty="0">
                <a:solidFill>
                  <a:schemeClr val="accent2"/>
                </a:solidFill>
              </a:rPr>
              <a:t>Ondřej </a:t>
            </a:r>
            <a:r>
              <a:rPr lang="cs-CZ" sz="1400" b="1" dirty="0" err="1">
                <a:solidFill>
                  <a:schemeClr val="accent2"/>
                </a:solidFill>
              </a:rPr>
              <a:t>Grover</a:t>
            </a:r>
            <a:r>
              <a:rPr lang="cs-CZ" sz="1400" b="1" dirty="0">
                <a:solidFill>
                  <a:schemeClr val="accent2"/>
                </a:solidFill>
              </a:rPr>
              <a:t> – tokamak ASDEX-Upgrade (DE), Bernard </a:t>
            </a:r>
            <a:r>
              <a:rPr lang="cs-CZ" sz="1400" b="1" dirty="0" err="1">
                <a:solidFill>
                  <a:schemeClr val="accent2"/>
                </a:solidFill>
              </a:rPr>
              <a:t>Bigot</a:t>
            </a:r>
            <a:r>
              <a:rPr lang="cs-CZ" sz="1400" b="1" dirty="0">
                <a:solidFill>
                  <a:schemeClr val="accent2"/>
                </a:solidFill>
              </a:rPr>
              <a:t> grant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400" b="1" dirty="0">
                <a:solidFill>
                  <a:schemeClr val="accent2"/>
                </a:solidFill>
              </a:rPr>
              <a:t>Jaroslav Krbec, Pavel Háček, Martin </a:t>
            </a:r>
            <a:r>
              <a:rPr lang="cs-CZ" sz="1400" b="1" dirty="0" err="1">
                <a:solidFill>
                  <a:schemeClr val="accent2"/>
                </a:solidFill>
              </a:rPr>
              <a:t>Imríšek</a:t>
            </a:r>
            <a:r>
              <a:rPr lang="cs-CZ" sz="1400" b="1" dirty="0">
                <a:solidFill>
                  <a:schemeClr val="accent2"/>
                </a:solidFill>
              </a:rPr>
              <a:t>, Tomáš Markovič,... – design COMPASS-U (ÚFP)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400" b="1" dirty="0">
                <a:solidFill>
                  <a:schemeClr val="accent2"/>
                </a:solidFill>
              </a:rPr>
              <a:t>Jan Prokůpek – fúzní projekty v CV Řež</a:t>
            </a:r>
          </a:p>
          <a:p>
            <a:pPr marL="342900" indent="-254000">
              <a:buFont typeface="Century Gothic"/>
              <a:buChar char="●"/>
            </a:pPr>
            <a:r>
              <a:rPr lang="cs-CZ" sz="1400" b="1" dirty="0">
                <a:solidFill>
                  <a:schemeClr val="accent2"/>
                </a:solidFill>
              </a:rPr>
              <a:t>Ondřej Ficker – koordinátor experimentů s </a:t>
            </a:r>
            <a:r>
              <a:rPr lang="cs-CZ" sz="1400" b="1" dirty="0" err="1">
                <a:solidFill>
                  <a:schemeClr val="accent2"/>
                </a:solidFill>
              </a:rPr>
              <a:t>disrupcemi</a:t>
            </a:r>
            <a:r>
              <a:rPr lang="cs-CZ" sz="1400" b="1" dirty="0">
                <a:solidFill>
                  <a:schemeClr val="accent2"/>
                </a:solidFill>
              </a:rPr>
              <a:t> a RE v Evropě (JET, AUG, TCV)</a:t>
            </a:r>
          </a:p>
          <a:p>
            <a:pPr marL="342900" indent="-254000">
              <a:buFont typeface="Century Gothic"/>
              <a:buChar char="●"/>
            </a:pPr>
            <a:r>
              <a:rPr lang="cs-CZ" sz="1400" b="1" dirty="0">
                <a:solidFill>
                  <a:schemeClr val="bg2"/>
                </a:solidFill>
              </a:rPr>
              <a:t>Další absolventi se uplatnili v oborech jako:</a:t>
            </a:r>
          </a:p>
          <a:p>
            <a:pPr marL="88900" indent="0"/>
            <a:r>
              <a:rPr lang="cs-CZ" sz="1400" b="1" dirty="0">
                <a:solidFill>
                  <a:schemeClr val="bg2"/>
                </a:solidFill>
              </a:rPr>
              <a:t>Elektronová mikroskopie, Autonomní řízení automobilů, Poradenství v oblasti systémového inženýrství ve Francii, </a:t>
            </a:r>
            <a:r>
              <a:rPr lang="cs-CZ" sz="1400" b="1" dirty="0" err="1">
                <a:solidFill>
                  <a:schemeClr val="bg2"/>
                </a:solidFill>
              </a:rPr>
              <a:t>Outdoorový</a:t>
            </a:r>
            <a:r>
              <a:rPr lang="cs-CZ" sz="1400" b="1" dirty="0">
                <a:solidFill>
                  <a:schemeClr val="bg2"/>
                </a:solidFill>
              </a:rPr>
              <a:t> magazín/web, ….</a:t>
            </a:r>
            <a:endParaRPr lang="cs-CZ" dirty="0"/>
          </a:p>
        </p:txBody>
      </p:sp>
      <p:sp>
        <p:nvSpPr>
          <p:cNvPr id="329" name="Google Shape;329;p57"/>
          <p:cNvSpPr txBox="1">
            <a:spLocks noGrp="1"/>
          </p:cNvSpPr>
          <p:nvPr>
            <p:ph type="ftr" idx="11"/>
          </p:nvPr>
        </p:nvSpPr>
        <p:spPr>
          <a:xfrm>
            <a:off x="4949741" y="129792"/>
            <a:ext cx="39708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2000" dirty="0" err="1"/>
              <a:t>Absolveni</a:t>
            </a:r>
            <a:r>
              <a:rPr lang="cs-CZ" sz="2000" dirty="0"/>
              <a:t> našeho oboru</a:t>
            </a:r>
            <a:endParaRPr lang="en-GB" sz="2000" dirty="0"/>
          </a:p>
        </p:txBody>
      </p:sp>
      <p:sp>
        <p:nvSpPr>
          <p:cNvPr id="331" name="Google Shape;331;p57"/>
          <p:cNvSpPr txBox="1">
            <a:spLocks noGrp="1"/>
          </p:cNvSpPr>
          <p:nvPr>
            <p:ph type="sldNum" idx="12"/>
          </p:nvPr>
        </p:nvSpPr>
        <p:spPr>
          <a:xfrm>
            <a:off x="6873217" y="4840050"/>
            <a:ext cx="2057400" cy="27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7438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7"/>
          <p:cNvSpPr txBox="1">
            <a:spLocks noGrp="1"/>
          </p:cNvSpPr>
          <p:nvPr>
            <p:ph type="body" idx="1"/>
          </p:nvPr>
        </p:nvSpPr>
        <p:spPr>
          <a:xfrm>
            <a:off x="0" y="801671"/>
            <a:ext cx="9029700" cy="3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 dirty="0" err="1">
                <a:solidFill>
                  <a:schemeClr val="bg2"/>
                </a:solidFill>
              </a:rPr>
              <a:t>Energie</a:t>
            </a:r>
            <a:r>
              <a:rPr lang="en-GB" sz="1400" b="1" dirty="0">
                <a:solidFill>
                  <a:schemeClr val="bg2"/>
                </a:solidFill>
              </a:rPr>
              <a:t> </a:t>
            </a:r>
            <a:r>
              <a:rPr lang="en-GB" sz="1400" b="1" dirty="0" err="1">
                <a:solidFill>
                  <a:schemeClr val="bg2"/>
                </a:solidFill>
              </a:rPr>
              <a:t>hvězd</a:t>
            </a:r>
            <a:r>
              <a:rPr lang="en-GB" sz="1400" b="1" dirty="0">
                <a:solidFill>
                  <a:schemeClr val="bg2"/>
                </a:solidFill>
              </a:rPr>
              <a:t> </a:t>
            </a:r>
            <a:endParaRPr lang="cs-CZ" sz="1400" b="1" dirty="0">
              <a:solidFill>
                <a:schemeClr val="bg2"/>
              </a:solidFill>
            </a:endParaRPr>
          </a:p>
          <a:p>
            <a:pPr marL="800100" lvl="1" indent="-254000">
              <a:buChar char="●"/>
            </a:pPr>
            <a:r>
              <a:rPr lang="cs-CZ" sz="1400" b="1" dirty="0">
                <a:solidFill>
                  <a:schemeClr val="accent2"/>
                </a:solidFill>
              </a:rPr>
              <a:t>Podstatu známe teprve chvíli, ale je velkou inspirací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400" b="1" dirty="0">
                <a:solidFill>
                  <a:schemeClr val="bg2"/>
                </a:solidFill>
              </a:rPr>
              <a:t>Co je to plazma?</a:t>
            </a:r>
          </a:p>
          <a:p>
            <a:pPr marL="800100" lvl="1" indent="-254000">
              <a:buChar char="●"/>
            </a:pPr>
            <a:r>
              <a:rPr lang="cs-CZ" sz="1400" b="1" dirty="0">
                <a:solidFill>
                  <a:schemeClr val="accent2"/>
                </a:solidFill>
              </a:rPr>
              <a:t>Systém nabitých částic, kolektivní chování, něco víc než 4. skupenství</a:t>
            </a:r>
            <a:endParaRPr lang="en-GB" sz="1400" b="1" dirty="0">
              <a:solidFill>
                <a:schemeClr val="accent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 dirty="0" err="1">
                <a:solidFill>
                  <a:schemeClr val="bg2"/>
                </a:solidFill>
              </a:rPr>
              <a:t>Potřebujeme</a:t>
            </a:r>
            <a:r>
              <a:rPr lang="en-GB" sz="1400" b="1" dirty="0">
                <a:solidFill>
                  <a:schemeClr val="bg2"/>
                </a:solidFill>
              </a:rPr>
              <a:t> </a:t>
            </a:r>
            <a:r>
              <a:rPr lang="en-GB" sz="1400" b="1" dirty="0" err="1">
                <a:solidFill>
                  <a:schemeClr val="bg2"/>
                </a:solidFill>
              </a:rPr>
              <a:t>fúzi</a:t>
            </a:r>
            <a:r>
              <a:rPr lang="en-GB" sz="1400" b="1" dirty="0">
                <a:solidFill>
                  <a:schemeClr val="bg2"/>
                </a:solidFill>
              </a:rPr>
              <a:t>? Je </a:t>
            </a:r>
            <a:r>
              <a:rPr lang="en-GB" sz="1400" b="1" dirty="0" err="1">
                <a:solidFill>
                  <a:schemeClr val="bg2"/>
                </a:solidFill>
              </a:rPr>
              <a:t>výzkum</a:t>
            </a:r>
            <a:r>
              <a:rPr lang="en-GB" sz="1400" b="1" dirty="0">
                <a:solidFill>
                  <a:schemeClr val="bg2"/>
                </a:solidFill>
              </a:rPr>
              <a:t> </a:t>
            </a:r>
            <a:r>
              <a:rPr lang="en-GB" sz="1400" b="1" dirty="0" err="1">
                <a:solidFill>
                  <a:schemeClr val="bg2"/>
                </a:solidFill>
              </a:rPr>
              <a:t>moc</a:t>
            </a:r>
            <a:r>
              <a:rPr lang="en-GB" sz="1400" b="1" dirty="0">
                <a:solidFill>
                  <a:schemeClr val="bg2"/>
                </a:solidFill>
              </a:rPr>
              <a:t> </a:t>
            </a:r>
            <a:r>
              <a:rPr lang="en-GB" sz="1400" b="1" dirty="0" err="1">
                <a:solidFill>
                  <a:schemeClr val="bg2"/>
                </a:solidFill>
              </a:rPr>
              <a:t>drahý</a:t>
            </a:r>
            <a:r>
              <a:rPr lang="en-GB" sz="1400" b="1" dirty="0">
                <a:solidFill>
                  <a:schemeClr val="bg2"/>
                </a:solidFill>
              </a:rPr>
              <a:t>? </a:t>
            </a:r>
            <a:r>
              <a:rPr lang="en-GB" sz="1400" b="1" dirty="0" err="1">
                <a:solidFill>
                  <a:schemeClr val="bg2"/>
                </a:solidFill>
              </a:rPr>
              <a:t>Trvá</a:t>
            </a:r>
            <a:r>
              <a:rPr lang="en-GB" sz="1400" b="1" dirty="0">
                <a:solidFill>
                  <a:schemeClr val="bg2"/>
                </a:solidFill>
              </a:rPr>
              <a:t> </a:t>
            </a:r>
            <a:r>
              <a:rPr lang="en-GB" sz="1400" b="1" dirty="0" err="1">
                <a:solidFill>
                  <a:schemeClr val="bg2"/>
                </a:solidFill>
              </a:rPr>
              <a:t>moc</a:t>
            </a:r>
            <a:r>
              <a:rPr lang="en-GB" sz="1400" b="1" dirty="0">
                <a:solidFill>
                  <a:schemeClr val="bg2"/>
                </a:solidFill>
              </a:rPr>
              <a:t> </a:t>
            </a:r>
            <a:r>
              <a:rPr lang="en-GB" sz="1400" b="1" dirty="0" err="1">
                <a:solidFill>
                  <a:schemeClr val="bg2"/>
                </a:solidFill>
              </a:rPr>
              <a:t>dlouho</a:t>
            </a:r>
            <a:r>
              <a:rPr lang="en-GB" sz="1400" b="1" dirty="0">
                <a:solidFill>
                  <a:schemeClr val="bg2"/>
                </a:solidFill>
              </a:rPr>
              <a:t>?</a:t>
            </a:r>
            <a:endParaRPr lang="cs-CZ" sz="1400" b="1" dirty="0">
              <a:solidFill>
                <a:schemeClr val="bg2"/>
              </a:solidFill>
            </a:endParaRPr>
          </a:p>
          <a:p>
            <a:pPr marL="800100" lvl="1" indent="-254000">
              <a:buChar char="●"/>
            </a:pPr>
            <a:r>
              <a:rPr lang="cs-CZ" sz="1400" b="1" dirty="0">
                <a:solidFill>
                  <a:schemeClr val="accent2"/>
                </a:solidFill>
              </a:rPr>
              <a:t>ANO, NE!, NE</a:t>
            </a:r>
            <a:endParaRPr lang="en-GB" sz="1400" b="1" dirty="0">
              <a:solidFill>
                <a:schemeClr val="accent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400" b="1" dirty="0">
                <a:solidFill>
                  <a:schemeClr val="bg2"/>
                </a:solidFill>
              </a:rPr>
              <a:t>Principy termojaderné fúze, palivo, hvězdy vs. pozemské reaktory</a:t>
            </a:r>
          </a:p>
          <a:p>
            <a:pPr marL="800100" lvl="1" indent="-254000">
              <a:buChar char="●"/>
            </a:pPr>
            <a:r>
              <a:rPr lang="cs-CZ" sz="1400" b="1" dirty="0">
                <a:solidFill>
                  <a:schemeClr val="accent2"/>
                </a:solidFill>
              </a:rPr>
              <a:t>E=</a:t>
            </a:r>
            <a:r>
              <a:rPr lang="cs-CZ" sz="1400" b="1" dirty="0" err="1">
                <a:solidFill>
                  <a:schemeClr val="accent2"/>
                </a:solidFill>
              </a:rPr>
              <a:t>mc</a:t>
            </a:r>
            <a:r>
              <a:rPr lang="en-US" sz="1400" b="1" dirty="0">
                <a:solidFill>
                  <a:schemeClr val="accent2"/>
                </a:solidFill>
              </a:rPr>
              <a:t>^2, </a:t>
            </a:r>
            <a:r>
              <a:rPr lang="en-US" sz="1400" b="1" dirty="0" err="1">
                <a:solidFill>
                  <a:schemeClr val="accent2"/>
                </a:solidFill>
              </a:rPr>
              <a:t>paliva</a:t>
            </a:r>
            <a:r>
              <a:rPr lang="en-US" sz="1400" b="1" dirty="0">
                <a:solidFill>
                  <a:schemeClr val="accent2"/>
                </a:solidFill>
              </a:rPr>
              <a:t> je dost, m</a:t>
            </a:r>
            <a:r>
              <a:rPr lang="cs-CZ" sz="1400" b="1" dirty="0" err="1">
                <a:solidFill>
                  <a:schemeClr val="accent2"/>
                </a:solidFill>
              </a:rPr>
              <a:t>áme</a:t>
            </a:r>
            <a:r>
              <a:rPr lang="cs-CZ" sz="1400" b="1" dirty="0">
                <a:solidFill>
                  <a:schemeClr val="accent2"/>
                </a:solidFill>
              </a:rPr>
              <a:t> to těžší než hvězdy, hustota</a:t>
            </a:r>
            <a:r>
              <a:rPr lang="en-US" sz="1400" b="1" dirty="0">
                <a:solidFill>
                  <a:schemeClr val="accent2"/>
                </a:solidFill>
              </a:rPr>
              <a:t>*</a:t>
            </a:r>
            <a:r>
              <a:rPr lang="en-US" sz="1400" b="1" dirty="0" err="1">
                <a:solidFill>
                  <a:schemeClr val="accent2"/>
                </a:solidFill>
              </a:rPr>
              <a:t>doba</a:t>
            </a:r>
            <a:r>
              <a:rPr lang="en-US" sz="1400" b="1" dirty="0">
                <a:solidFill>
                  <a:schemeClr val="accent2"/>
                </a:solidFill>
              </a:rPr>
              <a:t> </a:t>
            </a:r>
            <a:r>
              <a:rPr lang="en-US" sz="1400" b="1" dirty="0" err="1">
                <a:solidFill>
                  <a:schemeClr val="accent2"/>
                </a:solidFill>
              </a:rPr>
              <a:t>udr</a:t>
            </a:r>
            <a:r>
              <a:rPr lang="cs-CZ" sz="1400" b="1" dirty="0">
                <a:solidFill>
                  <a:schemeClr val="accent2"/>
                </a:solidFill>
              </a:rPr>
              <a:t>žení</a:t>
            </a:r>
            <a:endParaRPr lang="en-GB" sz="1400" b="1" dirty="0">
              <a:solidFill>
                <a:schemeClr val="accent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400" b="1" dirty="0">
                <a:solidFill>
                  <a:schemeClr val="bg2"/>
                </a:solidFill>
              </a:rPr>
              <a:t>Magnetické udržení: Tokamak, </a:t>
            </a:r>
            <a:r>
              <a:rPr lang="cs-CZ" sz="1400" b="1" dirty="0" err="1">
                <a:solidFill>
                  <a:schemeClr val="bg2"/>
                </a:solidFill>
              </a:rPr>
              <a:t>Stellarátor</a:t>
            </a:r>
            <a:r>
              <a:rPr lang="cs-CZ" sz="1400" b="1" dirty="0">
                <a:solidFill>
                  <a:schemeClr val="bg2"/>
                </a:solidFill>
              </a:rPr>
              <a:t>, Inerciální udržení</a:t>
            </a:r>
          </a:p>
          <a:p>
            <a:pPr marL="800100" lvl="1" indent="-254000">
              <a:buChar char="●"/>
            </a:pPr>
            <a:r>
              <a:rPr lang="cs-CZ" sz="1400" b="1" dirty="0">
                <a:solidFill>
                  <a:schemeClr val="accent2"/>
                </a:solidFill>
              </a:rPr>
              <a:t>Magnetické pole spoutá částice: </a:t>
            </a:r>
            <a:r>
              <a:rPr lang="cs-CZ" sz="1400" b="1" dirty="0" err="1">
                <a:solidFill>
                  <a:schemeClr val="accent2"/>
                </a:solidFill>
              </a:rPr>
              <a:t>Donut</a:t>
            </a:r>
            <a:r>
              <a:rPr lang="cs-CZ" sz="1400" b="1" dirty="0">
                <a:solidFill>
                  <a:schemeClr val="accent2"/>
                </a:solidFill>
              </a:rPr>
              <a:t>, pomačkaný </a:t>
            </a:r>
            <a:r>
              <a:rPr lang="cs-CZ" sz="1400" b="1" dirty="0" err="1">
                <a:solidFill>
                  <a:schemeClr val="accent2"/>
                </a:solidFill>
              </a:rPr>
              <a:t>donut</a:t>
            </a:r>
            <a:r>
              <a:rPr lang="cs-CZ" sz="1400" b="1" dirty="0">
                <a:solidFill>
                  <a:schemeClr val="accent2"/>
                </a:solidFill>
              </a:rPr>
              <a:t>, kapesní termojaderná bomba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 dirty="0">
                <a:solidFill>
                  <a:schemeClr val="bg2"/>
                </a:solidFill>
              </a:rPr>
              <a:t>JET, ITER</a:t>
            </a:r>
            <a:r>
              <a:rPr lang="cs-CZ" sz="1400" b="1" dirty="0">
                <a:solidFill>
                  <a:schemeClr val="bg2"/>
                </a:solidFill>
              </a:rPr>
              <a:t>, NIF, příchod soukromého kapitálu</a:t>
            </a:r>
          </a:p>
          <a:p>
            <a:pPr marL="800100" lvl="1" indent="-254000">
              <a:buChar char="●"/>
            </a:pPr>
            <a:r>
              <a:rPr lang="cs-CZ" sz="1400" b="1" dirty="0">
                <a:solidFill>
                  <a:schemeClr val="accent2"/>
                </a:solidFill>
              </a:rPr>
              <a:t>JET: rekord v Energii, prostě ITER – WOW!, NIF: rekord v zisku, soukromý kap.: důležitý zlom, ale…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400" b="1" dirty="0">
                <a:solidFill>
                  <a:schemeClr val="bg2"/>
                </a:solidFill>
              </a:rPr>
              <a:t>Kde všude najdete absolventy našeho oboru?</a:t>
            </a:r>
          </a:p>
          <a:p>
            <a:pPr marL="800100" lvl="1" indent="-254000">
              <a:buChar char="●"/>
            </a:pPr>
            <a:r>
              <a:rPr lang="cs-CZ" sz="1400" b="1" dirty="0">
                <a:solidFill>
                  <a:schemeClr val="accent2"/>
                </a:solidFill>
              </a:rPr>
              <a:t>Skoro všude a tam najdete práci i vy </a:t>
            </a:r>
            <a:r>
              <a:rPr lang="cs-CZ" sz="1400" b="1" dirty="0">
                <a:solidFill>
                  <a:schemeClr val="accent2"/>
                </a:solidFill>
                <a:sym typeface="Wingdings" panose="05000000000000000000" pitchFamily="2" charset="2"/>
              </a:rPr>
              <a:t></a:t>
            </a:r>
            <a:endParaRPr sz="1200" b="1" dirty="0">
              <a:solidFill>
                <a:schemeClr val="accent2"/>
              </a:solidFill>
            </a:endParaRPr>
          </a:p>
        </p:txBody>
      </p:sp>
      <p:sp>
        <p:nvSpPr>
          <p:cNvPr id="329" name="Google Shape;329;p57"/>
          <p:cNvSpPr txBox="1">
            <a:spLocks noGrp="1"/>
          </p:cNvSpPr>
          <p:nvPr>
            <p:ph type="ftr" idx="11"/>
          </p:nvPr>
        </p:nvSpPr>
        <p:spPr>
          <a:xfrm>
            <a:off x="4949741" y="129792"/>
            <a:ext cx="39708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2000" dirty="0"/>
              <a:t>Závěr</a:t>
            </a:r>
            <a:endParaRPr lang="en-GB" sz="2000" dirty="0"/>
          </a:p>
        </p:txBody>
      </p:sp>
      <p:sp>
        <p:nvSpPr>
          <p:cNvPr id="330" name="Google Shape;330;p57"/>
          <p:cNvSpPr txBox="1">
            <a:spLocks noGrp="1"/>
          </p:cNvSpPr>
          <p:nvPr>
            <p:ph type="sldNum" idx="4294967295"/>
          </p:nvPr>
        </p:nvSpPr>
        <p:spPr>
          <a:xfrm>
            <a:off x="5026490" y="3611588"/>
            <a:ext cx="1543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39</a:t>
            </a:fld>
            <a:endParaRPr/>
          </a:p>
        </p:txBody>
      </p:sp>
      <p:sp>
        <p:nvSpPr>
          <p:cNvPr id="331" name="Google Shape;331;p57"/>
          <p:cNvSpPr txBox="1">
            <a:spLocks noGrp="1"/>
          </p:cNvSpPr>
          <p:nvPr>
            <p:ph type="sldNum" idx="12"/>
          </p:nvPr>
        </p:nvSpPr>
        <p:spPr>
          <a:xfrm>
            <a:off x="6873217" y="4840050"/>
            <a:ext cx="2057400" cy="27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9242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7"/>
          <p:cNvSpPr txBox="1">
            <a:spLocks noGrp="1"/>
          </p:cNvSpPr>
          <p:nvPr>
            <p:ph type="body" idx="1"/>
          </p:nvPr>
        </p:nvSpPr>
        <p:spPr>
          <a:xfrm>
            <a:off x="385800" y="1437464"/>
            <a:ext cx="8758200" cy="3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 err="1">
                <a:solidFill>
                  <a:schemeClr val="accent2"/>
                </a:solidFill>
              </a:rPr>
              <a:t>Energie</a:t>
            </a:r>
            <a:r>
              <a:rPr lang="en-GB" sz="1800" b="1" dirty="0">
                <a:solidFill>
                  <a:schemeClr val="accent2"/>
                </a:solidFill>
              </a:rPr>
              <a:t> </a:t>
            </a:r>
            <a:r>
              <a:rPr lang="en-GB" sz="1800" b="1" dirty="0" err="1">
                <a:solidFill>
                  <a:schemeClr val="accent2"/>
                </a:solidFill>
              </a:rPr>
              <a:t>hvězd</a:t>
            </a:r>
            <a:r>
              <a:rPr lang="en-GB" sz="1800" b="1" dirty="0">
                <a:solidFill>
                  <a:schemeClr val="accent2"/>
                </a:solidFill>
              </a:rPr>
              <a:t> – </a:t>
            </a:r>
            <a:r>
              <a:rPr lang="en-GB" sz="1800" b="1" dirty="0" err="1">
                <a:solidFill>
                  <a:schemeClr val="accent2"/>
                </a:solidFill>
              </a:rPr>
              <a:t>termojaderná</a:t>
            </a:r>
            <a:r>
              <a:rPr lang="en-GB" sz="1800" b="1" dirty="0">
                <a:solidFill>
                  <a:schemeClr val="accent2"/>
                </a:solidFill>
              </a:rPr>
              <a:t> </a:t>
            </a:r>
            <a:r>
              <a:rPr lang="en-GB" sz="1800" b="1" dirty="0" err="1">
                <a:solidFill>
                  <a:schemeClr val="accent2"/>
                </a:solidFill>
              </a:rPr>
              <a:t>fúze</a:t>
            </a:r>
            <a:endParaRPr lang="cs-CZ" sz="1800" b="1" dirty="0">
              <a:solidFill>
                <a:schemeClr val="accent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/>
              <a:t>Co je to plazma?</a:t>
            </a:r>
            <a:endParaRPr lang="en-GB" sz="1800" b="1" dirty="0"/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 err="1"/>
              <a:t>Potřebujeme</a:t>
            </a:r>
            <a:r>
              <a:rPr lang="en-GB" sz="1800" b="1" dirty="0"/>
              <a:t> </a:t>
            </a:r>
            <a:r>
              <a:rPr lang="en-GB" sz="1800" b="1" dirty="0" err="1"/>
              <a:t>fúzi</a:t>
            </a:r>
            <a:r>
              <a:rPr lang="en-GB" sz="1800" b="1" dirty="0"/>
              <a:t>? Je </a:t>
            </a:r>
            <a:r>
              <a:rPr lang="en-GB" sz="1800" b="1" dirty="0" err="1"/>
              <a:t>výzkum</a:t>
            </a:r>
            <a:r>
              <a:rPr lang="en-GB" sz="1800" b="1" dirty="0"/>
              <a:t> </a:t>
            </a:r>
            <a:r>
              <a:rPr lang="en-GB" sz="1800" b="1" dirty="0" err="1"/>
              <a:t>moc</a:t>
            </a:r>
            <a:r>
              <a:rPr lang="en-GB" sz="1800" b="1" dirty="0"/>
              <a:t> </a:t>
            </a:r>
            <a:r>
              <a:rPr lang="en-GB" sz="1800" b="1" dirty="0" err="1"/>
              <a:t>drahý</a:t>
            </a:r>
            <a:r>
              <a:rPr lang="en-GB" sz="1800" b="1" dirty="0"/>
              <a:t>? </a:t>
            </a:r>
            <a:r>
              <a:rPr lang="en-GB" sz="1800" b="1" dirty="0" err="1"/>
              <a:t>Trvá</a:t>
            </a:r>
            <a:r>
              <a:rPr lang="en-GB" sz="1800" b="1" dirty="0"/>
              <a:t> </a:t>
            </a:r>
            <a:r>
              <a:rPr lang="en-GB" sz="1800" b="1" dirty="0" err="1"/>
              <a:t>moc</a:t>
            </a:r>
            <a:r>
              <a:rPr lang="en-GB" sz="1800" b="1" dirty="0"/>
              <a:t> </a:t>
            </a:r>
            <a:r>
              <a:rPr lang="en-GB" sz="1800" b="1" dirty="0" err="1"/>
              <a:t>dlouho</a:t>
            </a:r>
            <a:r>
              <a:rPr lang="en-GB" sz="1800" b="1" dirty="0"/>
              <a:t>?</a:t>
            </a:r>
          </a:p>
          <a:p>
            <a:pPr marL="342900" lvl="0" indent="-254000">
              <a:buChar char="●"/>
            </a:pPr>
            <a:r>
              <a:rPr lang="cs-CZ" sz="1800" b="1" dirty="0">
                <a:solidFill>
                  <a:schemeClr val="bg2"/>
                </a:solidFill>
              </a:rPr>
              <a:t>Principy termojaderné fúze, palivo, hvězdy vs. pozemské reaktory</a:t>
            </a:r>
            <a:endParaRPr lang="en-GB" sz="18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/>
              <a:t>Magnetické udržení: Tokamak, </a:t>
            </a:r>
            <a:r>
              <a:rPr lang="cs-CZ" sz="1800" b="1" dirty="0" err="1"/>
              <a:t>Stellarátor</a:t>
            </a:r>
            <a:r>
              <a:rPr lang="cs-CZ" sz="1800" b="1" dirty="0"/>
              <a:t>, Inerciální udržení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/>
              <a:t>JET, ITER</a:t>
            </a:r>
            <a:r>
              <a:rPr lang="cs-CZ" sz="1800" b="1" dirty="0"/>
              <a:t>, NIF příchod soukromého kapitálu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/>
              <a:t>Kde všude najdete absolventy našeho oboru?</a:t>
            </a:r>
            <a:endParaRPr sz="1400" b="1" dirty="0"/>
          </a:p>
        </p:txBody>
      </p:sp>
      <p:sp>
        <p:nvSpPr>
          <p:cNvPr id="329" name="Google Shape;329;p57"/>
          <p:cNvSpPr txBox="1">
            <a:spLocks noGrp="1"/>
          </p:cNvSpPr>
          <p:nvPr>
            <p:ph type="ftr" idx="11"/>
          </p:nvPr>
        </p:nvSpPr>
        <p:spPr>
          <a:xfrm>
            <a:off x="4949741" y="129792"/>
            <a:ext cx="39708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000" dirty="0" err="1"/>
              <a:t>Obsah</a:t>
            </a:r>
            <a:r>
              <a:rPr lang="en-GB" sz="2000" dirty="0"/>
              <a:t> </a:t>
            </a:r>
            <a:r>
              <a:rPr lang="en-GB" sz="2000" dirty="0" err="1"/>
              <a:t>přednášky</a:t>
            </a:r>
            <a:endParaRPr lang="en-GB" sz="2000" dirty="0"/>
          </a:p>
        </p:txBody>
      </p:sp>
      <p:sp>
        <p:nvSpPr>
          <p:cNvPr id="330" name="Google Shape;330;p57"/>
          <p:cNvSpPr txBox="1">
            <a:spLocks noGrp="1"/>
          </p:cNvSpPr>
          <p:nvPr>
            <p:ph type="sldNum" idx="4294967295"/>
          </p:nvPr>
        </p:nvSpPr>
        <p:spPr>
          <a:xfrm>
            <a:off x="5026490" y="3611588"/>
            <a:ext cx="1543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4</a:t>
            </a:fld>
            <a:endParaRPr/>
          </a:p>
        </p:txBody>
      </p:sp>
      <p:sp>
        <p:nvSpPr>
          <p:cNvPr id="331" name="Google Shape;331;p57"/>
          <p:cNvSpPr txBox="1">
            <a:spLocks noGrp="1"/>
          </p:cNvSpPr>
          <p:nvPr>
            <p:ph type="sldNum" idx="12"/>
          </p:nvPr>
        </p:nvSpPr>
        <p:spPr>
          <a:xfrm>
            <a:off x="6873217" y="4840050"/>
            <a:ext cx="2057400" cy="27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845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B84E6F-113E-C951-F48D-E1D599273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283" y="1006156"/>
            <a:ext cx="8371200" cy="2727600"/>
          </a:xfrm>
        </p:spPr>
        <p:txBody>
          <a:bodyPr/>
          <a:lstStyle/>
          <a:p>
            <a:r>
              <a:rPr lang="cs-CZ" sz="1800" b="1" dirty="0">
                <a:solidFill>
                  <a:schemeClr val="bg2"/>
                </a:solidFill>
              </a:rPr>
              <a:t>Hry/aplikace:</a:t>
            </a:r>
            <a:endParaRPr lang="cs-CZ" dirty="0"/>
          </a:p>
          <a:p>
            <a:r>
              <a:rPr lang="cs-CZ" b="1" dirty="0" err="1"/>
              <a:t>Operation</a:t>
            </a:r>
            <a:r>
              <a:rPr lang="cs-CZ" b="1" dirty="0"/>
              <a:t> tokamak – android, iOS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PPPL IPPEX – webový prohlížeč (https://ippex.pppl.gov/#vt)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96A45E6-4D9B-6023-1A57-D448073BBF4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cs-CZ" sz="2400" dirty="0"/>
              <a:t>Bonus – hry a jednoduché výukové materiály</a:t>
            </a:r>
            <a:endParaRPr lang="en-GB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23A39E8-AAF7-C018-BBB0-2A8A278090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40</a:t>
            </a:fld>
            <a:endParaRPr lang="c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9E9BA34-CE52-DEBA-7258-474E76042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559" y="3100773"/>
            <a:ext cx="2468160" cy="16304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2AEE9CD-60E9-30B2-BE1C-39327F0BE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59" y="1598722"/>
            <a:ext cx="2311184" cy="119520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AD49E1A-BE40-5A98-F220-7783F6358FAD}"/>
              </a:ext>
            </a:extLst>
          </p:cNvPr>
          <p:cNvSpPr txBox="1"/>
          <p:nvPr/>
        </p:nvSpPr>
        <p:spPr>
          <a:xfrm>
            <a:off x="4758943" y="1493294"/>
            <a:ext cx="422854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bg2"/>
                </a:solidFill>
              </a:rPr>
              <a:t>Materiály od organizace </a:t>
            </a:r>
            <a:r>
              <a:rPr lang="cs-CZ" sz="1800" b="1" dirty="0" err="1">
                <a:solidFill>
                  <a:schemeClr val="bg2"/>
                </a:solidFill>
              </a:rPr>
              <a:t>FuseNet</a:t>
            </a:r>
            <a:r>
              <a:rPr lang="cs-CZ" sz="1800" b="1" dirty="0">
                <a:solidFill>
                  <a:schemeClr val="bg2"/>
                </a:solidFill>
              </a:rPr>
              <a:t> pro střední školy</a:t>
            </a:r>
          </a:p>
          <a:p>
            <a:endParaRPr lang="cs-CZ" sz="1800" b="1" dirty="0">
              <a:solidFill>
                <a:schemeClr val="bg2"/>
              </a:solidFill>
            </a:endParaRPr>
          </a:p>
          <a:p>
            <a:r>
              <a:rPr lang="cs-CZ" sz="1800" b="1" dirty="0">
                <a:solidFill>
                  <a:schemeClr val="bg2"/>
                </a:solidFill>
              </a:rPr>
              <a:t>5 modulů:</a:t>
            </a:r>
          </a:p>
          <a:p>
            <a:r>
              <a:rPr lang="en-GB" b="1" dirty="0">
                <a:solidFill>
                  <a:schemeClr val="bg2"/>
                </a:solidFill>
                <a:hlinkClick r:id="rId4"/>
              </a:rPr>
              <a:t>https://fusenet.eu/education/material?search=&amp;type=for_educators</a:t>
            </a:r>
            <a:endParaRPr lang="cs-CZ" b="1" dirty="0">
              <a:solidFill>
                <a:schemeClr val="bg2"/>
              </a:solidFill>
            </a:endParaRPr>
          </a:p>
          <a:p>
            <a:endParaRPr lang="cs-CZ" sz="1800" b="1" dirty="0">
              <a:solidFill>
                <a:schemeClr val="bg2"/>
              </a:solidFill>
            </a:endParaRPr>
          </a:p>
          <a:p>
            <a:r>
              <a:rPr lang="cs-CZ" sz="1800" b="1" dirty="0">
                <a:solidFill>
                  <a:schemeClr val="bg2"/>
                </a:solidFill>
              </a:rPr>
              <a:t>Budou přeloženy/pro nadané studenty v angličtině</a:t>
            </a:r>
          </a:p>
          <a:p>
            <a:endParaRPr lang="cs-CZ" sz="1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26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CB1F1B-3CC5-C623-0C97-D3D3036B0B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811D59-F657-44FF-DC09-BC7CAE9625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5</a:t>
            </a:fld>
            <a:endParaRPr lang="c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E7DFD0-6AEE-11A2-7239-A175843C8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6008"/>
            <a:ext cx="9144000" cy="903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33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5CD1BE-E627-D8F1-D179-B7B6D7AFC8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6</a:t>
            </a:fld>
            <a:endParaRPr lang="cs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D83F96C9-B954-B77F-4FE0-A93C3223162E}"/>
              </a:ext>
            </a:extLst>
          </p:cNvPr>
          <p:cNvSpPr txBox="1">
            <a:spLocks/>
          </p:cNvSpPr>
          <p:nvPr/>
        </p:nvSpPr>
        <p:spPr>
          <a:xfrm>
            <a:off x="3012917" y="205514"/>
            <a:ext cx="6119037" cy="528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 sz="27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000" dirty="0" err="1">
                <a:solidFill>
                  <a:schemeClr val="bg1"/>
                </a:solidFill>
              </a:rPr>
              <a:t>Zdroj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energie</a:t>
            </a:r>
            <a:r>
              <a:rPr lang="cs-CZ" sz="2000" dirty="0">
                <a:solidFill>
                  <a:schemeClr val="bg1"/>
                </a:solidFill>
              </a:rPr>
              <a:t> a stáří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Slunce</a:t>
            </a:r>
            <a:r>
              <a:rPr lang="en-US" sz="2000" dirty="0">
                <a:solidFill>
                  <a:schemeClr val="bg1"/>
                </a:solidFill>
              </a:rPr>
              <a:t>???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98B0AFE-7EB5-983E-3C8E-297B47C5592C}"/>
              </a:ext>
            </a:extLst>
          </p:cNvPr>
          <p:cNvSpPr txBox="1"/>
          <p:nvPr/>
        </p:nvSpPr>
        <p:spPr>
          <a:xfrm>
            <a:off x="103897" y="1031663"/>
            <a:ext cx="6119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Hmotnost Slunce</a:t>
            </a:r>
            <a:r>
              <a:rPr lang="en-US" sz="2400" b="1" dirty="0"/>
              <a:t>:</a:t>
            </a:r>
            <a:r>
              <a:rPr lang="cs-CZ" sz="2400" b="1" dirty="0"/>
              <a:t> </a:t>
            </a:r>
            <a:r>
              <a:rPr lang="cs-CZ" sz="2400" b="1" dirty="0">
                <a:solidFill>
                  <a:srgbClr val="FF0000"/>
                </a:solidFill>
              </a:rPr>
              <a:t>2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sz="2400" b="1" dirty="0">
                <a:solidFill>
                  <a:srgbClr val="FF0000"/>
                </a:solidFill>
              </a:rPr>
              <a:t>× 10</a:t>
            </a:r>
            <a:r>
              <a:rPr lang="en-GB" sz="2400" b="1" baseline="30000" dirty="0">
                <a:solidFill>
                  <a:srgbClr val="FF0000"/>
                </a:solidFill>
              </a:rPr>
              <a:t>30</a:t>
            </a:r>
            <a:r>
              <a:rPr lang="cs-CZ" sz="2400" b="1" baseline="30000" dirty="0">
                <a:solidFill>
                  <a:srgbClr val="FF0000"/>
                </a:solidFill>
              </a:rPr>
              <a:t> </a:t>
            </a:r>
            <a:r>
              <a:rPr lang="cs-CZ" sz="2400" b="1" dirty="0">
                <a:solidFill>
                  <a:srgbClr val="FF0000"/>
                </a:solidFill>
              </a:rPr>
              <a:t>kg</a:t>
            </a:r>
            <a:endParaRPr lang="cs-CZ" sz="2400" b="1" dirty="0"/>
          </a:p>
          <a:p>
            <a:r>
              <a:rPr lang="cs-CZ" sz="2400" b="1" dirty="0"/>
              <a:t>Solární konstanta: </a:t>
            </a:r>
            <a:r>
              <a:rPr lang="en-GB" sz="2400" b="1" dirty="0">
                <a:solidFill>
                  <a:srgbClr val="FF0000"/>
                </a:solidFill>
              </a:rPr>
              <a:t>1,4 kW m</a:t>
            </a:r>
            <a:r>
              <a:rPr lang="en-GB" sz="2400" b="1" baseline="30000" dirty="0">
                <a:solidFill>
                  <a:srgbClr val="FF0000"/>
                </a:solidFill>
              </a:rPr>
              <a:t>−2</a:t>
            </a:r>
            <a:endParaRPr lang="cs-CZ" b="1" dirty="0"/>
          </a:p>
          <a:p>
            <a:r>
              <a:rPr lang="cs-CZ" sz="2400" b="1" dirty="0"/>
              <a:t>Celkový výkon Slunce: 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>
                <a:solidFill>
                  <a:srgbClr val="FF0000"/>
                </a:solidFill>
              </a:rPr>
              <a:t>4×10</a:t>
            </a:r>
            <a:r>
              <a:rPr lang="en-GB" sz="2400" b="1" baseline="30000" dirty="0">
                <a:solidFill>
                  <a:srgbClr val="FF0000"/>
                </a:solidFill>
              </a:rPr>
              <a:t>26</a:t>
            </a:r>
            <a:r>
              <a:rPr lang="en-GB" sz="2400" b="1" dirty="0">
                <a:solidFill>
                  <a:srgbClr val="FF0000"/>
                </a:solidFill>
              </a:rPr>
              <a:t> W</a:t>
            </a:r>
            <a:r>
              <a:rPr lang="cs-CZ" b="1" dirty="0"/>
              <a:t>  </a:t>
            </a:r>
            <a:endParaRPr lang="en-GB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9617B09-9433-938C-5789-747A4D18E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97" y="3054559"/>
            <a:ext cx="2129245" cy="16877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0F49C4F-D5D6-FCA7-827B-B87C59495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324" y="3054559"/>
            <a:ext cx="2421694" cy="168897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18213CF-A3BC-C5A1-0548-5E0C1862978B}"/>
              </a:ext>
            </a:extLst>
          </p:cNvPr>
          <p:cNvSpPr txBox="1"/>
          <p:nvPr/>
        </p:nvSpPr>
        <p:spPr>
          <a:xfrm>
            <a:off x="235587" y="2504302"/>
            <a:ext cx="1865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Bohové?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3666A51-641A-90CB-C0EE-9B8891F6D2DE}"/>
              </a:ext>
            </a:extLst>
          </p:cNvPr>
          <p:cNvSpPr txBox="1"/>
          <p:nvPr/>
        </p:nvSpPr>
        <p:spPr>
          <a:xfrm>
            <a:off x="3163415" y="2504302"/>
            <a:ext cx="2129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Uhlí?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1B516B7-07D9-551C-5C3D-75971DA19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282" y="3143653"/>
            <a:ext cx="1737335" cy="153235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66F6898-320A-9D40-CDAF-FA9C92A0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510" y="835279"/>
            <a:ext cx="1523423" cy="151570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3AF533F-7C38-17FA-B46B-302BE0D809E1}"/>
              </a:ext>
            </a:extLst>
          </p:cNvPr>
          <p:cNvSpPr txBox="1"/>
          <p:nvPr/>
        </p:nvSpPr>
        <p:spPr>
          <a:xfrm>
            <a:off x="5898269" y="2331377"/>
            <a:ext cx="347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Gravitační kontrakce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387F8E4-BDAC-4BA6-322F-F7EBFCFC8183}"/>
              </a:ext>
            </a:extLst>
          </p:cNvPr>
          <p:cNvSpPr txBox="1"/>
          <p:nvPr/>
        </p:nvSpPr>
        <p:spPr>
          <a:xfrm>
            <a:off x="5819200" y="3176961"/>
            <a:ext cx="2157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Radioaktivní rozpad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99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C99318F-4D28-C098-4316-3E7D49B74F0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z="1800" dirty="0" err="1"/>
              <a:t>Energi</a:t>
            </a:r>
            <a:r>
              <a:rPr lang="cs-CZ" sz="1800" dirty="0"/>
              <a:t>e </a:t>
            </a:r>
            <a:r>
              <a:rPr lang="en-US" sz="1800" dirty="0"/>
              <a:t>hv</a:t>
            </a:r>
            <a:r>
              <a:rPr lang="cs-CZ" sz="1800" dirty="0" err="1"/>
              <a:t>ězd</a:t>
            </a:r>
            <a:endParaRPr lang="en-GB" sz="18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AB93759-B23A-50FB-CBFF-CECEFBE682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7</a:t>
            </a:fld>
            <a:endParaRPr lang="c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9682911-18D9-5C33-D5E7-EC78B124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300" y="2114197"/>
            <a:ext cx="1781905" cy="227871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666BD14-7B74-CD40-D1BD-56E7F98A1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07" y="1169136"/>
            <a:ext cx="3811578" cy="9142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889FFB8-C5A6-27D2-C133-936F7FDEC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49" y="1935260"/>
            <a:ext cx="3864236" cy="80339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04023EC-723B-FF78-BAF1-BED291669B0B}"/>
              </a:ext>
            </a:extLst>
          </p:cNvPr>
          <p:cNvSpPr txBox="1"/>
          <p:nvPr/>
        </p:nvSpPr>
        <p:spPr>
          <a:xfrm>
            <a:off x="216937" y="984470"/>
            <a:ext cx="3689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Složení Slunce: hlavně </a:t>
            </a:r>
            <a:r>
              <a:rPr lang="cs-CZ" sz="2000" dirty="0">
                <a:latin typeface="Century Gothic" panose="020B0502020202090204" pitchFamily="34" charset="0"/>
              </a:rPr>
              <a:t>vodík</a:t>
            </a:r>
            <a:r>
              <a:rPr lang="cs-CZ" dirty="0"/>
              <a:t> a helium</a:t>
            </a:r>
            <a:endParaRPr lang="en-GB" dirty="0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0C015107-D5E5-A1B0-F513-22118FD4C7AA}"/>
              </a:ext>
            </a:extLst>
          </p:cNvPr>
          <p:cNvSpPr txBox="1">
            <a:spLocks/>
          </p:cNvSpPr>
          <p:nvPr/>
        </p:nvSpPr>
        <p:spPr>
          <a:xfrm>
            <a:off x="683045" y="4145851"/>
            <a:ext cx="2088694" cy="4941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200" dirty="0">
                <a:solidFill>
                  <a:srgbClr val="000000"/>
                </a:solidFill>
                <a:latin typeface="Century Gothic" panose="020B0502020202090204" pitchFamily="34" charset="0"/>
              </a:rPr>
              <a:t>E</a:t>
            </a:r>
            <a:r>
              <a:rPr lang="en-US" sz="3200" dirty="0">
                <a:solidFill>
                  <a:srgbClr val="000000"/>
                </a:solidFill>
                <a:latin typeface="Century Gothic" panose="020B0502020202090204" pitchFamily="34" charset="0"/>
              </a:rPr>
              <a:t> </a:t>
            </a:r>
            <a:r>
              <a:rPr lang="cs-CZ" sz="3200" dirty="0">
                <a:solidFill>
                  <a:srgbClr val="000000"/>
                </a:solidFill>
                <a:latin typeface="Century Gothic" panose="020B0502020202090204" pitchFamily="34" charset="0"/>
              </a:rPr>
              <a:t>= </a:t>
            </a:r>
            <a:r>
              <a:rPr lang="el-GR" sz="1800" dirty="0">
                <a:solidFill>
                  <a:srgbClr val="000000"/>
                </a:solidFill>
                <a:latin typeface="Century Gothic" panose="020B0502020202090204" pitchFamily="34" charset="0"/>
              </a:rPr>
              <a:t>Δ</a:t>
            </a:r>
            <a:r>
              <a:rPr lang="cs-CZ" sz="3200" dirty="0">
                <a:solidFill>
                  <a:srgbClr val="000000"/>
                </a:solidFill>
                <a:latin typeface="Century Gothic" panose="020B0502020202090204" pitchFamily="34" charset="0"/>
              </a:rPr>
              <a:t>m.c</a:t>
            </a:r>
            <a:r>
              <a:rPr lang="cs-CZ" sz="3200" baseline="30000" dirty="0">
                <a:solidFill>
                  <a:srgbClr val="000000"/>
                </a:solidFill>
                <a:latin typeface="Century Gothic" panose="020B0502020202090204" pitchFamily="34" charset="0"/>
              </a:rPr>
              <a:t>2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8A6F48C-F053-82F6-280B-EE95D4E9C780}"/>
              </a:ext>
            </a:extLst>
          </p:cNvPr>
          <p:cNvSpPr txBox="1"/>
          <p:nvPr/>
        </p:nvSpPr>
        <p:spPr>
          <a:xfrm>
            <a:off x="596086" y="2770491"/>
            <a:ext cx="22626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cs-CZ" sz="1800" b="1" dirty="0">
                <a:solidFill>
                  <a:srgbClr val="000000"/>
                </a:solidFill>
                <a:latin typeface="Century Gothic" panose="020B0502020202090204" pitchFamily="34" charset="0"/>
              </a:rPr>
              <a:t>4x</a:t>
            </a:r>
            <a:r>
              <a:rPr lang="cs-CZ" b="1" dirty="0">
                <a:solidFill>
                  <a:srgbClr val="000000"/>
                </a:solidFill>
                <a:latin typeface="Century Gothic" panose="020B0502020202090204" pitchFamily="34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entury Gothic" panose="020B0502020202090204" pitchFamily="34" charset="0"/>
              </a:rPr>
              <a:t>m</a:t>
            </a:r>
            <a:r>
              <a:rPr lang="cs-CZ" sz="2000" b="1" baseline="-25000" dirty="0" err="1">
                <a:solidFill>
                  <a:srgbClr val="000000"/>
                </a:solidFill>
                <a:latin typeface="Century Gothic" panose="020B0502020202090204" pitchFamily="34" charset="0"/>
              </a:rPr>
              <a:t>H</a:t>
            </a:r>
            <a:r>
              <a:rPr lang="en-US" sz="2000" b="1" dirty="0">
                <a:solidFill>
                  <a:srgbClr val="000000"/>
                </a:solidFill>
                <a:latin typeface="Century Gothic" panose="020B0502020202090204" pitchFamily="34" charset="0"/>
              </a:rPr>
              <a:t> &gt; </a:t>
            </a:r>
            <a:r>
              <a:rPr lang="en-US" b="1" dirty="0">
                <a:solidFill>
                  <a:srgbClr val="000000"/>
                </a:solidFill>
                <a:latin typeface="Century Gothic" panose="020B0502020202090204" pitchFamily="34" charset="0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latin typeface="Century Gothic" panose="020B0502020202090204" pitchFamily="34" charset="0"/>
              </a:rPr>
              <a:t>m</a:t>
            </a:r>
            <a:r>
              <a:rPr lang="cs-CZ" sz="1800" b="1" baseline="-25000" dirty="0" err="1">
                <a:solidFill>
                  <a:srgbClr val="000000"/>
                </a:solidFill>
                <a:latin typeface="Century Gothic" panose="020B0502020202090204" pitchFamily="34" charset="0"/>
              </a:rPr>
              <a:t>H</a:t>
            </a:r>
            <a:r>
              <a:rPr lang="en-US" sz="1800" b="1" baseline="-25000" dirty="0">
                <a:solidFill>
                  <a:srgbClr val="000000"/>
                </a:solidFill>
                <a:latin typeface="Century Gothic" panose="020B0502020202090204" pitchFamily="34" charset="0"/>
              </a:rPr>
              <a:t>e</a:t>
            </a:r>
            <a:r>
              <a:rPr lang="cs-CZ" sz="1800" b="1" baseline="-25000" dirty="0">
                <a:solidFill>
                  <a:srgbClr val="000000"/>
                </a:solidFill>
                <a:latin typeface="Century Gothic" panose="020B0502020202090204" pitchFamily="34" charset="0"/>
              </a:rPr>
              <a:t>  </a:t>
            </a:r>
            <a:r>
              <a:rPr lang="cs-CZ" sz="1800" b="1" dirty="0">
                <a:solidFill>
                  <a:srgbClr val="000000"/>
                </a:solidFill>
                <a:latin typeface="Century Gothic" panose="020B0502020202090204" pitchFamily="34" charset="0"/>
              </a:rPr>
              <a:t>!!!</a:t>
            </a:r>
            <a:endParaRPr lang="cs-CZ" b="1" dirty="0">
              <a:solidFill>
                <a:srgbClr val="000000"/>
              </a:solidFill>
              <a:latin typeface="Century Gothic" panose="020B0502020202090204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cs-CZ" baseline="-25000" dirty="0">
                <a:solidFill>
                  <a:srgbClr val="000000"/>
                </a:solidFill>
              </a:rPr>
              <a:t>  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5450D820-06B0-BC7D-0777-81302369DF0E}"/>
              </a:ext>
            </a:extLst>
          </p:cNvPr>
          <p:cNvSpPr/>
          <p:nvPr/>
        </p:nvSpPr>
        <p:spPr bwMode="auto">
          <a:xfrm>
            <a:off x="311353" y="5263934"/>
            <a:ext cx="3055302" cy="7019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060" tIns="27530" rIns="55060" bIns="2753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cs-CZ" dirty="0">
                <a:latin typeface="Arial" charset="0"/>
                <a:cs typeface="Arial" charset="0"/>
              </a:rPr>
              <a:t>Rychlost světla ve vakuu</a:t>
            </a:r>
          </a:p>
          <a:p>
            <a:pPr>
              <a:spcBef>
                <a:spcPts val="0"/>
              </a:spcBef>
              <a:buNone/>
            </a:pPr>
            <a:r>
              <a:rPr lang="cs-CZ" dirty="0">
                <a:latin typeface="Arial" charset="0"/>
                <a:cs typeface="Arial" charset="0"/>
              </a:rPr>
              <a:t>c = </a:t>
            </a:r>
            <a:r>
              <a:rPr lang="cs-CZ" dirty="0"/>
              <a:t>299 792 458 m/s  nebo 1 miliarda km/hod </a:t>
            </a:r>
            <a:endParaRPr lang="cs-CZ" sz="1698" dirty="0">
              <a:latin typeface="Arial" charset="0"/>
              <a:cs typeface="Arial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ED79F7-105D-4358-D85A-F5B92FC3A69F}"/>
              </a:ext>
            </a:extLst>
          </p:cNvPr>
          <p:cNvSpPr txBox="1"/>
          <p:nvPr/>
        </p:nvSpPr>
        <p:spPr>
          <a:xfrm>
            <a:off x="243348" y="3436068"/>
            <a:ext cx="2968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b="1" dirty="0">
                <a:solidFill>
                  <a:srgbClr val="FF0000"/>
                </a:solidFill>
              </a:rPr>
              <a:t>ROZD</a:t>
            </a:r>
            <a:r>
              <a:rPr lang="cs-CZ" b="1" dirty="0">
                <a:solidFill>
                  <a:srgbClr val="FF0000"/>
                </a:solidFill>
              </a:rPr>
              <a:t>ÍL HMOTNOSTÍ </a:t>
            </a:r>
          </a:p>
          <a:p>
            <a:pPr algn="ctr">
              <a:spcBef>
                <a:spcPts val="0"/>
              </a:spcBef>
              <a:buNone/>
            </a:pPr>
            <a:r>
              <a:rPr lang="cs-CZ" b="1" dirty="0">
                <a:solidFill>
                  <a:srgbClr val="FF0000"/>
                </a:solidFill>
              </a:rPr>
              <a:t>JE UVOLNĚNÁ ENERGIE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25630AD6-4280-BCD2-18DF-C7D8C8B01EA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536389" y="3113189"/>
            <a:ext cx="1" cy="2907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86957EDF-A5F3-5D6F-86B8-D253DDACB595}"/>
              </a:ext>
            </a:extLst>
          </p:cNvPr>
          <p:cNvCxnSpPr>
            <a:cxnSpLocks/>
          </p:cNvCxnSpPr>
          <p:nvPr/>
        </p:nvCxnSpPr>
        <p:spPr bwMode="auto">
          <a:xfrm>
            <a:off x="1536389" y="3967675"/>
            <a:ext cx="3172" cy="2428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DC15373-E0AA-4F39-4A23-F1B0DE58C7D4}"/>
              </a:ext>
            </a:extLst>
          </p:cNvPr>
          <p:cNvSpPr txBox="1"/>
          <p:nvPr/>
        </p:nvSpPr>
        <p:spPr>
          <a:xfrm>
            <a:off x="6649501" y="1422852"/>
            <a:ext cx="216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Fúze pohání hvězdy, A. </a:t>
            </a:r>
            <a:r>
              <a:rPr lang="cs-CZ" dirty="0" err="1"/>
              <a:t>Eddington</a:t>
            </a: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1920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90C89BBF-2D4C-A2E6-7308-7763969B8A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06" y="2970237"/>
            <a:ext cx="1353999" cy="151967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835F0265-6B6B-2AE8-1793-BB77F8D4A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578" y="1042299"/>
            <a:ext cx="1254369" cy="181971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4AD2FC40-3E4A-2CC9-B5A7-52457C79A045}"/>
              </a:ext>
            </a:extLst>
          </p:cNvPr>
          <p:cNvSpPr txBox="1"/>
          <p:nvPr/>
        </p:nvSpPr>
        <p:spPr>
          <a:xfrm>
            <a:off x="4482018" y="815007"/>
            <a:ext cx="1510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F. W. </a:t>
            </a:r>
            <a:r>
              <a:rPr lang="cs-CZ" dirty="0" err="1"/>
              <a:t>Ashton</a:t>
            </a:r>
            <a:endParaRPr lang="en-GB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C471329-4E72-1F47-5EDE-C1B6D0968FBF}"/>
              </a:ext>
            </a:extLst>
          </p:cNvPr>
          <p:cNvSpPr txBox="1"/>
          <p:nvPr/>
        </p:nvSpPr>
        <p:spPr>
          <a:xfrm>
            <a:off x="4880697" y="4490703"/>
            <a:ext cx="1581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A. Einstein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899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7"/>
          <p:cNvSpPr txBox="1">
            <a:spLocks noGrp="1"/>
          </p:cNvSpPr>
          <p:nvPr>
            <p:ph type="body" idx="1"/>
          </p:nvPr>
        </p:nvSpPr>
        <p:spPr>
          <a:xfrm>
            <a:off x="385800" y="1437464"/>
            <a:ext cx="8758200" cy="3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 err="1">
                <a:solidFill>
                  <a:schemeClr val="bg2"/>
                </a:solidFill>
              </a:rPr>
              <a:t>Energie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hvězd</a:t>
            </a:r>
            <a:r>
              <a:rPr lang="en-GB" sz="1800" b="1" dirty="0">
                <a:solidFill>
                  <a:schemeClr val="bg2"/>
                </a:solidFill>
              </a:rPr>
              <a:t> – </a:t>
            </a:r>
            <a:r>
              <a:rPr lang="en-GB" sz="1800" b="1" dirty="0" err="1">
                <a:solidFill>
                  <a:schemeClr val="bg2"/>
                </a:solidFill>
              </a:rPr>
              <a:t>termojaderná</a:t>
            </a:r>
            <a:r>
              <a:rPr lang="en-GB" sz="1800" b="1" dirty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fúze</a:t>
            </a:r>
            <a:endParaRPr lang="cs-CZ" sz="1800" b="1" dirty="0">
              <a:solidFill>
                <a:schemeClr val="bg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>
                <a:solidFill>
                  <a:schemeClr val="accent2"/>
                </a:solidFill>
              </a:rPr>
              <a:t>Co je to plazma?</a:t>
            </a:r>
            <a:endParaRPr lang="en-GB" sz="1800" b="1" dirty="0">
              <a:solidFill>
                <a:schemeClr val="accent2"/>
              </a:solidFill>
            </a:endParaRP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 err="1"/>
              <a:t>Potřebujeme</a:t>
            </a:r>
            <a:r>
              <a:rPr lang="en-GB" sz="1800" b="1" dirty="0"/>
              <a:t> </a:t>
            </a:r>
            <a:r>
              <a:rPr lang="en-GB" sz="1800" b="1" dirty="0" err="1"/>
              <a:t>fúzi</a:t>
            </a:r>
            <a:r>
              <a:rPr lang="en-GB" sz="1800" b="1" dirty="0"/>
              <a:t>? Je </a:t>
            </a:r>
            <a:r>
              <a:rPr lang="en-GB" sz="1800" b="1" dirty="0" err="1"/>
              <a:t>výzkum</a:t>
            </a:r>
            <a:r>
              <a:rPr lang="en-GB" sz="1800" b="1" dirty="0"/>
              <a:t> </a:t>
            </a:r>
            <a:r>
              <a:rPr lang="en-GB" sz="1800" b="1" dirty="0" err="1"/>
              <a:t>moc</a:t>
            </a:r>
            <a:r>
              <a:rPr lang="en-GB" sz="1800" b="1" dirty="0"/>
              <a:t> </a:t>
            </a:r>
            <a:r>
              <a:rPr lang="en-GB" sz="1800" b="1" dirty="0" err="1"/>
              <a:t>drahý</a:t>
            </a:r>
            <a:r>
              <a:rPr lang="en-GB" sz="1800" b="1" dirty="0"/>
              <a:t>? </a:t>
            </a:r>
            <a:r>
              <a:rPr lang="en-GB" sz="1800" b="1" dirty="0" err="1"/>
              <a:t>Trvá</a:t>
            </a:r>
            <a:r>
              <a:rPr lang="en-GB" sz="1800" b="1" dirty="0"/>
              <a:t> </a:t>
            </a:r>
            <a:r>
              <a:rPr lang="en-GB" sz="1800" b="1" dirty="0" err="1"/>
              <a:t>moc</a:t>
            </a:r>
            <a:r>
              <a:rPr lang="en-GB" sz="1800" b="1" dirty="0"/>
              <a:t> </a:t>
            </a:r>
            <a:r>
              <a:rPr lang="en-GB" sz="1800" b="1" dirty="0" err="1"/>
              <a:t>dlouho</a:t>
            </a:r>
            <a:r>
              <a:rPr lang="en-GB" sz="1800" b="1" dirty="0"/>
              <a:t>?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/>
              <a:t>Principy termojaderné fúze, vs. Štěpení, hvězdy vs. pozemské reaktory</a:t>
            </a:r>
            <a:endParaRPr lang="en-GB" sz="1800" b="1" dirty="0"/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/>
              <a:t>Magnetické udržení: Tokamak, </a:t>
            </a:r>
            <a:r>
              <a:rPr lang="cs-CZ" sz="1800" b="1" dirty="0" err="1"/>
              <a:t>Stellarátor</a:t>
            </a:r>
            <a:r>
              <a:rPr lang="cs-CZ" sz="1800" b="1" dirty="0"/>
              <a:t>, Inerciální udržení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 dirty="0"/>
              <a:t>JET, ITER</a:t>
            </a:r>
            <a:r>
              <a:rPr lang="cs-CZ" sz="1800" b="1" dirty="0"/>
              <a:t>, NIF a příchod soukromého kapitálu</a:t>
            </a:r>
          </a:p>
          <a:p>
            <a:pPr marL="342900" lvl="0" indent="-25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-CZ" sz="1800" b="1" dirty="0"/>
              <a:t>Kde všude najdete absolventy našeho oboru?</a:t>
            </a:r>
            <a:endParaRPr sz="1400" b="1" dirty="0"/>
          </a:p>
        </p:txBody>
      </p:sp>
      <p:sp>
        <p:nvSpPr>
          <p:cNvPr id="329" name="Google Shape;329;p57"/>
          <p:cNvSpPr txBox="1">
            <a:spLocks noGrp="1"/>
          </p:cNvSpPr>
          <p:nvPr>
            <p:ph type="ftr" idx="11"/>
          </p:nvPr>
        </p:nvSpPr>
        <p:spPr>
          <a:xfrm>
            <a:off x="4949741" y="129792"/>
            <a:ext cx="39708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000" dirty="0" err="1"/>
              <a:t>Obsah</a:t>
            </a:r>
            <a:r>
              <a:rPr lang="en-GB" sz="2000" dirty="0"/>
              <a:t> </a:t>
            </a:r>
            <a:r>
              <a:rPr lang="en-GB" sz="2000" dirty="0" err="1"/>
              <a:t>přednášky</a:t>
            </a:r>
            <a:endParaRPr lang="en-GB" sz="2000" dirty="0"/>
          </a:p>
        </p:txBody>
      </p:sp>
      <p:sp>
        <p:nvSpPr>
          <p:cNvPr id="330" name="Google Shape;330;p57"/>
          <p:cNvSpPr txBox="1">
            <a:spLocks noGrp="1"/>
          </p:cNvSpPr>
          <p:nvPr>
            <p:ph type="sldNum" idx="4294967295"/>
          </p:nvPr>
        </p:nvSpPr>
        <p:spPr>
          <a:xfrm>
            <a:off x="5026490" y="3611588"/>
            <a:ext cx="1543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8</a:t>
            </a:fld>
            <a:endParaRPr/>
          </a:p>
        </p:txBody>
      </p:sp>
      <p:sp>
        <p:nvSpPr>
          <p:cNvPr id="331" name="Google Shape;331;p57"/>
          <p:cNvSpPr txBox="1">
            <a:spLocks noGrp="1"/>
          </p:cNvSpPr>
          <p:nvPr>
            <p:ph type="sldNum" idx="12"/>
          </p:nvPr>
        </p:nvSpPr>
        <p:spPr>
          <a:xfrm>
            <a:off x="6873217" y="4840050"/>
            <a:ext cx="2057400" cy="27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c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4915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9C29176-B3D2-0F8C-EE9C-5EBEAB8A80F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cs-CZ" sz="2400" dirty="0"/>
              <a:t>Plazma</a:t>
            </a:r>
            <a:endParaRPr lang="en-GB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3E607DC-23EE-DD2D-CA24-9DC26D3570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9</a:t>
            </a:fld>
            <a:endParaRPr lang="c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28EE280-3315-C224-90F6-DC25633C0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305" y="816497"/>
            <a:ext cx="5632482" cy="1806318"/>
          </a:xfrm>
          <a:prstGeom prst="rect">
            <a:avLst/>
          </a:prstGeom>
        </p:spPr>
      </p:pic>
      <p:sp>
        <p:nvSpPr>
          <p:cNvPr id="7" name="AutoShape 3">
            <a:extLst>
              <a:ext uri="{FF2B5EF4-FFF2-40B4-BE49-F238E27FC236}">
                <a16:creationId xmlns:a16="http://schemas.microsoft.com/office/drawing/2014/main" id="{52F52D55-3374-2DF6-9142-508B9446562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62619" y="2163690"/>
            <a:ext cx="8489181" cy="299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239" tIns="43120" rIns="86239" bIns="431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srgbClr val="4D4D4D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E29DBAC-C5B5-34CD-825A-A1B3F1FAEEB6}"/>
              </a:ext>
            </a:extLst>
          </p:cNvPr>
          <p:cNvSpPr txBox="1"/>
          <p:nvPr/>
        </p:nvSpPr>
        <p:spPr>
          <a:xfrm>
            <a:off x="1514557" y="2384536"/>
            <a:ext cx="1552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0854A0"/>
                </a:solidFill>
              </a:rPr>
              <a:t>NÍZKÁ TEPLOTA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4D4D4D"/>
                </a:solidFill>
              </a:rPr>
              <a:t>PEVN</a:t>
            </a:r>
            <a:r>
              <a:rPr lang="cs-CZ" b="1" dirty="0">
                <a:solidFill>
                  <a:srgbClr val="4D4D4D"/>
                </a:solidFill>
              </a:rPr>
              <a:t>Á LÁTKA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D65AF86-588A-60DA-813E-8CAF7EFED1E8}"/>
              </a:ext>
            </a:extLst>
          </p:cNvPr>
          <p:cNvSpPr txBox="1"/>
          <p:nvPr/>
        </p:nvSpPr>
        <p:spPr>
          <a:xfrm>
            <a:off x="3074713" y="2428416"/>
            <a:ext cx="15528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42BAD2"/>
                </a:solidFill>
              </a:rPr>
              <a:t>STŘEDNÍ TEPLOTA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4D4D4D"/>
                </a:solidFill>
              </a:rPr>
              <a:t>KAPALINA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ECE3A4C-A91E-4430-F5F9-FF1A136C494A}"/>
              </a:ext>
            </a:extLst>
          </p:cNvPr>
          <p:cNvSpPr txBox="1"/>
          <p:nvPr/>
        </p:nvSpPr>
        <p:spPr>
          <a:xfrm>
            <a:off x="4572000" y="2424227"/>
            <a:ext cx="1646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FFC000"/>
                </a:solidFill>
              </a:rPr>
              <a:t>VYSOKÁ TEPLOTA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4D4D4D"/>
                </a:solidFill>
              </a:rPr>
              <a:t>PLYN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0C6CEF4-FFE0-C323-7EAC-D3179C351348}"/>
              </a:ext>
            </a:extLst>
          </p:cNvPr>
          <p:cNvSpPr txBox="1"/>
          <p:nvPr/>
        </p:nvSpPr>
        <p:spPr>
          <a:xfrm>
            <a:off x="5876310" y="2408246"/>
            <a:ext cx="1646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FF0000"/>
                </a:solidFill>
              </a:rPr>
              <a:t>EXTRÉMNÍ TEPLOTA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4D4D4D"/>
                </a:solidFill>
              </a:rPr>
              <a:t>PLAZMA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0758EE5-BC96-4CB3-748B-A0EEFC1CE3D9}"/>
              </a:ext>
            </a:extLst>
          </p:cNvPr>
          <p:cNvSpPr txBox="1"/>
          <p:nvPr/>
        </p:nvSpPr>
        <p:spPr>
          <a:xfrm>
            <a:off x="86777" y="3132593"/>
            <a:ext cx="884383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cs-CZ" sz="1600" b="1" dirty="0"/>
              <a:t>Plazma je kvazineutrální ionizovaný plyn složený z iontů, elektronů a neutrálních částic vykazující kolektivní chování</a:t>
            </a:r>
            <a:r>
              <a:rPr lang="cs-CZ" sz="1600" dirty="0"/>
              <a:t>, který vzniká odtržením elektronů z elektronového obalu atomů plynu (ionizací). </a:t>
            </a:r>
            <a:br>
              <a:rPr lang="cs-CZ" sz="1600" dirty="0"/>
            </a:br>
            <a:r>
              <a:rPr lang="cs-CZ" sz="1600" dirty="0"/>
              <a:t>Je plazma čtvrté skupenství hmoty? – NE tak docela</a:t>
            </a:r>
            <a:r>
              <a:rPr lang="cs-CZ" sz="1600" dirty="0">
                <a:sym typeface="Wingdings" panose="05000000000000000000" pitchFamily="2" charset="2"/>
              </a:rPr>
              <a:t> – pozvolná, ale zásadní změna chování</a:t>
            </a:r>
            <a:endParaRPr lang="cs-CZ" sz="16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ED9EEDB-F59E-6C54-D668-3310A6E3B2AA}"/>
              </a:ext>
            </a:extLst>
          </p:cNvPr>
          <p:cNvSpPr txBox="1"/>
          <p:nvPr/>
        </p:nvSpPr>
        <p:spPr>
          <a:xfrm>
            <a:off x="86778" y="4183702"/>
            <a:ext cx="8226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96</a:t>
            </a:r>
            <a:r>
              <a:rPr lang="cs-CZ" sz="2800" dirty="0">
                <a:solidFill>
                  <a:srgbClr val="FF0000"/>
                </a:solidFill>
              </a:rPr>
              <a:t>% hmoty ve vesmíru je ve stavu plazmatu! 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6696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PP PPT 16:9">
  <a:themeElements>
    <a:clrScheme name="IPP">
      <a:dk1>
        <a:srgbClr val="000000"/>
      </a:dk1>
      <a:lt1>
        <a:srgbClr val="FFFFFF"/>
      </a:lt1>
      <a:dk2>
        <a:srgbClr val="02267E"/>
      </a:dk2>
      <a:lt2>
        <a:srgbClr val="DDDDDD"/>
      </a:lt2>
      <a:accent1>
        <a:srgbClr val="02267E"/>
      </a:accent1>
      <a:accent2>
        <a:srgbClr val="FF0098"/>
      </a:accent2>
      <a:accent3>
        <a:srgbClr val="418AB3"/>
      </a:accent3>
      <a:accent4>
        <a:srgbClr val="A6B727"/>
      </a:accent4>
      <a:accent5>
        <a:srgbClr val="F69200"/>
      </a:accent5>
      <a:accent6>
        <a:srgbClr val="DF5327"/>
      </a:accent6>
      <a:hlink>
        <a:srgbClr val="02267E"/>
      </a:hlink>
      <a:folHlink>
        <a:srgbClr val="0226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PP PPT 16:9">
  <a:themeElements>
    <a:clrScheme name="IPP">
      <a:dk1>
        <a:srgbClr val="000000"/>
      </a:dk1>
      <a:lt1>
        <a:srgbClr val="FFFFFF"/>
      </a:lt1>
      <a:dk2>
        <a:srgbClr val="02267E"/>
      </a:dk2>
      <a:lt2>
        <a:srgbClr val="DDDDDD"/>
      </a:lt2>
      <a:accent1>
        <a:srgbClr val="02267E"/>
      </a:accent1>
      <a:accent2>
        <a:srgbClr val="FF0098"/>
      </a:accent2>
      <a:accent3>
        <a:srgbClr val="418AB3"/>
      </a:accent3>
      <a:accent4>
        <a:srgbClr val="A6B727"/>
      </a:accent4>
      <a:accent5>
        <a:srgbClr val="F69200"/>
      </a:accent5>
      <a:accent6>
        <a:srgbClr val="DF5327"/>
      </a:accent6>
      <a:hlink>
        <a:srgbClr val="02267E"/>
      </a:hlink>
      <a:folHlink>
        <a:srgbClr val="0226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</TotalTime>
  <Words>2347</Words>
  <Application>Microsoft Office PowerPoint</Application>
  <PresentationFormat>On-screen Show (16:9)</PresentationFormat>
  <Paragraphs>447</Paragraphs>
  <Slides>40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Wingdings 2</vt:lpstr>
      <vt:lpstr>Calibri</vt:lpstr>
      <vt:lpstr>Century Gothic</vt:lpstr>
      <vt:lpstr>Times New Roman</vt:lpstr>
      <vt:lpstr>Wingdings</vt:lpstr>
      <vt:lpstr>Arial</vt:lpstr>
      <vt:lpstr>Simple Light</vt:lpstr>
      <vt:lpstr>IPP PPT 16:9</vt:lpstr>
      <vt:lpstr>IPP PPT 16:9</vt:lpstr>
      <vt:lpstr>02SPF: Plazma, fúze, tokamaky a ti druzí  aneb vše co byste měli jako studenti naší specializace vědět a o čem se dozvíte ještě mnohem víc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Produkce energie fúzí na Zemi dosažena: Termojaderná bomba</vt:lpstr>
      <vt:lpstr>Coulombova bariéra a kvantové tunelování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JET DT kampaň – REKORDy a FúZNÍ ZISK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optimization, material selection and manufacturing requirements of the support structure of the COMPASS Upgrade tokamak</dc:title>
  <dc:creator>ficker</dc:creator>
  <cp:lastModifiedBy>Ficker, Ondrej</cp:lastModifiedBy>
  <cp:revision>31</cp:revision>
  <dcterms:modified xsi:type="dcterms:W3CDTF">2024-02-13T01:20:01Z</dcterms:modified>
</cp:coreProperties>
</file>