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62" r:id="rId18"/>
    <p:sldId id="280" r:id="rId19"/>
    <p:sldId id="272" r:id="rId20"/>
    <p:sldId id="273" r:id="rId21"/>
    <p:sldId id="278" r:id="rId22"/>
    <p:sldId id="274" r:id="rId23"/>
    <p:sldId id="275" r:id="rId24"/>
    <p:sldId id="276" r:id="rId25"/>
    <p:sldId id="277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Tokamak</a:t>
            </a:r>
            <a:r>
              <a:rPr lang="it-IT" dirty="0" smtClean="0"/>
              <a:t> GOLEM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Work of </a:t>
            </a:r>
            <a:r>
              <a:rPr lang="it-IT" dirty="0" err="1" smtClean="0"/>
              <a:t>Vojtech</a:t>
            </a:r>
            <a:r>
              <a:rPr lang="it-IT" dirty="0" smtClean="0"/>
              <a:t> </a:t>
            </a:r>
            <a:r>
              <a:rPr lang="it-IT" dirty="0" err="1" smtClean="0"/>
              <a:t>Svoboda</a:t>
            </a:r>
            <a:r>
              <a:rPr lang="it-IT" dirty="0"/>
              <a:t> </a:t>
            </a:r>
            <a:r>
              <a:rPr lang="it-IT" dirty="0" smtClean="0"/>
              <a:t>and a team of CTU </a:t>
            </a:r>
            <a:r>
              <a:rPr lang="it-IT" dirty="0" err="1" smtClean="0"/>
              <a:t>Prague</a:t>
            </a:r>
            <a:r>
              <a:rPr lang="it-IT" dirty="0" smtClean="0"/>
              <a:t> </a:t>
            </a:r>
            <a:r>
              <a:rPr lang="it-IT" dirty="0" err="1" smtClean="0"/>
              <a:t>students</a:t>
            </a:r>
            <a:r>
              <a:rPr lang="it-IT" dirty="0" smtClean="0"/>
              <a:t> </a:t>
            </a:r>
            <a:r>
              <a:rPr lang="it-IT" dirty="0" err="1" smtClean="0"/>
              <a:t>presented</a:t>
            </a:r>
            <a:r>
              <a:rPr lang="it-IT" dirty="0" smtClean="0"/>
              <a:t> by </a:t>
            </a:r>
            <a:r>
              <a:rPr lang="it-IT" dirty="0" err="1" smtClean="0"/>
              <a:t>Ondrej</a:t>
            </a:r>
            <a:r>
              <a:rPr lang="it-IT" dirty="0" smtClean="0"/>
              <a:t> </a:t>
            </a:r>
            <a:r>
              <a:rPr lang="it-IT" dirty="0" err="1" smtClean="0"/>
              <a:t>Kudlacek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6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system</a:t>
            </a:r>
            <a:r>
              <a:rPr lang="it-IT" dirty="0" smtClean="0"/>
              <a:t>- </a:t>
            </a:r>
            <a:r>
              <a:rPr lang="it-IT" dirty="0" smtClean="0"/>
              <a:t>1 </a:t>
            </a:r>
            <a:r>
              <a:rPr lang="it-IT" dirty="0" err="1" smtClean="0"/>
              <a:t>mPa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58007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1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Gas </a:t>
            </a:r>
            <a:r>
              <a:rPr lang="en-US" dirty="0" smtClean="0"/>
              <a:t>filling</a:t>
            </a:r>
            <a:r>
              <a:rPr lang="it-IT" dirty="0" smtClean="0"/>
              <a:t> </a:t>
            </a:r>
            <a:r>
              <a:rPr lang="it-IT" dirty="0" smtClean="0"/>
              <a:t>(H</a:t>
            </a:r>
            <a:r>
              <a:rPr lang="it-IT" baseline="-25000" dirty="0" smtClean="0"/>
              <a:t>2 </a:t>
            </a:r>
            <a:r>
              <a:rPr lang="it-IT" dirty="0" smtClean="0"/>
              <a:t>or He)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905000"/>
            <a:ext cx="57531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1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Toroidal</a:t>
            </a:r>
            <a:r>
              <a:rPr lang="en-US" dirty="0" smtClean="0"/>
              <a:t> magnetic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750999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14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r>
              <a:rPr lang="it-IT" dirty="0" smtClean="0"/>
              <a:t> </a:t>
            </a:r>
            <a:r>
              <a:rPr lang="it-IT" dirty="0" smtClean="0"/>
              <a:t>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79" y="1447800"/>
            <a:ext cx="7981950" cy="505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0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Triggering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1524000"/>
            <a:ext cx="8062686" cy="384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0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Preionization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84677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5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Control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r="1375" b="23125"/>
          <a:stretch/>
        </p:blipFill>
        <p:spPr bwMode="auto">
          <a:xfrm>
            <a:off x="152400" y="1295400"/>
            <a:ext cx="8259978" cy="52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3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Golem </a:t>
            </a:r>
            <a:r>
              <a:rPr lang="en-US" dirty="0" smtClean="0"/>
              <a:t>view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04" y="1600200"/>
            <a:ext cx="716779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25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r>
              <a:rPr lang="it-IT" dirty="0" smtClean="0"/>
              <a:t>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1276350"/>
            <a:ext cx="83248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III. </a:t>
            </a:r>
            <a:r>
              <a:rPr lang="it-IT" altLang="ko-KR" dirty="0" smtClean="0"/>
              <a:t>Basic </a:t>
            </a:r>
            <a:r>
              <a:rPr lang="it-IT" altLang="ko-KR" dirty="0" err="1" smtClean="0"/>
              <a:t>diagnostics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Loop voltage- wire around </a:t>
            </a:r>
            <a:r>
              <a:rPr lang="en-US" dirty="0" err="1" smtClean="0"/>
              <a:t>tokamak</a:t>
            </a:r>
            <a:endParaRPr lang="en-US" dirty="0" smtClean="0"/>
          </a:p>
          <a:p>
            <a:r>
              <a:rPr lang="en-US" dirty="0" err="1" smtClean="0"/>
              <a:t>Toroidal</a:t>
            </a:r>
            <a:r>
              <a:rPr lang="en-US" dirty="0" smtClean="0"/>
              <a:t> magnetic field- pick-up coil</a:t>
            </a:r>
          </a:p>
          <a:p>
            <a:r>
              <a:rPr lang="en-US" dirty="0" smtClean="0"/>
              <a:t>Plasma current- </a:t>
            </a:r>
            <a:r>
              <a:rPr lang="en-US" dirty="0" err="1" smtClean="0"/>
              <a:t>Rogowski</a:t>
            </a:r>
            <a:r>
              <a:rPr lang="en-US" dirty="0" smtClean="0"/>
              <a:t> coil</a:t>
            </a:r>
          </a:p>
          <a:p>
            <a:r>
              <a:rPr lang="en-US" dirty="0" smtClean="0"/>
              <a:t>Visible</a:t>
            </a:r>
            <a:r>
              <a:rPr lang="it-IT" dirty="0" smtClean="0"/>
              <a:t> and H</a:t>
            </a:r>
            <a:r>
              <a:rPr lang="el-GR" baseline="-25000" dirty="0" smtClean="0"/>
              <a:t>α</a:t>
            </a:r>
            <a:r>
              <a:rPr lang="it-IT" dirty="0" smtClean="0"/>
              <a:t> </a:t>
            </a:r>
            <a:r>
              <a:rPr lang="en-US" dirty="0" smtClean="0"/>
              <a:t>radiation</a:t>
            </a:r>
          </a:p>
          <a:p>
            <a:r>
              <a:rPr lang="en-US" dirty="0" smtClean="0"/>
              <a:t>More details during the experiments</a:t>
            </a:r>
            <a:r>
              <a:rPr lang="it-IT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I. </a:t>
            </a:r>
            <a:r>
              <a:rPr lang="it-IT" dirty="0" err="1" smtClean="0"/>
              <a:t>Introduction</a:t>
            </a:r>
            <a:r>
              <a:rPr lang="it-IT" dirty="0" smtClean="0"/>
              <a:t>- </a:t>
            </a:r>
            <a:r>
              <a:rPr lang="it-IT" dirty="0" err="1" smtClean="0"/>
              <a:t>basics</a:t>
            </a:r>
            <a:r>
              <a:rPr lang="it-IT" dirty="0" smtClean="0"/>
              <a:t> of Golem</a:t>
            </a:r>
          </a:p>
          <a:p>
            <a:r>
              <a:rPr lang="it-IT" dirty="0" smtClean="0"/>
              <a:t>II. </a:t>
            </a:r>
            <a:r>
              <a:rPr lang="it-IT" dirty="0" err="1" smtClean="0"/>
              <a:t>Engineering</a:t>
            </a:r>
            <a:r>
              <a:rPr lang="it-IT" dirty="0" smtClean="0"/>
              <a:t> </a:t>
            </a:r>
            <a:r>
              <a:rPr lang="it-IT" dirty="0" err="1" smtClean="0"/>
              <a:t>scheme</a:t>
            </a:r>
            <a:endParaRPr lang="it-IT" dirty="0" smtClean="0"/>
          </a:p>
          <a:p>
            <a:r>
              <a:rPr lang="it-IT" dirty="0" smtClean="0"/>
              <a:t>III. </a:t>
            </a:r>
            <a:r>
              <a:rPr lang="it-IT" dirty="0" err="1" smtClean="0"/>
              <a:t>Aviable</a:t>
            </a:r>
            <a:r>
              <a:rPr lang="it-IT" dirty="0" smtClean="0"/>
              <a:t> </a:t>
            </a:r>
            <a:r>
              <a:rPr lang="it-IT" dirty="0" err="1" smtClean="0"/>
              <a:t>diagnostics</a:t>
            </a:r>
            <a:endParaRPr lang="it-IT" dirty="0" smtClean="0"/>
          </a:p>
          <a:p>
            <a:r>
              <a:rPr lang="it-IT" dirty="0" smtClean="0"/>
              <a:t>IV.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2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Vacuum</a:t>
            </a:r>
            <a:r>
              <a:rPr lang="it-IT" dirty="0" smtClean="0"/>
              <a:t> vs. plasma </a:t>
            </a:r>
            <a:r>
              <a:rPr lang="it-IT" dirty="0" err="1" smtClean="0"/>
              <a:t>shot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19200"/>
            <a:ext cx="795387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48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 </a:t>
            </a:r>
            <a:r>
              <a:rPr lang="it-IT" dirty="0" err="1" smtClean="0"/>
              <a:t>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experimental</a:t>
            </a:r>
            <a:r>
              <a:rPr lang="it-IT" dirty="0" smtClean="0"/>
              <a:t> data can be </a:t>
            </a:r>
            <a:r>
              <a:rPr lang="it-IT" dirty="0" err="1" smtClean="0"/>
              <a:t>accessed</a:t>
            </a:r>
            <a:r>
              <a:rPr lang="it-IT" dirty="0" smtClean="0"/>
              <a:t> </a:t>
            </a:r>
            <a:r>
              <a:rPr lang="it-IT" dirty="0" err="1" smtClean="0"/>
              <a:t>remotely</a:t>
            </a:r>
            <a:endParaRPr lang="it-IT" dirty="0" smtClean="0"/>
          </a:p>
          <a:p>
            <a:r>
              <a:rPr lang="it-IT" dirty="0" smtClean="0"/>
              <a:t>Software: </a:t>
            </a:r>
            <a:r>
              <a:rPr lang="it-IT" dirty="0" err="1" smtClean="0"/>
              <a:t>Python</a:t>
            </a:r>
            <a:r>
              <a:rPr lang="it-IT" dirty="0" smtClean="0"/>
              <a:t>, </a:t>
            </a:r>
            <a:r>
              <a:rPr lang="it-IT" dirty="0" err="1" smtClean="0"/>
              <a:t>Matlab</a:t>
            </a:r>
            <a:r>
              <a:rPr lang="it-IT" dirty="0" smtClean="0"/>
              <a:t>, IDL, Excel…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IV. </a:t>
            </a:r>
            <a:r>
              <a:rPr lang="en-US" dirty="0" smtClean="0"/>
              <a:t>Other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9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Gomtraic</a:t>
            </a:r>
            <a:r>
              <a:rPr lang="it-IT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remote school of </a:t>
            </a:r>
            <a:r>
              <a:rPr lang="en-US" dirty="0" err="1" smtClean="0"/>
              <a:t>tokamak</a:t>
            </a:r>
            <a:r>
              <a:rPr lang="en-US" dirty="0" smtClean="0"/>
              <a:t> operation</a:t>
            </a:r>
          </a:p>
          <a:p>
            <a:r>
              <a:rPr lang="en-US" dirty="0" smtClean="0"/>
              <a:t>Duration-3 months, a few remote experimental sessions during this period </a:t>
            </a:r>
          </a:p>
          <a:p>
            <a:r>
              <a:rPr lang="en-US" dirty="0" smtClean="0"/>
              <a:t>Open for all students around the world</a:t>
            </a:r>
          </a:p>
          <a:p>
            <a:r>
              <a:rPr lang="en-US" dirty="0" smtClean="0"/>
              <a:t>Tasks: breakdown studies, plasma position studies, electron temperature estimate, first wall conditioning…</a:t>
            </a:r>
          </a:p>
          <a:p>
            <a:r>
              <a:rPr lang="en-US" dirty="0" smtClean="0"/>
              <a:t>No participation fee</a:t>
            </a:r>
          </a:p>
          <a:p>
            <a:r>
              <a:rPr lang="it-IT" dirty="0" err="1" smtClean="0"/>
              <a:t>Webpage</a:t>
            </a:r>
            <a:r>
              <a:rPr lang="it-IT" dirty="0"/>
              <a:t>: https://sites.google.com/site/gomtraic/home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Sumtraic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experimental training course in Prague (usually in August/September)</a:t>
            </a:r>
          </a:p>
          <a:p>
            <a:r>
              <a:rPr lang="en-US" dirty="0" smtClean="0"/>
              <a:t>2 weeks of experimental activity on COMPASS/Golem</a:t>
            </a:r>
          </a:p>
          <a:p>
            <a:r>
              <a:rPr lang="en-US" dirty="0" smtClean="0"/>
              <a:t>Tasks: magnetic measurements, probe diagnostics, microwave measurement, optical diagnostics</a:t>
            </a:r>
          </a:p>
          <a:p>
            <a:r>
              <a:rPr lang="en-US" dirty="0" smtClean="0"/>
              <a:t>Webpage: </a:t>
            </a:r>
            <a:r>
              <a:rPr lang="it-IT" dirty="0" smtClean="0"/>
              <a:t>http</a:t>
            </a:r>
            <a:r>
              <a:rPr lang="it-IT" dirty="0"/>
              <a:t>://</a:t>
            </a:r>
            <a:r>
              <a:rPr lang="it-IT" dirty="0" smtClean="0"/>
              <a:t>www.ipp.cas.cz/Tokamak/conf/SUMTRAIC2014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laboratory session</a:t>
            </a:r>
            <a:r>
              <a:rPr lang="it-IT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a part of summer school, course in plasma physics etc…</a:t>
            </a:r>
          </a:p>
          <a:p>
            <a:r>
              <a:rPr lang="en-US" dirty="0" err="1" smtClean="0"/>
              <a:t>Tokamak</a:t>
            </a:r>
            <a:r>
              <a:rPr lang="en-US" dirty="0" smtClean="0"/>
              <a:t> operation demonstration</a:t>
            </a:r>
          </a:p>
          <a:p>
            <a:r>
              <a:rPr lang="en-US" dirty="0"/>
              <a:t>S</a:t>
            </a:r>
            <a:r>
              <a:rPr lang="en-US" dirty="0" smtClean="0"/>
              <a:t>imple (or more complicated) tasks can be prepared for training</a:t>
            </a:r>
          </a:p>
          <a:p>
            <a:r>
              <a:rPr lang="en-US" dirty="0" smtClean="0"/>
              <a:t>Contact: svoboda@fjfi.cvut.cz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The Golem team</a:t>
            </a:r>
            <a:r>
              <a:rPr lang="it-IT" dirty="0" smtClean="0"/>
              <a:t>: </a:t>
            </a:r>
            <a:r>
              <a:rPr lang="it-IT" dirty="0" err="1" smtClean="0"/>
              <a:t>Vojtech</a:t>
            </a:r>
            <a:r>
              <a:rPr lang="it-IT" dirty="0" smtClean="0"/>
              <a:t> </a:t>
            </a:r>
            <a:r>
              <a:rPr lang="it-IT" dirty="0" err="1" smtClean="0"/>
              <a:t>Svoboda</a:t>
            </a:r>
            <a:r>
              <a:rPr lang="it-IT" dirty="0" smtClean="0"/>
              <a:t>, </a:t>
            </a:r>
            <a:r>
              <a:rPr lang="it-IT" dirty="0"/>
              <a:t>Edita </a:t>
            </a:r>
            <a:r>
              <a:rPr lang="it-IT" dirty="0" err="1"/>
              <a:t>Bromova</a:t>
            </a:r>
            <a:r>
              <a:rPr lang="it-IT" dirty="0"/>
              <a:t>, Vladimir </a:t>
            </a:r>
            <a:r>
              <a:rPr lang="it-IT" dirty="0" err="1"/>
              <a:t>Fuchs</a:t>
            </a:r>
            <a:r>
              <a:rPr lang="it-IT" dirty="0"/>
              <a:t>, </a:t>
            </a:r>
            <a:r>
              <a:rPr lang="it-IT" dirty="0" err="1"/>
              <a:t>Ondrej</a:t>
            </a:r>
            <a:r>
              <a:rPr lang="it-IT" dirty="0"/>
              <a:t> </a:t>
            </a:r>
            <a:r>
              <a:rPr lang="it-IT" dirty="0" err="1"/>
              <a:t>Grover</a:t>
            </a:r>
            <a:r>
              <a:rPr lang="it-IT" dirty="0"/>
              <a:t>, Igor </a:t>
            </a:r>
            <a:r>
              <a:rPr lang="it-IT" dirty="0" err="1"/>
              <a:t>Jex</a:t>
            </a:r>
            <a:r>
              <a:rPr lang="it-IT" dirty="0"/>
              <a:t>, </a:t>
            </a:r>
            <a:r>
              <a:rPr lang="it-IT" dirty="0" err="1" smtClean="0"/>
              <a:t>Jindrich</a:t>
            </a:r>
            <a:r>
              <a:rPr lang="it-IT" dirty="0"/>
              <a:t> </a:t>
            </a:r>
            <a:r>
              <a:rPr lang="it-IT" dirty="0" err="1" smtClean="0"/>
              <a:t>Kocman</a:t>
            </a:r>
            <a:r>
              <a:rPr lang="it-IT" dirty="0"/>
              <a:t>, </a:t>
            </a:r>
            <a:r>
              <a:rPr lang="it-IT" dirty="0" err="1"/>
              <a:t>Jaroslav</a:t>
            </a:r>
            <a:r>
              <a:rPr lang="it-IT" dirty="0"/>
              <a:t> </a:t>
            </a:r>
            <a:r>
              <a:rPr lang="it-IT" dirty="0" err="1"/>
              <a:t>Krbec</a:t>
            </a:r>
            <a:r>
              <a:rPr lang="it-IT" dirty="0"/>
              <a:t>, </a:t>
            </a:r>
            <a:r>
              <a:rPr lang="it-IT" dirty="0" err="1"/>
              <a:t>Borek</a:t>
            </a:r>
            <a:r>
              <a:rPr lang="it-IT" dirty="0"/>
              <a:t> </a:t>
            </a:r>
            <a:r>
              <a:rPr lang="it-IT" dirty="0" err="1"/>
              <a:t>Leitl</a:t>
            </a:r>
            <a:r>
              <a:rPr lang="it-IT" dirty="0"/>
              <a:t>, </a:t>
            </a:r>
            <a:r>
              <a:rPr lang="it-IT" dirty="0" err="1"/>
              <a:t>Tomas</a:t>
            </a:r>
            <a:r>
              <a:rPr lang="it-IT" dirty="0"/>
              <a:t> Markovic, </a:t>
            </a:r>
            <a:r>
              <a:rPr lang="it-IT" dirty="0" smtClean="0"/>
              <a:t>Lukas </a:t>
            </a:r>
            <a:r>
              <a:rPr lang="it-IT" dirty="0" err="1" smtClean="0"/>
              <a:t>Matena</a:t>
            </a:r>
            <a:r>
              <a:rPr lang="it-IT" dirty="0"/>
              <a:t>, </a:t>
            </a:r>
            <a:r>
              <a:rPr lang="it-IT" dirty="0" err="1"/>
              <a:t>Michal</a:t>
            </a:r>
            <a:r>
              <a:rPr lang="it-IT" dirty="0"/>
              <a:t> </a:t>
            </a:r>
            <a:r>
              <a:rPr lang="it-IT" dirty="0" err="1"/>
              <a:t>Odstrcil</a:t>
            </a:r>
            <a:r>
              <a:rPr lang="it-IT" dirty="0"/>
              <a:t>, </a:t>
            </a:r>
            <a:r>
              <a:rPr lang="it-IT" dirty="0" err="1"/>
              <a:t>Tomas</a:t>
            </a:r>
            <a:r>
              <a:rPr lang="it-IT" dirty="0"/>
              <a:t> </a:t>
            </a:r>
            <a:r>
              <a:rPr lang="it-IT" dirty="0" err="1"/>
              <a:t>Odstrcil</a:t>
            </a:r>
            <a:r>
              <a:rPr lang="it-IT" dirty="0"/>
              <a:t>, </a:t>
            </a:r>
            <a:r>
              <a:rPr lang="it-IT" dirty="0" err="1"/>
              <a:t>Ondrej</a:t>
            </a:r>
            <a:r>
              <a:rPr lang="it-IT" dirty="0"/>
              <a:t> </a:t>
            </a:r>
            <a:r>
              <a:rPr lang="it-IT" dirty="0" err="1"/>
              <a:t>Pluhar</a:t>
            </a:r>
            <a:r>
              <a:rPr lang="it-IT" dirty="0"/>
              <a:t>, </a:t>
            </a:r>
            <a:r>
              <a:rPr lang="it-IT" dirty="0" smtClean="0"/>
              <a:t>Gergo </a:t>
            </a:r>
            <a:r>
              <a:rPr lang="it-IT" dirty="0" err="1" smtClean="0"/>
              <a:t>Pokol</a:t>
            </a:r>
            <a:r>
              <a:rPr lang="it-IT" dirty="0"/>
              <a:t>, </a:t>
            </a:r>
            <a:r>
              <a:rPr lang="it-IT" dirty="0" err="1"/>
              <a:t>Jan</a:t>
            </a:r>
            <a:r>
              <a:rPr lang="it-IT" dirty="0"/>
              <a:t> </a:t>
            </a:r>
            <a:r>
              <a:rPr lang="it-IT" dirty="0" err="1"/>
              <a:t>Stockel</a:t>
            </a:r>
            <a:r>
              <a:rPr lang="it-IT" dirty="0"/>
              <a:t>, </a:t>
            </a:r>
            <a:r>
              <a:rPr lang="it-IT" dirty="0" err="1"/>
              <a:t>Tereza</a:t>
            </a:r>
            <a:r>
              <a:rPr lang="it-IT" dirty="0"/>
              <a:t> </a:t>
            </a:r>
            <a:r>
              <a:rPr lang="it-IT" dirty="0" err="1"/>
              <a:t>Ruzickova</a:t>
            </a:r>
            <a:r>
              <a:rPr lang="it-IT" dirty="0"/>
              <a:t>, Gabriel </a:t>
            </a:r>
            <a:r>
              <a:rPr lang="it-IT" dirty="0" err="1"/>
              <a:t>Vondrasek</a:t>
            </a:r>
            <a:r>
              <a:rPr lang="it-IT" dirty="0"/>
              <a:t>, </a:t>
            </a:r>
            <a:r>
              <a:rPr lang="it-IT" dirty="0" err="1" smtClean="0"/>
              <a:t>Ondrej</a:t>
            </a:r>
            <a:r>
              <a:rPr lang="it-IT" dirty="0" smtClean="0"/>
              <a:t> </a:t>
            </a:r>
            <a:r>
              <a:rPr lang="it-IT" dirty="0" err="1" smtClean="0"/>
              <a:t>Vrba</a:t>
            </a:r>
            <a:r>
              <a:rPr lang="it-IT" dirty="0"/>
              <a:t>, </a:t>
            </a:r>
            <a:r>
              <a:rPr lang="it-IT" dirty="0" err="1"/>
              <a:t>Frantisek</a:t>
            </a:r>
            <a:r>
              <a:rPr lang="it-IT" dirty="0"/>
              <a:t> </a:t>
            </a:r>
            <a:r>
              <a:rPr lang="it-IT" dirty="0" err="1"/>
              <a:t>Zacek</a:t>
            </a:r>
            <a:r>
              <a:rPr lang="it-IT" dirty="0"/>
              <a:t> and Jiri Zara.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54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I. Golem </a:t>
            </a:r>
            <a:r>
              <a:rPr lang="it-IT" dirty="0" err="1" smtClean="0"/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Small </a:t>
            </a:r>
            <a:r>
              <a:rPr lang="en-US" dirty="0" smtClean="0"/>
              <a:t>size </a:t>
            </a:r>
            <a:r>
              <a:rPr lang="en-US" dirty="0" err="1" smtClean="0"/>
              <a:t>tokamak</a:t>
            </a:r>
            <a:r>
              <a:rPr lang="en-US" dirty="0" smtClean="0"/>
              <a:t>:</a:t>
            </a:r>
          </a:p>
          <a:p>
            <a:r>
              <a:rPr lang="it-IT" dirty="0" smtClean="0"/>
              <a:t>R = 0.4 m</a:t>
            </a:r>
          </a:p>
          <a:p>
            <a:r>
              <a:rPr lang="it-IT" dirty="0" smtClean="0"/>
              <a:t>a = 0.085 m</a:t>
            </a:r>
          </a:p>
          <a:p>
            <a:r>
              <a:rPr lang="it-IT" dirty="0" smtClean="0"/>
              <a:t>B</a:t>
            </a:r>
            <a:r>
              <a:rPr lang="it-IT" baseline="-25000" dirty="0" smtClean="0"/>
              <a:t>T</a:t>
            </a:r>
            <a:r>
              <a:rPr lang="it-IT" dirty="0" smtClean="0"/>
              <a:t> &lt; 0.5 T</a:t>
            </a:r>
          </a:p>
          <a:p>
            <a:r>
              <a:rPr lang="it-IT" dirty="0" smtClean="0"/>
              <a:t> I</a:t>
            </a:r>
            <a:r>
              <a:rPr lang="it-IT" baseline="-25000" dirty="0" smtClean="0"/>
              <a:t>P</a:t>
            </a:r>
            <a:r>
              <a:rPr lang="it-IT" dirty="0"/>
              <a:t>&lt;</a:t>
            </a:r>
            <a:r>
              <a:rPr lang="it-IT" dirty="0" smtClean="0"/>
              <a:t> 8 </a:t>
            </a:r>
            <a:r>
              <a:rPr lang="it-IT" dirty="0" err="1" smtClean="0"/>
              <a:t>kA</a:t>
            </a:r>
            <a:endParaRPr lang="it-IT" dirty="0" smtClean="0"/>
          </a:p>
          <a:p>
            <a:r>
              <a:rPr lang="en-US" dirty="0" smtClean="0"/>
              <a:t>Discharge</a:t>
            </a:r>
            <a:r>
              <a:rPr lang="it-IT" dirty="0" smtClean="0"/>
              <a:t> </a:t>
            </a:r>
            <a:r>
              <a:rPr lang="en-US" dirty="0" smtClean="0"/>
              <a:t>length</a:t>
            </a:r>
            <a:r>
              <a:rPr lang="it-IT" dirty="0" smtClean="0"/>
              <a:t> &lt; 20 </a:t>
            </a:r>
            <a:r>
              <a:rPr lang="it-IT" dirty="0" err="1" smtClean="0"/>
              <a:t>ms</a:t>
            </a:r>
            <a:endParaRPr lang="it-IT" dirty="0" smtClean="0"/>
          </a:p>
          <a:p>
            <a:r>
              <a:rPr lang="it-IT" dirty="0" err="1" smtClean="0"/>
              <a:t>Density</a:t>
            </a:r>
            <a:r>
              <a:rPr lang="it-IT" dirty="0" smtClean="0"/>
              <a:t> 0.2-3∙10</a:t>
            </a:r>
            <a:r>
              <a:rPr lang="it-IT" baseline="30000" dirty="0" smtClean="0"/>
              <a:t>19</a:t>
            </a:r>
            <a:r>
              <a:rPr lang="it-IT" dirty="0" smtClean="0"/>
              <a:t> </a:t>
            </a:r>
          </a:p>
          <a:p>
            <a:r>
              <a:rPr lang="it-IT" dirty="0" smtClean="0"/>
              <a:t>T</a:t>
            </a:r>
            <a:r>
              <a:rPr lang="it-IT" baseline="-25000" dirty="0" smtClean="0"/>
              <a:t>e</a:t>
            </a:r>
            <a:r>
              <a:rPr lang="it-IT" dirty="0" smtClean="0"/>
              <a:t>&lt; 100 </a:t>
            </a:r>
            <a:r>
              <a:rPr lang="it-IT" dirty="0" err="1" smtClean="0"/>
              <a:t>eV</a:t>
            </a:r>
            <a:endParaRPr lang="it-IT" dirty="0" smtClean="0"/>
          </a:p>
          <a:p>
            <a:r>
              <a:rPr lang="it-IT" dirty="0" err="1" smtClean="0"/>
              <a:t>Oldest</a:t>
            </a:r>
            <a:r>
              <a:rPr lang="it-IT" dirty="0" smtClean="0"/>
              <a:t> </a:t>
            </a:r>
            <a:r>
              <a:rPr lang="it-IT" dirty="0" err="1" smtClean="0"/>
              <a:t>operating</a:t>
            </a:r>
            <a:r>
              <a:rPr lang="it-IT" dirty="0" smtClean="0"/>
              <a:t> </a:t>
            </a:r>
            <a:r>
              <a:rPr lang="it-IT" dirty="0" err="1" smtClean="0"/>
              <a:t>tokamak</a:t>
            </a:r>
            <a:endParaRPr lang="it-IT" dirty="0" smtClean="0"/>
          </a:p>
          <a:p>
            <a:pPr marL="114300" indent="0">
              <a:buNone/>
            </a:pPr>
            <a:r>
              <a:rPr lang="it-IT" dirty="0"/>
              <a:t> </a:t>
            </a:r>
            <a:r>
              <a:rPr lang="it-IT" dirty="0" smtClean="0"/>
              <a:t>   in the world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376991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7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Historical</a:t>
            </a:r>
            <a:r>
              <a:rPr lang="it-IT" dirty="0" smtClean="0"/>
              <a:t> </a:t>
            </a:r>
            <a:r>
              <a:rPr lang="it-IT" dirty="0" err="1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9"/>
          <a:stretch/>
        </p:blipFill>
        <p:spPr bwMode="auto">
          <a:xfrm>
            <a:off x="0" y="1295400"/>
            <a:ext cx="8360229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5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"/>
            <a:ext cx="7620000" cy="1143000"/>
          </a:xfrm>
        </p:spPr>
        <p:txBody>
          <a:bodyPr/>
          <a:lstStyle/>
          <a:p>
            <a:r>
              <a:rPr lang="it-IT" dirty="0" smtClean="0"/>
              <a:t>Golem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C:\Users\kudlacek\Desktop\Prah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2846" r="3182" b="21684"/>
          <a:stretch/>
        </p:blipFill>
        <p:spPr bwMode="auto">
          <a:xfrm>
            <a:off x="-1" y="914400"/>
            <a:ext cx="8661041" cy="567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2160" y="2329190"/>
            <a:ext cx="211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C00000"/>
                </a:solidFill>
              </a:rPr>
              <a:t>Prague</a:t>
            </a:r>
            <a:r>
              <a:rPr lang="it-IT" sz="2800" dirty="0" smtClean="0">
                <a:solidFill>
                  <a:srgbClr val="C00000"/>
                </a:solidFill>
              </a:rPr>
              <a:t> </a:t>
            </a:r>
            <a:r>
              <a:rPr lang="it-IT" sz="2800" dirty="0" err="1" smtClean="0">
                <a:solidFill>
                  <a:srgbClr val="C00000"/>
                </a:solidFill>
              </a:rPr>
              <a:t>castle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6392" y="3144500"/>
            <a:ext cx="1524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C00000"/>
                </a:solidFill>
              </a:rPr>
              <a:t>Old</a:t>
            </a:r>
            <a:r>
              <a:rPr lang="it-IT" sz="2800" dirty="0" smtClean="0">
                <a:solidFill>
                  <a:srgbClr val="C00000"/>
                </a:solidFill>
              </a:rPr>
              <a:t> </a:t>
            </a:r>
            <a:r>
              <a:rPr lang="it-IT" sz="2800" dirty="0" err="1" smtClean="0">
                <a:solidFill>
                  <a:srgbClr val="C00000"/>
                </a:solidFill>
              </a:rPr>
              <a:t>town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7228" y="2684758"/>
            <a:ext cx="15492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rgbClr val="C00000"/>
                </a:solidFill>
              </a:rPr>
              <a:t>Tokamak</a:t>
            </a:r>
            <a:r>
              <a:rPr lang="it-IT" sz="2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it-IT" sz="2800" dirty="0" smtClean="0">
                <a:solidFill>
                  <a:srgbClr val="C00000"/>
                </a:solidFill>
              </a:rPr>
              <a:t>Golem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6311832" y="3638865"/>
            <a:ext cx="546168" cy="399735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57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origin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01548"/>
            <a:ext cx="7620000" cy="379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1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II. Golem </a:t>
            </a:r>
            <a:r>
              <a:rPr lang="it-IT" dirty="0" err="1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Basic </a:t>
            </a:r>
            <a:r>
              <a:rPr lang="it-IT" dirty="0" err="1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Evacuate the </a:t>
            </a:r>
            <a:r>
              <a:rPr lang="it-IT" dirty="0" err="1" smtClean="0"/>
              <a:t>chamber</a:t>
            </a:r>
            <a:r>
              <a:rPr lang="it-IT" dirty="0"/>
              <a:t> </a:t>
            </a:r>
            <a:r>
              <a:rPr lang="it-IT" dirty="0" smtClean="0"/>
              <a:t>+ </a:t>
            </a:r>
            <a:r>
              <a:rPr lang="it-IT" dirty="0" err="1" smtClean="0"/>
              <a:t>fill</a:t>
            </a:r>
            <a:r>
              <a:rPr lang="it-IT" dirty="0" smtClean="0"/>
              <a:t> </a:t>
            </a:r>
            <a:r>
              <a:rPr lang="it-IT" dirty="0" err="1" smtClean="0"/>
              <a:t>working</a:t>
            </a:r>
            <a:r>
              <a:rPr lang="it-IT" dirty="0" smtClean="0"/>
              <a:t> gas </a:t>
            </a:r>
            <a:r>
              <a:rPr lang="it-IT" dirty="0" err="1" smtClean="0"/>
              <a:t>before</a:t>
            </a:r>
            <a:r>
              <a:rPr lang="it-IT" dirty="0" smtClean="0"/>
              <a:t> the </a:t>
            </a:r>
            <a:r>
              <a:rPr lang="it-IT" dirty="0" err="1" smtClean="0"/>
              <a:t>discharge</a:t>
            </a:r>
            <a:endParaRPr lang="it-IT" dirty="0" smtClean="0"/>
          </a:p>
          <a:p>
            <a:r>
              <a:rPr lang="it-IT" dirty="0" err="1" smtClean="0"/>
              <a:t>Toroidal</a:t>
            </a:r>
            <a:r>
              <a:rPr lang="it-IT" dirty="0" smtClean="0"/>
              <a:t> </a:t>
            </a:r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r>
              <a:rPr lang="it-IT" dirty="0" smtClean="0"/>
              <a:t> generation</a:t>
            </a:r>
          </a:p>
          <a:p>
            <a:r>
              <a:rPr lang="it-IT" dirty="0" err="1" smtClean="0"/>
              <a:t>Poloidal</a:t>
            </a:r>
            <a:r>
              <a:rPr lang="it-IT" dirty="0" smtClean="0"/>
              <a:t> </a:t>
            </a:r>
            <a:r>
              <a:rPr lang="it-IT" dirty="0" err="1" smtClean="0"/>
              <a:t>electric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r>
              <a:rPr lang="it-IT" dirty="0" smtClean="0"/>
              <a:t> generation- plasma </a:t>
            </a:r>
            <a:r>
              <a:rPr lang="it-IT" dirty="0" err="1" smtClean="0"/>
              <a:t>current</a:t>
            </a:r>
            <a:r>
              <a:rPr lang="it-IT" dirty="0" smtClean="0"/>
              <a:t> drive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Golem- the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24075"/>
            <a:ext cx="30861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324</TotalTime>
  <Words>393</Words>
  <Application>Microsoft Office PowerPoint</Application>
  <PresentationFormat>On-screen Show (4:3)</PresentationFormat>
  <Paragraphs>70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Adjacency</vt:lpstr>
      <vt:lpstr>Tokamak GOLEM</vt:lpstr>
      <vt:lpstr>Content</vt:lpstr>
      <vt:lpstr>I. Golem basics</vt:lpstr>
      <vt:lpstr>Historical overview</vt:lpstr>
      <vt:lpstr>Golem site</vt:lpstr>
      <vt:lpstr>Name origin</vt:lpstr>
      <vt:lpstr>II. Golem systems</vt:lpstr>
      <vt:lpstr>Basic tasks</vt:lpstr>
      <vt:lpstr>Golem- the machine</vt:lpstr>
      <vt:lpstr>Vacuum system- 1 mPa</vt:lpstr>
      <vt:lpstr>Gas filling (H2 or He)</vt:lpstr>
      <vt:lpstr>Toroidal magnetic field</vt:lpstr>
      <vt:lpstr>Current drive</vt:lpstr>
      <vt:lpstr>Triggering sequence</vt:lpstr>
      <vt:lpstr>Preionization</vt:lpstr>
      <vt:lpstr>Control Room</vt:lpstr>
      <vt:lpstr>Golem view</vt:lpstr>
      <vt:lpstr>Infrastructure room</vt:lpstr>
      <vt:lpstr>III. Basic diagnostics</vt:lpstr>
      <vt:lpstr>Vacuum vs. plasma shot</vt:lpstr>
      <vt:lpstr>Data access</vt:lpstr>
      <vt:lpstr>IV. Other activities</vt:lpstr>
      <vt:lpstr>Gomtraic </vt:lpstr>
      <vt:lpstr>Sumtraic</vt:lpstr>
      <vt:lpstr>Remote laboratory session 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Tokamak GOLEM</dc:title>
  <dc:creator>Kudlacek Ondrej</dc:creator>
  <cp:lastModifiedBy>Kudlacek Ondrej</cp:lastModifiedBy>
  <cp:revision>39</cp:revision>
  <dcterms:created xsi:type="dcterms:W3CDTF">2006-08-16T00:00:00Z</dcterms:created>
  <dcterms:modified xsi:type="dcterms:W3CDTF">2014-12-01T12:44:50Z</dcterms:modified>
</cp:coreProperties>
</file>