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67" r:id="rId5"/>
  </p:sldMasterIdLst>
  <p:notesMasterIdLst>
    <p:notesMasterId r:id="rId44"/>
  </p:notesMasterIdLst>
  <p:handoutMasterIdLst>
    <p:handoutMasterId r:id="rId45"/>
  </p:handoutMasterIdLst>
  <p:sldIdLst>
    <p:sldId id="363" r:id="rId6"/>
    <p:sldId id="420" r:id="rId7"/>
    <p:sldId id="422" r:id="rId8"/>
    <p:sldId id="382" r:id="rId9"/>
    <p:sldId id="384" r:id="rId10"/>
    <p:sldId id="387" r:id="rId11"/>
    <p:sldId id="361" r:id="rId12"/>
    <p:sldId id="393" r:id="rId13"/>
    <p:sldId id="400" r:id="rId14"/>
    <p:sldId id="395" r:id="rId15"/>
    <p:sldId id="417" r:id="rId16"/>
    <p:sldId id="414" r:id="rId17"/>
    <p:sldId id="415" r:id="rId18"/>
    <p:sldId id="377" r:id="rId19"/>
    <p:sldId id="379" r:id="rId20"/>
    <p:sldId id="378" r:id="rId21"/>
    <p:sldId id="418" r:id="rId22"/>
    <p:sldId id="419" r:id="rId23"/>
    <p:sldId id="258" r:id="rId24"/>
    <p:sldId id="396" r:id="rId25"/>
    <p:sldId id="398" r:id="rId26"/>
    <p:sldId id="403" r:id="rId27"/>
    <p:sldId id="421" r:id="rId28"/>
    <p:sldId id="404" r:id="rId29"/>
    <p:sldId id="381" r:id="rId30"/>
    <p:sldId id="405" r:id="rId31"/>
    <p:sldId id="407" r:id="rId32"/>
    <p:sldId id="388" r:id="rId33"/>
    <p:sldId id="408" r:id="rId34"/>
    <p:sldId id="389" r:id="rId35"/>
    <p:sldId id="409" r:id="rId36"/>
    <p:sldId id="390" r:id="rId37"/>
    <p:sldId id="410" r:id="rId38"/>
    <p:sldId id="391" r:id="rId39"/>
    <p:sldId id="411" r:id="rId40"/>
    <p:sldId id="392" r:id="rId41"/>
    <p:sldId id="412" r:id="rId42"/>
    <p:sldId id="423" r:id="rId4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Education session presentation" id="{674E08B6-45E7-4757-A97E-3D100EDC6405}">
          <p14:sldIdLst>
            <p14:sldId id="363"/>
            <p14:sldId id="420"/>
            <p14:sldId id="422"/>
            <p14:sldId id="382"/>
            <p14:sldId id="384"/>
            <p14:sldId id="387"/>
            <p14:sldId id="361"/>
            <p14:sldId id="393"/>
            <p14:sldId id="400"/>
            <p14:sldId id="395"/>
            <p14:sldId id="417"/>
            <p14:sldId id="414"/>
            <p14:sldId id="415"/>
            <p14:sldId id="377"/>
            <p14:sldId id="379"/>
            <p14:sldId id="378"/>
            <p14:sldId id="418"/>
            <p14:sldId id="419"/>
            <p14:sldId id="258"/>
            <p14:sldId id="396"/>
            <p14:sldId id="398"/>
            <p14:sldId id="403"/>
            <p14:sldId id="421"/>
            <p14:sldId id="404"/>
            <p14:sldId id="381"/>
            <p14:sldId id="405"/>
          </p14:sldIdLst>
        </p14:section>
        <p14:section name="Extra slides: Learning goals, Chapter structures" id="{EC686812-1D8B-40DA-BC69-75D1AF5C6774}">
          <p14:sldIdLst>
            <p14:sldId id="407"/>
            <p14:sldId id="388"/>
            <p14:sldId id="408"/>
            <p14:sldId id="389"/>
            <p14:sldId id="409"/>
            <p14:sldId id="390"/>
            <p14:sldId id="410"/>
            <p14:sldId id="391"/>
            <p14:sldId id="411"/>
            <p14:sldId id="392"/>
            <p14:sldId id="412"/>
            <p14:sldId id="42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er Korteweg" initials="SK" lastIdx="1" clrIdx="0">
    <p:extLst>
      <p:ext uri="{19B8F6BF-5375-455C-9EA6-DF929625EA0E}">
        <p15:presenceInfo xmlns:p15="http://schemas.microsoft.com/office/powerpoint/2012/main" userId="Sander Kortewe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17E2F"/>
    <a:srgbClr val="2D519C"/>
    <a:srgbClr val="A13F69"/>
    <a:srgbClr val="1A520F"/>
    <a:srgbClr val="313036"/>
    <a:srgbClr val="27A12B"/>
    <a:srgbClr val="F1F2EE"/>
    <a:srgbClr val="E0E2DA"/>
    <a:srgbClr val="2290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265" autoAdjust="0"/>
    <p:restoredTop sz="95226" autoAdjust="0"/>
  </p:normalViewPr>
  <p:slideViewPr>
    <p:cSldViewPr snapToGrid="0">
      <p:cViewPr varScale="1">
        <p:scale>
          <a:sx n="82" d="100"/>
          <a:sy n="82" d="100"/>
        </p:scale>
        <p:origin x="821"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41A39A-F2C2-4C31-84F3-6329D0F621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999C77CA-8EC3-4F83-BAFE-AF1CDEED26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D096DF-CD1A-4802-898E-1E95B129307A}" type="datetimeFigureOut">
              <a:rPr lang="en-NL" smtClean="0"/>
              <a:t>09/30/2020</a:t>
            </a:fld>
            <a:endParaRPr lang="en-NL"/>
          </a:p>
        </p:txBody>
      </p:sp>
      <p:sp>
        <p:nvSpPr>
          <p:cNvPr id="4" name="Footer Placeholder 3">
            <a:extLst>
              <a:ext uri="{FF2B5EF4-FFF2-40B4-BE49-F238E27FC236}">
                <a16:creationId xmlns:a16="http://schemas.microsoft.com/office/drawing/2014/main" id="{FA711F2A-A759-411B-A6BF-CFBA35D96F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9CE7358F-2334-4C68-8160-F51E4DD460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8A9FC7-CD49-436F-9AF1-13727085675F}" type="slidenum">
              <a:rPr lang="en-NL" smtClean="0"/>
              <a:t>‹#›</a:t>
            </a:fld>
            <a:endParaRPr lang="en-NL"/>
          </a:p>
        </p:txBody>
      </p:sp>
    </p:spTree>
    <p:extLst>
      <p:ext uri="{BB962C8B-B14F-4D97-AF65-F5344CB8AC3E}">
        <p14:creationId xmlns:p14="http://schemas.microsoft.com/office/powerpoint/2010/main" val="4059933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DDE2E66-4871-4D4E-A3B4-853615445F33}" type="datetimeFigureOut">
              <a:rPr lang="fr-FR"/>
              <a:pPr>
                <a:defRPr/>
              </a:pPr>
              <a:t>30/09/2020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5D097B45-D02E-9743-B2ED-6295979C3808}" type="slidenum">
              <a:rPr lang="fr-FR"/>
              <a:pPr>
                <a:defRPr/>
              </a:pPr>
              <a:t>‹#›</a:t>
            </a:fld>
            <a:endParaRPr lang="fr-FR"/>
          </a:p>
        </p:txBody>
      </p:sp>
    </p:spTree>
    <p:extLst>
      <p:ext uri="{BB962C8B-B14F-4D97-AF65-F5344CB8AC3E}">
        <p14:creationId xmlns:p14="http://schemas.microsoft.com/office/powerpoint/2010/main" val="26975142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a:t>Now that you have had an introductory lecture on nuclear fusion, we would like to present some of the materials that we are working on. This presentation will give you an overview of what we are creating and will show you a selection of the materials. </a:t>
            </a:r>
            <a:r>
              <a:rPr lang="en-GB" sz="1200">
                <a:latin typeface="Myriad Pro" panose="020B0503030403020204" pitchFamily="34" charset="0"/>
              </a:rPr>
              <a:t>The goal of this day is to show you the benefits of talking about fusion in secondary school and we want to provide teachers with everything they need to do so. </a:t>
            </a:r>
            <a:endParaRPr lang="en-GB" sz="1100">
              <a:latin typeface="Myriad Pro" panose="020B0503030403020204" pitchFamily="34" charset="0"/>
            </a:endParaRPr>
          </a:p>
          <a:p>
            <a:endParaRPr lang="en-GB"/>
          </a:p>
        </p:txBody>
      </p:sp>
      <p:sp>
        <p:nvSpPr>
          <p:cNvPr id="4" name="Espace réservé du numéro de diapositive 3"/>
          <p:cNvSpPr>
            <a:spLocks noGrp="1"/>
          </p:cNvSpPr>
          <p:nvPr>
            <p:ph type="sldNum" sz="quarter" idx="5"/>
          </p:nvPr>
        </p:nvSpPr>
        <p:spPr/>
        <p:txBody>
          <a:bodyPr/>
          <a:lstStyle/>
          <a:p>
            <a:pPr>
              <a:defRPr/>
            </a:pPr>
            <a:fld id="{5D097B45-D02E-9743-B2ED-6295979C3808}" type="slidenum">
              <a:rPr lang="fr-FR" smtClean="0"/>
              <a:pPr>
                <a:defRPr/>
              </a:pPr>
              <a:t>1</a:t>
            </a:fld>
            <a:endParaRPr lang="fr-FR"/>
          </a:p>
        </p:txBody>
      </p:sp>
    </p:spTree>
    <p:extLst>
      <p:ext uri="{BB962C8B-B14F-4D97-AF65-F5344CB8AC3E}">
        <p14:creationId xmlns:p14="http://schemas.microsoft.com/office/powerpoint/2010/main" val="1148719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each chapter we are creating presentation slides to aid in presenting the topics.</a:t>
            </a:r>
          </a:p>
          <a:p>
            <a:endParaRPr lang="en-US"/>
          </a:p>
          <a:p>
            <a:r>
              <a:rPr lang="en-US"/>
              <a:t>These presentation slides are made by fusion experts and feature:</a:t>
            </a:r>
          </a:p>
          <a:p>
            <a:pPr marL="171450" indent="-171450">
              <a:buFont typeface="Arial" panose="020B0604020202020204" pitchFamily="34" charset="0"/>
              <a:buChar char="•"/>
            </a:pPr>
            <a:r>
              <a:rPr lang="en-US"/>
              <a:t>Visual storytelling: the main benefit of PowerPoint is that it can show illustrations, visuals and videos to enhance the story you are telling</a:t>
            </a:r>
          </a:p>
          <a:p>
            <a:pPr marL="171450" indent="-171450">
              <a:buFont typeface="Arial" panose="020B0604020202020204" pitchFamily="34" charset="0"/>
              <a:buChar char="•"/>
            </a:pPr>
            <a:r>
              <a:rPr lang="en-US"/>
              <a:t>By providing you with good quality illustrations, complex things can become clear in an instant: a picture can say more than a thousand words</a:t>
            </a:r>
          </a:p>
          <a:p>
            <a:pPr marL="171450" indent="-171450">
              <a:buFont typeface="Arial" panose="020B0604020202020204" pitchFamily="34" charset="0"/>
              <a:buChar char="•"/>
            </a:pPr>
            <a:r>
              <a:rPr lang="en-US"/>
              <a:t>Cool videos and links can help keep the audience engaged </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You are free to adapt the slides that we provide to your preferences</a:t>
            </a:r>
          </a:p>
          <a:p>
            <a:pPr marL="171450" indent="-171450">
              <a:buFont typeface="Arial" panose="020B0604020202020204" pitchFamily="34" charset="0"/>
              <a:buChar char="•"/>
            </a:pPr>
            <a:endParaRPr lang="en-US"/>
          </a:p>
          <a:p>
            <a:pPr marL="0" indent="0">
              <a:buFont typeface="Arial" panose="020B0604020202020204" pitchFamily="34" charset="0"/>
              <a:buNone/>
            </a:pPr>
            <a:endParaRPr lang="en-NL"/>
          </a:p>
        </p:txBody>
      </p:sp>
      <p:sp>
        <p:nvSpPr>
          <p:cNvPr id="4" name="Slide Number Placeholder 3"/>
          <p:cNvSpPr>
            <a:spLocks noGrp="1"/>
          </p:cNvSpPr>
          <p:nvPr>
            <p:ph type="sldNum" sz="quarter" idx="5"/>
          </p:nvPr>
        </p:nvSpPr>
        <p:spPr/>
        <p:txBody>
          <a:bodyPr/>
          <a:lstStyle/>
          <a:p>
            <a:pPr>
              <a:defRPr/>
            </a:pPr>
            <a:fld id="{5D097B45-D02E-9743-B2ED-6295979C3808}" type="slidenum">
              <a:rPr lang="fr-FR" smtClean="0"/>
              <a:pPr>
                <a:defRPr/>
              </a:pPr>
              <a:t>10</a:t>
            </a:fld>
            <a:endParaRPr lang="fr-FR"/>
          </a:p>
        </p:txBody>
      </p:sp>
    </p:spTree>
    <p:extLst>
      <p:ext uri="{BB962C8B-B14F-4D97-AF65-F5344CB8AC3E}">
        <p14:creationId xmlns:p14="http://schemas.microsoft.com/office/powerpoint/2010/main" val="403134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That being said, it is especially important to show some examples. Next up are some example slides from Chapter 3: Fusion technologies about the following topics.</a:t>
            </a:r>
          </a:p>
          <a:p>
            <a:endParaRPr lang="en-US"/>
          </a:p>
          <a:p>
            <a:r>
              <a:rPr lang="en-US" i="1"/>
              <a:t>Go through the example slides: not necessary to explain those slides, they serve to give an impression of what to expect of the presentation slides that we are making for each chapter.</a:t>
            </a:r>
            <a:endParaRPr lang="en-NL" i="1"/>
          </a:p>
        </p:txBody>
      </p:sp>
      <p:sp>
        <p:nvSpPr>
          <p:cNvPr id="4" name="Slide Number Placeholder 3"/>
          <p:cNvSpPr>
            <a:spLocks noGrp="1"/>
          </p:cNvSpPr>
          <p:nvPr>
            <p:ph type="sldNum" sz="quarter" idx="5"/>
          </p:nvPr>
        </p:nvSpPr>
        <p:spPr/>
        <p:txBody>
          <a:bodyPr/>
          <a:lstStyle/>
          <a:p>
            <a:pPr>
              <a:defRPr/>
            </a:pPr>
            <a:fld id="{5D097B45-D02E-9743-B2ED-6295979C3808}" type="slidenum">
              <a:rPr lang="fr-FR" smtClean="0"/>
              <a:pPr>
                <a:defRPr/>
              </a:pPr>
              <a:t>11</a:t>
            </a:fld>
            <a:endParaRPr lang="fr-FR"/>
          </a:p>
        </p:txBody>
      </p:sp>
    </p:spTree>
    <p:extLst>
      <p:ext uri="{BB962C8B-B14F-4D97-AF65-F5344CB8AC3E}">
        <p14:creationId xmlns:p14="http://schemas.microsoft.com/office/powerpoint/2010/main" val="1554680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pPr>
              <a:defRPr/>
            </a:pPr>
            <a:fld id="{5D097B45-D02E-9743-B2ED-6295979C3808}" type="slidenum">
              <a:rPr lang="fr-FR" smtClean="0"/>
              <a:pPr>
                <a:defRPr/>
              </a:pPr>
              <a:t>12</a:t>
            </a:fld>
            <a:endParaRPr lang="fr-FR"/>
          </a:p>
        </p:txBody>
      </p:sp>
    </p:spTree>
    <p:extLst>
      <p:ext uri="{BB962C8B-B14F-4D97-AF65-F5344CB8AC3E}">
        <p14:creationId xmlns:p14="http://schemas.microsoft.com/office/powerpoint/2010/main" val="3723514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pPr>
              <a:defRPr/>
            </a:pPr>
            <a:fld id="{5D097B45-D02E-9743-B2ED-6295979C3808}" type="slidenum">
              <a:rPr lang="fr-FR" smtClean="0"/>
              <a:pPr>
                <a:defRPr/>
              </a:pPr>
              <a:t>13</a:t>
            </a:fld>
            <a:endParaRPr lang="fr-FR"/>
          </a:p>
        </p:txBody>
      </p:sp>
    </p:spTree>
    <p:extLst>
      <p:ext uri="{BB962C8B-B14F-4D97-AF65-F5344CB8AC3E}">
        <p14:creationId xmlns:p14="http://schemas.microsoft.com/office/powerpoint/2010/main" val="757483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pPr>
              <a:defRPr/>
            </a:pPr>
            <a:fld id="{5D097B45-D02E-9743-B2ED-6295979C3808}" type="slidenum">
              <a:rPr lang="fr-FR" smtClean="0"/>
              <a:pPr>
                <a:defRPr/>
              </a:pPr>
              <a:t>14</a:t>
            </a:fld>
            <a:endParaRPr lang="fr-FR"/>
          </a:p>
        </p:txBody>
      </p:sp>
    </p:spTree>
    <p:extLst>
      <p:ext uri="{BB962C8B-B14F-4D97-AF65-F5344CB8AC3E}">
        <p14:creationId xmlns:p14="http://schemas.microsoft.com/office/powerpoint/2010/main" val="1288032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pPr>
              <a:defRPr/>
            </a:pPr>
            <a:fld id="{5D097B45-D02E-9743-B2ED-6295979C3808}" type="slidenum">
              <a:rPr lang="fr-FR" smtClean="0"/>
              <a:pPr>
                <a:defRPr/>
              </a:pPr>
              <a:t>15</a:t>
            </a:fld>
            <a:endParaRPr lang="fr-FR"/>
          </a:p>
        </p:txBody>
      </p:sp>
    </p:spTree>
    <p:extLst>
      <p:ext uri="{BB962C8B-B14F-4D97-AF65-F5344CB8AC3E}">
        <p14:creationId xmlns:p14="http://schemas.microsoft.com/office/powerpoint/2010/main" val="35804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pPr>
              <a:defRPr/>
            </a:pPr>
            <a:fld id="{5D097B45-D02E-9743-B2ED-6295979C3808}" type="slidenum">
              <a:rPr lang="fr-FR" smtClean="0"/>
              <a:pPr>
                <a:defRPr/>
              </a:pPr>
              <a:t>16</a:t>
            </a:fld>
            <a:endParaRPr lang="fr-FR"/>
          </a:p>
        </p:txBody>
      </p:sp>
    </p:spTree>
    <p:extLst>
      <p:ext uri="{BB962C8B-B14F-4D97-AF65-F5344CB8AC3E}">
        <p14:creationId xmlns:p14="http://schemas.microsoft.com/office/powerpoint/2010/main" val="3060495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pPr>
              <a:defRPr/>
            </a:pPr>
            <a:fld id="{5D097B45-D02E-9743-B2ED-6295979C3808}" type="slidenum">
              <a:rPr lang="fr-FR" smtClean="0"/>
              <a:pPr>
                <a:defRPr/>
              </a:pPr>
              <a:t>17</a:t>
            </a:fld>
            <a:endParaRPr lang="fr-FR"/>
          </a:p>
        </p:txBody>
      </p:sp>
    </p:spTree>
    <p:extLst>
      <p:ext uri="{BB962C8B-B14F-4D97-AF65-F5344CB8AC3E}">
        <p14:creationId xmlns:p14="http://schemas.microsoft.com/office/powerpoint/2010/main" val="2248026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pPr>
              <a:defRPr/>
            </a:pPr>
            <a:fld id="{5D097B45-D02E-9743-B2ED-6295979C3808}" type="slidenum">
              <a:rPr lang="fr-FR" smtClean="0"/>
              <a:pPr>
                <a:defRPr/>
              </a:pPr>
              <a:t>18</a:t>
            </a:fld>
            <a:endParaRPr lang="fr-FR"/>
          </a:p>
        </p:txBody>
      </p:sp>
    </p:spTree>
    <p:extLst>
      <p:ext uri="{BB962C8B-B14F-4D97-AF65-F5344CB8AC3E}">
        <p14:creationId xmlns:p14="http://schemas.microsoft.com/office/powerpoint/2010/main" val="3185761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 name="Google Shape;4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a:latin typeface="Myriad Pro" panose="020B0503030403020204" pitchFamily="34" charset="0"/>
              </a:rPr>
              <a:t>So the first question that comes to mind is “Why should you talk about fusion in the classroom?” and especially “Why now?”.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a:latin typeface="Myriad Pro" panose="020B0503030403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a:latin typeface="Myriad Pro" panose="020B0503030403020204" pitchFamily="34" charset="0"/>
              </a:rPr>
              <a:t>That is because..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a:latin typeface="Myriad Pro" panose="020B0503030403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a:latin typeface="Myriad Pro" panose="020B0503030403020204" pitchFamily="34" charset="0"/>
              </a:rPr>
              <a:t>We believe that Fusion is a very interesting topic to address in secondary school, since fusion itself is a multidisciplinary field of science. It combines the fields of physics, mechanical engineering and electrical engineering and features complex challenges in a promising area of research. Fusion relates to many topics that are addressed in secondary school physics curricula, such as atomic physics, electricity, magnetism, energy, lasers, electromagnetic waves, light and many more. As such, there are many examples of practical applications of these fundamental physics processes that can help make these processes more clear and real/less abstract for students.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a:latin typeface="Myriad Pro" panose="020B0503030403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a:latin typeface="Myriad Pro" panose="020B0503030403020204" pitchFamily="34" charset="0"/>
              </a:rPr>
              <a:t>Secondly, we believe that enthusiasm for science and engineering begins at secondary schools. During secondary school, students are introduced to the natural sciences via courses on math, physics, chemistry and biology. If students do not become interested during these formative years, chances are very slim that they ever become interested in one of the natural sciences. On the other hand, by showing students what awesome things science has achieved, we hopefully will inspire new curious students that will grow to be the next generation of scientists. The stereotype of a scientist is an incredibly smart man or woman, that has seemingly known stuff all their lives, but in reality every scientist started out as a curious young boy or girl who wanted to learn and discover new stuff. Anyone can aspire to become a scientist through hard work and curiosity.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a:latin typeface="Myriad Pro" panose="020B0503030403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a:latin typeface="Myriad Pro" panose="020B0503030403020204" pitchFamily="34" charset="0"/>
              </a:rPr>
              <a:t>Thirdly, as students learn the basics during secondary school, a lot of the cutting-edge science is still too difficult or complex to truly understand for most students. The high level of abstraction needed to understand for instance certain quantum physics concepts can be a barrier that withholds teachers from talking about cool new science. Fusion is a complex subject, but it is also very visible science: fusion reactors exist in many shapes and sizes and fusion plasmas are not just invisible particles, but are visible shapes of light and matter.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a:latin typeface="Myriad Pro" panose="020B0503030403020204" pitchFamily="34" charset="0"/>
            </a:endParaRPr>
          </a:p>
          <a:p>
            <a:endParaRPr lang="en-150"/>
          </a:p>
        </p:txBody>
      </p:sp>
      <p:sp>
        <p:nvSpPr>
          <p:cNvPr id="4" name="Slide Number Placeholder 3"/>
          <p:cNvSpPr>
            <a:spLocks noGrp="1"/>
          </p:cNvSpPr>
          <p:nvPr>
            <p:ph type="sldNum" sz="quarter" idx="5"/>
          </p:nvPr>
        </p:nvSpPr>
        <p:spPr/>
        <p:txBody>
          <a:bodyPr/>
          <a:lstStyle/>
          <a:p>
            <a:pPr>
              <a:defRPr/>
            </a:pPr>
            <a:fld id="{5D097B45-D02E-9743-B2ED-6295979C3808}" type="slidenum">
              <a:rPr lang="fr-FR" smtClean="0"/>
              <a:pPr>
                <a:defRPr/>
              </a:pPr>
              <a:t>2</a:t>
            </a:fld>
            <a:endParaRPr lang="fr-FR"/>
          </a:p>
        </p:txBody>
      </p:sp>
    </p:spTree>
    <p:extLst>
      <p:ext uri="{BB962C8B-B14F-4D97-AF65-F5344CB8AC3E}">
        <p14:creationId xmlns:p14="http://schemas.microsoft.com/office/powerpoint/2010/main" val="3170654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student reader functions as a fusion ‘textbook’ for the students. Explanatory text will explain the topics and at the end of the chapter we will include further reading for interested students, as well as some interesting links. </a:t>
            </a:r>
          </a:p>
          <a:p>
            <a:endParaRPr lang="en-US"/>
          </a:p>
          <a:p>
            <a:r>
              <a:rPr lang="en-US"/>
              <a:t>As an example you can see an overview of the structure of chapter 1. Learning objectives, explanatory text and finally further reading.</a:t>
            </a:r>
            <a:endParaRPr lang="en-NL"/>
          </a:p>
        </p:txBody>
      </p:sp>
      <p:sp>
        <p:nvSpPr>
          <p:cNvPr id="4" name="Slide Number Placeholder 3"/>
          <p:cNvSpPr>
            <a:spLocks noGrp="1"/>
          </p:cNvSpPr>
          <p:nvPr>
            <p:ph type="sldNum" sz="quarter" idx="5"/>
          </p:nvPr>
        </p:nvSpPr>
        <p:spPr/>
        <p:txBody>
          <a:bodyPr/>
          <a:lstStyle/>
          <a:p>
            <a:pPr>
              <a:defRPr/>
            </a:pPr>
            <a:fld id="{5D097B45-D02E-9743-B2ED-6295979C3808}" type="slidenum">
              <a:rPr lang="fr-FR" smtClean="0"/>
              <a:pPr>
                <a:defRPr/>
              </a:pPr>
              <a:t>20</a:t>
            </a:fld>
            <a:endParaRPr lang="fr-FR"/>
          </a:p>
        </p:txBody>
      </p:sp>
    </p:spTree>
    <p:extLst>
      <p:ext uri="{BB962C8B-B14F-4D97-AF65-F5344CB8AC3E}">
        <p14:creationId xmlns:p14="http://schemas.microsoft.com/office/powerpoint/2010/main" val="3960581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 course, reading about the topic is one way of learning, but it is well-known that applying that knowledge helps students really master the topics. Therefore each chapter features multiple assignments, both easier questions and harder more challenging ones. The worked out solutions to these assignments can be found in the teacher’s manual.</a:t>
            </a:r>
          </a:p>
          <a:p>
            <a:endParaRPr lang="en-US"/>
          </a:p>
          <a:p>
            <a:r>
              <a:rPr lang="en-US"/>
              <a:t>To give an impression: here we have an exercise from chapter 2: History of fusion. </a:t>
            </a:r>
          </a:p>
        </p:txBody>
      </p:sp>
      <p:sp>
        <p:nvSpPr>
          <p:cNvPr id="4" name="Slide Number Placeholder 3"/>
          <p:cNvSpPr>
            <a:spLocks noGrp="1"/>
          </p:cNvSpPr>
          <p:nvPr>
            <p:ph type="sldNum" sz="quarter" idx="5"/>
          </p:nvPr>
        </p:nvSpPr>
        <p:spPr/>
        <p:txBody>
          <a:bodyPr/>
          <a:lstStyle/>
          <a:p>
            <a:pPr>
              <a:defRPr/>
            </a:pPr>
            <a:fld id="{5D097B45-D02E-9743-B2ED-6295979C3808}" type="slidenum">
              <a:rPr lang="fr-FR" smtClean="0"/>
              <a:pPr>
                <a:defRPr/>
              </a:pPr>
              <a:t>21</a:t>
            </a:fld>
            <a:endParaRPr lang="fr-FR"/>
          </a:p>
        </p:txBody>
      </p:sp>
    </p:spTree>
    <p:extLst>
      <p:ext uri="{BB962C8B-B14F-4D97-AF65-F5344CB8AC3E}">
        <p14:creationId xmlns:p14="http://schemas.microsoft.com/office/powerpoint/2010/main" val="4102895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we saved the best for last:</a:t>
            </a:r>
          </a:p>
          <a:p>
            <a:r>
              <a:rPr lang="en-US"/>
              <a:t>Each chapter will include cool links and videos that can be shown in classrooms. It wouldn’t be right to not show some of those here to you today. </a:t>
            </a:r>
          </a:p>
          <a:p>
            <a:endParaRPr lang="en-US"/>
          </a:p>
          <a:p>
            <a:r>
              <a:rPr lang="en-US" i="1"/>
              <a:t>Show some of the interesting links</a:t>
            </a:r>
            <a:endParaRPr lang="en-NL" i="1"/>
          </a:p>
        </p:txBody>
      </p:sp>
      <p:sp>
        <p:nvSpPr>
          <p:cNvPr id="4" name="Slide Number Placeholder 3"/>
          <p:cNvSpPr>
            <a:spLocks noGrp="1"/>
          </p:cNvSpPr>
          <p:nvPr>
            <p:ph type="sldNum" sz="quarter" idx="5"/>
          </p:nvPr>
        </p:nvSpPr>
        <p:spPr/>
        <p:txBody>
          <a:bodyPr/>
          <a:lstStyle/>
          <a:p>
            <a:pPr>
              <a:defRPr/>
            </a:pPr>
            <a:fld id="{5D097B45-D02E-9743-B2ED-6295979C3808}" type="slidenum">
              <a:rPr lang="fr-FR" smtClean="0"/>
              <a:pPr>
                <a:defRPr/>
              </a:pPr>
              <a:t>22</a:t>
            </a:fld>
            <a:endParaRPr lang="fr-FR"/>
          </a:p>
        </p:txBody>
      </p:sp>
    </p:spTree>
    <p:extLst>
      <p:ext uri="{BB962C8B-B14F-4D97-AF65-F5344CB8AC3E}">
        <p14:creationId xmlns:p14="http://schemas.microsoft.com/office/powerpoint/2010/main" val="94231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pPr>
              <a:defRPr/>
            </a:pPr>
            <a:fld id="{5D097B45-D02E-9743-B2ED-6295979C3808}" type="slidenum">
              <a:rPr lang="fr-FR" smtClean="0"/>
              <a:pPr>
                <a:defRPr/>
              </a:pPr>
              <a:t>24</a:t>
            </a:fld>
            <a:endParaRPr lang="fr-FR"/>
          </a:p>
        </p:txBody>
      </p:sp>
    </p:spTree>
    <p:extLst>
      <p:ext uri="{BB962C8B-B14F-4D97-AF65-F5344CB8AC3E}">
        <p14:creationId xmlns:p14="http://schemas.microsoft.com/office/powerpoint/2010/main" val="4144593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Small video to ITER model</a:t>
            </a:r>
            <a:endParaRPr lang="en-NL"/>
          </a:p>
        </p:txBody>
      </p:sp>
      <p:sp>
        <p:nvSpPr>
          <p:cNvPr id="4" name="Slide Number Placeholder 3"/>
          <p:cNvSpPr>
            <a:spLocks noGrp="1"/>
          </p:cNvSpPr>
          <p:nvPr>
            <p:ph type="sldNum" sz="quarter" idx="5"/>
          </p:nvPr>
        </p:nvSpPr>
        <p:spPr/>
        <p:txBody>
          <a:bodyPr/>
          <a:lstStyle/>
          <a:p>
            <a:pPr>
              <a:defRPr/>
            </a:pPr>
            <a:fld id="{5D097B45-D02E-9743-B2ED-6295979C3808}" type="slidenum">
              <a:rPr lang="fr-FR" smtClean="0"/>
              <a:pPr>
                <a:defRPr/>
              </a:pPr>
              <a:t>25</a:t>
            </a:fld>
            <a:endParaRPr lang="fr-FR"/>
          </a:p>
        </p:txBody>
      </p:sp>
    </p:spTree>
    <p:extLst>
      <p:ext uri="{BB962C8B-B14F-4D97-AF65-F5344CB8AC3E}">
        <p14:creationId xmlns:p14="http://schemas.microsoft.com/office/powerpoint/2010/main" val="1813325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come to the end of this presentation. To summarize:</a:t>
            </a:r>
          </a:p>
          <a:p>
            <a:br>
              <a:rPr lang="en-US"/>
            </a:br>
            <a:r>
              <a:rPr lang="en-US"/>
              <a:t>We hope that we have given you a good impression of what to expect from FuseNet and the fusion classroom materials. </a:t>
            </a:r>
          </a:p>
          <a:p>
            <a:endParaRPr lang="en-US"/>
          </a:p>
          <a:p>
            <a:r>
              <a:rPr lang="en-US"/>
              <a:t>We are working hard to provide you with these ‘ready-to-use’ fusion lessons in the form of five learning modules, translated to the local European languages.</a:t>
            </a:r>
          </a:p>
          <a:p>
            <a:endParaRPr lang="en-US"/>
          </a:p>
          <a:p>
            <a:r>
              <a:rPr lang="en-US"/>
              <a:t>There is only one thing left:</a:t>
            </a:r>
          </a:p>
          <a:p>
            <a:r>
              <a:rPr lang="en-US"/>
              <a:t>We want your feedback!</a:t>
            </a:r>
          </a:p>
          <a:p>
            <a:r>
              <a:rPr lang="en-US"/>
              <a:t>And</a:t>
            </a:r>
          </a:p>
          <a:p>
            <a:r>
              <a:rPr lang="en-US"/>
              <a:t>Help with fusion in secondary schools!</a:t>
            </a:r>
          </a:p>
          <a:p>
            <a:endParaRPr lang="en-US"/>
          </a:p>
          <a:p>
            <a:r>
              <a:rPr lang="en-US"/>
              <a:t>Thank you for your attention, the floor is yours.</a:t>
            </a:r>
          </a:p>
        </p:txBody>
      </p:sp>
      <p:sp>
        <p:nvSpPr>
          <p:cNvPr id="4" name="Slide Number Placeholder 3"/>
          <p:cNvSpPr>
            <a:spLocks noGrp="1"/>
          </p:cNvSpPr>
          <p:nvPr>
            <p:ph type="sldNum" sz="quarter" idx="5"/>
          </p:nvPr>
        </p:nvSpPr>
        <p:spPr/>
        <p:txBody>
          <a:bodyPr/>
          <a:lstStyle/>
          <a:p>
            <a:pPr>
              <a:defRPr/>
            </a:pPr>
            <a:fld id="{5D097B45-D02E-9743-B2ED-6295979C3808}" type="slidenum">
              <a:rPr lang="fr-FR" smtClean="0"/>
              <a:pPr>
                <a:defRPr/>
              </a:pPr>
              <a:t>26</a:t>
            </a:fld>
            <a:endParaRPr lang="fr-FR"/>
          </a:p>
        </p:txBody>
      </p:sp>
    </p:spTree>
    <p:extLst>
      <p:ext uri="{BB962C8B-B14F-4D97-AF65-F5344CB8AC3E}">
        <p14:creationId xmlns:p14="http://schemas.microsoft.com/office/powerpoint/2010/main" val="1044597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pPr>
              <a:defRPr/>
            </a:pPr>
            <a:fld id="{5D097B45-D02E-9743-B2ED-6295979C3808}" type="slidenum">
              <a:rPr lang="fr-FR" smtClean="0"/>
              <a:pPr>
                <a:defRPr/>
              </a:pPr>
              <a:t>27</a:t>
            </a:fld>
            <a:endParaRPr lang="fr-FR"/>
          </a:p>
        </p:txBody>
      </p:sp>
    </p:spTree>
    <p:extLst>
      <p:ext uri="{BB962C8B-B14F-4D97-AF65-F5344CB8AC3E}">
        <p14:creationId xmlns:p14="http://schemas.microsoft.com/office/powerpoint/2010/main" val="975382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pPr>
              <a:defRPr/>
            </a:pPr>
            <a:fld id="{5D097B45-D02E-9743-B2ED-6295979C3808}" type="slidenum">
              <a:rPr lang="fr-FR" smtClean="0"/>
              <a:pPr>
                <a:defRPr/>
              </a:pPr>
              <a:t>30</a:t>
            </a:fld>
            <a:endParaRPr lang="fr-FR"/>
          </a:p>
        </p:txBody>
      </p:sp>
    </p:spTree>
    <p:extLst>
      <p:ext uri="{BB962C8B-B14F-4D97-AF65-F5344CB8AC3E}">
        <p14:creationId xmlns:p14="http://schemas.microsoft.com/office/powerpoint/2010/main" val="2301543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a:latin typeface="Myriad Pro" panose="020B0503030403020204" pitchFamily="34" charset="0"/>
              </a:rPr>
              <a:t>So the first question that comes to mind is “Why should you talk about fusion in the classroom?” and especially “Why now?”.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a:latin typeface="Myriad Pro" panose="020B0503030403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a:latin typeface="Myriad Pro" panose="020B0503030403020204" pitchFamily="34" charset="0"/>
              </a:rPr>
              <a:t>That is because..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a:latin typeface="Myriad Pro" panose="020B0503030403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a:latin typeface="Myriad Pro" panose="020B0503030403020204" pitchFamily="34" charset="0"/>
              </a:rPr>
              <a:t>We believe that Fusion is a very interesting topic to address in secondary school, since fusion itself is a multidisciplinary field of science. It combines the fields of physics, mechanical engineering and electrical engineering and features complex challenges in a promising area of research. Fusion relates to many topics that are addressed in secondary school physics curricula, such as atomic physics, electricity, magnetism, energy, lasers, electromagnetic waves, light and many more. As such, there are many examples of practical applications of these fundamental physics processes that can help make these processes more clear and real/less abstract for students.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a:latin typeface="Myriad Pro" panose="020B0503030403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a:latin typeface="Myriad Pro" panose="020B0503030403020204" pitchFamily="34" charset="0"/>
              </a:rPr>
              <a:t>Secondly, we believe that enthusiasm for science and engineering begins at secondary schools. During secondary school, students are introduced to the natural sciences via courses on math, physics, chemistry and biology. If students do not become interested during these formative years, chances are very slim that they ever become interested in one of the natural sciences. On the other hand, by showing students what awesome things science has achieved, we hopefully will inspire new curious students that will grow to be the next generation of scientists. The stereotype of a scientist is an incredibly smart man or woman, that has seemingly known stuff all their lives, but in reality every scientist started out as a curious young boy or girl who wanted to learn and discover new stuff. Anyone can aspire to become a scientist through hard work and curiosity.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a:latin typeface="Myriad Pro" panose="020B0503030403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a:latin typeface="Myriad Pro" panose="020B0503030403020204" pitchFamily="34" charset="0"/>
              </a:rPr>
              <a:t>Thirdly, as students learn the basics during secondary school, a lot of the cutting-edge science is still too difficult or complex to truly understand for most students. The high level of abstraction needed to understand for instance certain quantum physics concepts can be a barrier that withholds teachers from talking about cool new science. Fusion is a complex subject, but it is also very visible science: fusion reactors exist in many shapes and sizes and fusion plasmas are not just invisible particles, but are visible shapes of light and matter.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a:latin typeface="Myriad Pro" panose="020B0503030403020204" pitchFamily="34" charset="0"/>
            </a:endParaRPr>
          </a:p>
          <a:p>
            <a:endParaRPr lang="en-150"/>
          </a:p>
        </p:txBody>
      </p:sp>
      <p:sp>
        <p:nvSpPr>
          <p:cNvPr id="4" name="Slide Number Placeholder 3"/>
          <p:cNvSpPr>
            <a:spLocks noGrp="1"/>
          </p:cNvSpPr>
          <p:nvPr>
            <p:ph type="sldNum" sz="quarter" idx="5"/>
          </p:nvPr>
        </p:nvSpPr>
        <p:spPr/>
        <p:txBody>
          <a:bodyPr/>
          <a:lstStyle/>
          <a:p>
            <a:pPr>
              <a:defRPr/>
            </a:pPr>
            <a:fld id="{5D097B45-D02E-9743-B2ED-6295979C3808}" type="slidenum">
              <a:rPr lang="fr-FR" smtClean="0"/>
              <a:pPr>
                <a:defRPr/>
              </a:pPr>
              <a:t>3</a:t>
            </a:fld>
            <a:endParaRPr lang="fr-FR"/>
          </a:p>
        </p:txBody>
      </p:sp>
    </p:spTree>
    <p:extLst>
      <p:ext uri="{BB962C8B-B14F-4D97-AF65-F5344CB8AC3E}">
        <p14:creationId xmlns:p14="http://schemas.microsoft.com/office/powerpoint/2010/main" val="3815365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a:latin typeface="Myriad Pro" panose="020B0503030403020204" pitchFamily="34" charset="0"/>
              </a:rPr>
              <a:t>Now that the ‘why’ is out of the way, this is what we will be talking about today: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a:latin typeface="Myriad Pro" panose="020B0503030403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a:latin typeface="Myriad Pro" panose="020B0503030403020204" pitchFamily="34" charset="0"/>
              </a:rPr>
              <a:t>We want to show you an overview of the materials that we are currently making and how we are structuring these materials for classroom use. The materials are in their ‘first draft’ stage, so we will show you a selection of the materials to provide examples. Finally we want to show you some interesting fusion related links that we think could be useful or nice to know of.</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a:latin typeface="Myriad Pro" panose="020B0503030403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a:latin typeface="Myriad Pro" panose="020B0503030403020204" pitchFamily="34" charset="0"/>
              </a:rPr>
              <a:t>It is our goal to provide you with ‘ready-to-use’ fusion lessons in the form of five fusion learning modules. The quality and usability of the materials are most important to us. The materials are not fully finished yet but are in a ‘first draft’ stage. This allows us to incorporate your feedback after today, so that we can make sure that the materials are as useful as possible. After the event we will finish the material and then translate it into all languages so that it can be used throughout all of Europe.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a:latin typeface="Myriad Pro" panose="020B0503030403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a:latin typeface="Myriad Pro" panose="020B0503030403020204" pitchFamily="34" charset="0"/>
              </a:rPr>
              <a:t>So to summarize we will show you an overview of the material today. In the near future, we will freely distribute the finished and translated classroom materials online and we will notify you as soon as the materials are available. </a:t>
            </a:r>
          </a:p>
          <a:p>
            <a:endParaRPr lang="en-US"/>
          </a:p>
        </p:txBody>
      </p:sp>
      <p:sp>
        <p:nvSpPr>
          <p:cNvPr id="4" name="Slide Number Placeholder 3"/>
          <p:cNvSpPr>
            <a:spLocks noGrp="1"/>
          </p:cNvSpPr>
          <p:nvPr>
            <p:ph type="sldNum" sz="quarter" idx="5"/>
          </p:nvPr>
        </p:nvSpPr>
        <p:spPr/>
        <p:txBody>
          <a:bodyPr/>
          <a:lstStyle/>
          <a:p>
            <a:pPr>
              <a:defRPr/>
            </a:pPr>
            <a:fld id="{5D097B45-D02E-9743-B2ED-6295979C3808}" type="slidenum">
              <a:rPr lang="fr-FR" smtClean="0"/>
              <a:pPr>
                <a:defRPr/>
              </a:pPr>
              <a:t>4</a:t>
            </a:fld>
            <a:endParaRPr lang="fr-FR"/>
          </a:p>
        </p:txBody>
      </p:sp>
    </p:spTree>
    <p:extLst>
      <p:ext uri="{BB962C8B-B14F-4D97-AF65-F5344CB8AC3E}">
        <p14:creationId xmlns:p14="http://schemas.microsoft.com/office/powerpoint/2010/main" val="2984730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We have chosen to create the material as five separate modules or chapters. Each chapter can be treated independently from the others, but the chapters can be combined to create longer and more in-depth lessons on fusion. Each chapter is made to serve as the basis for a one-hour lesson</a:t>
            </a:r>
          </a:p>
          <a:p>
            <a:endParaRPr lang="en-US"/>
          </a:p>
          <a:p>
            <a:r>
              <a:rPr lang="en-US"/>
              <a:t>The first chapter will explain the basics: why fusion is relevant, what nuclear reactions are, what a plasma is and what happens when a charged particle enters a magnetic field. Depending on the level of the students and what topics have been treated before, this chapter can serve as a recapitulation of basic atomic physics and electricity and magnetism. If such topics have not been treated before and if the students have no background in such topics, the chapter can be used as a homologation to make sure that students get the necessary background knowledge to understand the other modules. </a:t>
            </a:r>
          </a:p>
          <a:p>
            <a:endParaRPr lang="en-US"/>
          </a:p>
          <a:p>
            <a:r>
              <a:rPr lang="en-US"/>
              <a:t>Chapter 2 explains the development of fusion: from the stars to fusion reactors on earth, up to the current ITER-project.</a:t>
            </a:r>
          </a:p>
          <a:p>
            <a:endParaRPr lang="en-US"/>
          </a:p>
          <a:p>
            <a:r>
              <a:rPr lang="en-US"/>
              <a:t>Chapter 3 gives an overview of a typical fusion device and its parts and focusses on different technologies that play an important role in fusion, such as vacuum technology, heating and cooling systems and superconducting magnets.</a:t>
            </a:r>
          </a:p>
          <a:p>
            <a:endParaRPr lang="en-US"/>
          </a:p>
          <a:p>
            <a:r>
              <a:rPr lang="en-US"/>
              <a:t>Chapter 4 is about the materials that make up the fusion reactor: the intense heat requires unique materials that can withstand the extreme conditions inside a fusion reactor.</a:t>
            </a:r>
          </a:p>
          <a:p>
            <a:endParaRPr lang="en-US"/>
          </a:p>
          <a:p>
            <a:r>
              <a:rPr lang="en-US"/>
              <a:t>Chapter 5 puts fusion into the context of energy systems. Where does our current energy come from, what does this mean for the future and what role could fusion play in the energy systems of the future.  </a:t>
            </a:r>
          </a:p>
          <a:p>
            <a:endParaRPr lang="en-US"/>
          </a:p>
          <a:p>
            <a:r>
              <a:rPr lang="en-US"/>
              <a:t>The modular approach allows you to choose whichever chapter fits your needs and time. If the regular curriculum focuses on heat conductivity, this can easily be connected to chapter 4 on materials and the extreme (heat) conditions. If energy and conversion of units is discussed in class, this can easily be connected to chapter 5 on fusion and energy systems.</a:t>
            </a:r>
          </a:p>
          <a:p>
            <a:endParaRPr lang="en-US"/>
          </a:p>
          <a:p>
            <a:r>
              <a:rPr lang="en-US"/>
              <a:t>If you want to give multiple lessons of 1 hour on fusion, multiple chapters can be combined or all chapters can be worked through one by one for a full day fusion lesson.</a:t>
            </a:r>
          </a:p>
        </p:txBody>
      </p:sp>
      <p:sp>
        <p:nvSpPr>
          <p:cNvPr id="4" name="Slide Number Placeholder 3"/>
          <p:cNvSpPr>
            <a:spLocks noGrp="1"/>
          </p:cNvSpPr>
          <p:nvPr>
            <p:ph type="sldNum" sz="quarter" idx="5"/>
          </p:nvPr>
        </p:nvSpPr>
        <p:spPr/>
        <p:txBody>
          <a:bodyPr/>
          <a:lstStyle/>
          <a:p>
            <a:pPr>
              <a:defRPr/>
            </a:pPr>
            <a:fld id="{5D097B45-D02E-9743-B2ED-6295979C3808}" type="slidenum">
              <a:rPr lang="fr-FR" smtClean="0"/>
              <a:pPr>
                <a:defRPr/>
              </a:pPr>
              <a:t>5</a:t>
            </a:fld>
            <a:endParaRPr lang="fr-FR"/>
          </a:p>
        </p:txBody>
      </p:sp>
    </p:spTree>
    <p:extLst>
      <p:ext uri="{BB962C8B-B14F-4D97-AF65-F5344CB8AC3E}">
        <p14:creationId xmlns:p14="http://schemas.microsoft.com/office/powerpoint/2010/main" val="1029330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each chapter, we have formulated learning goals. These learning goals are stated at the beginning of each chapter and give an indication of what a student should be able to do after completion of the chapter, indicating the most important lessons that should be taken from the chapter.</a:t>
            </a:r>
          </a:p>
          <a:p>
            <a:endParaRPr lang="en-US"/>
          </a:p>
          <a:p>
            <a:r>
              <a:rPr lang="en-US"/>
              <a:t>Here you can see an example of the learning goals of chapter 1: fusion basics.</a:t>
            </a:r>
          </a:p>
          <a:p>
            <a:endParaRPr lang="en-US"/>
          </a:p>
          <a:p>
            <a:endParaRPr lang="en-US"/>
          </a:p>
          <a:p>
            <a:endParaRPr lang="en-NL"/>
          </a:p>
        </p:txBody>
      </p:sp>
      <p:sp>
        <p:nvSpPr>
          <p:cNvPr id="4" name="Slide Number Placeholder 3"/>
          <p:cNvSpPr>
            <a:spLocks noGrp="1"/>
          </p:cNvSpPr>
          <p:nvPr>
            <p:ph type="sldNum" sz="quarter" idx="5"/>
          </p:nvPr>
        </p:nvSpPr>
        <p:spPr/>
        <p:txBody>
          <a:bodyPr/>
          <a:lstStyle/>
          <a:p>
            <a:pPr>
              <a:defRPr/>
            </a:pPr>
            <a:fld id="{5D097B45-D02E-9743-B2ED-6295979C3808}" type="slidenum">
              <a:rPr lang="fr-FR" smtClean="0"/>
              <a:pPr>
                <a:defRPr/>
              </a:pPr>
              <a:t>6</a:t>
            </a:fld>
            <a:endParaRPr lang="fr-FR"/>
          </a:p>
        </p:txBody>
      </p:sp>
    </p:spTree>
    <p:extLst>
      <p:ext uri="{BB962C8B-B14F-4D97-AF65-F5344CB8AC3E}">
        <p14:creationId xmlns:p14="http://schemas.microsoft.com/office/powerpoint/2010/main" val="687652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module or chapter consists out of 4 parts:</a:t>
            </a:r>
          </a:p>
          <a:p>
            <a:pPr marL="171450" indent="-171450">
              <a:buFont typeface="Arial" panose="020B0604020202020204" pitchFamily="34" charset="0"/>
              <a:buChar char="•"/>
            </a:pPr>
            <a:r>
              <a:rPr lang="en-US"/>
              <a:t>A teacher’s manual, which contains instructions on how to use the chapter and serves as a guide for the teacher</a:t>
            </a:r>
          </a:p>
          <a:p>
            <a:pPr marL="171450" indent="-171450">
              <a:buFont typeface="Arial" panose="020B0604020202020204" pitchFamily="34" charset="0"/>
              <a:buChar char="•"/>
            </a:pPr>
            <a:r>
              <a:rPr lang="en-US"/>
              <a:t>Presentation slides that are made by fusion experts, which can be used to help present the materials of the chapter</a:t>
            </a:r>
          </a:p>
          <a:p>
            <a:pPr marL="171450" indent="-171450">
              <a:buFont typeface="Arial" panose="020B0604020202020204" pitchFamily="34" charset="0"/>
              <a:buChar char="•"/>
            </a:pPr>
            <a:r>
              <a:rPr lang="en-US"/>
              <a:t>A student reader, which serves as a short textbook on fusion for the student</a:t>
            </a:r>
          </a:p>
          <a:p>
            <a:pPr marL="171450" indent="-171450">
              <a:buFont typeface="Arial" panose="020B0604020202020204" pitchFamily="34" charset="0"/>
              <a:buChar char="•"/>
            </a:pPr>
            <a:r>
              <a:rPr lang="en-US"/>
              <a:t>Assignments corresponding to the topics of the chapter. The assignments will be incorporated into the student reader.</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To clarify the student reader:</a:t>
            </a:r>
          </a:p>
          <a:p>
            <a:pPr marL="0" indent="0">
              <a:buFont typeface="Arial" panose="020B0604020202020204" pitchFamily="34" charset="0"/>
              <a:buNone/>
            </a:pPr>
            <a:r>
              <a:rPr lang="en-US"/>
              <a:t>The previously mentioned learning goals will be stated, then an explanatory text with illustrations of max 10 pages per chapter follows, with assignments to help students grasp the material. Finally a section will include further reading so that interested students can learn more about the topics.</a:t>
            </a:r>
          </a:p>
          <a:p>
            <a:pPr marL="0" indent="0">
              <a:buFont typeface="Arial" panose="020B0604020202020204" pitchFamily="34" charset="0"/>
              <a:buNone/>
            </a:pPr>
            <a:endParaRPr lang="en-US"/>
          </a:p>
          <a:p>
            <a:pPr marL="0" indent="0">
              <a:buFont typeface="Arial" panose="020B0604020202020204" pitchFamily="34" charset="0"/>
              <a:buNone/>
            </a:pPr>
            <a:r>
              <a:rPr lang="en-US"/>
              <a:t>So the assignments will be inside of the student reader, which will be max 10 pages per chapter. As a result the combination of all chapters will give a student reader ‘textbook’ of approximately 50 pages.</a:t>
            </a:r>
          </a:p>
          <a:p>
            <a:endParaRPr lang="en-US"/>
          </a:p>
        </p:txBody>
      </p:sp>
      <p:sp>
        <p:nvSpPr>
          <p:cNvPr id="4" name="Slide Number Placeholder 3"/>
          <p:cNvSpPr>
            <a:spLocks noGrp="1"/>
          </p:cNvSpPr>
          <p:nvPr>
            <p:ph type="sldNum" sz="quarter" idx="5"/>
          </p:nvPr>
        </p:nvSpPr>
        <p:spPr/>
        <p:txBody>
          <a:bodyPr/>
          <a:lstStyle/>
          <a:p>
            <a:pPr>
              <a:defRPr/>
            </a:pPr>
            <a:fld id="{5D097B45-D02E-9743-B2ED-6295979C3808}" type="slidenum">
              <a:rPr lang="fr-FR" smtClean="0"/>
              <a:pPr>
                <a:defRPr/>
              </a:pPr>
              <a:t>7</a:t>
            </a:fld>
            <a:endParaRPr lang="fr-FR"/>
          </a:p>
        </p:txBody>
      </p:sp>
    </p:spTree>
    <p:extLst>
      <p:ext uri="{BB962C8B-B14F-4D97-AF65-F5344CB8AC3E}">
        <p14:creationId xmlns:p14="http://schemas.microsoft.com/office/powerpoint/2010/main" val="4113287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teacher’s manual for each chapter features:</a:t>
            </a:r>
          </a:p>
          <a:p>
            <a:pPr marL="171450" indent="-171450">
              <a:buFont typeface="Arial" panose="020B0604020202020204" pitchFamily="34" charset="0"/>
              <a:buChar char="•"/>
            </a:pPr>
            <a:r>
              <a:rPr lang="en-US" dirty="0"/>
              <a:t>The learning objectives</a:t>
            </a:r>
          </a:p>
          <a:p>
            <a:pPr marL="171450" indent="-171450">
              <a:buFont typeface="Arial" panose="020B0604020202020204" pitchFamily="34" charset="0"/>
              <a:buChar char="•"/>
            </a:pPr>
            <a:r>
              <a:rPr lang="en-US" dirty="0"/>
              <a:t>A list of the most important concepts that are used or treated in the chapter</a:t>
            </a:r>
          </a:p>
          <a:p>
            <a:pPr marL="171450" indent="-171450">
              <a:buFont typeface="Arial" panose="020B0604020202020204" pitchFamily="34" charset="0"/>
              <a:buChar char="•"/>
            </a:pPr>
            <a:r>
              <a:rPr lang="en-US" dirty="0"/>
              <a:t>A list of closely related physics topics, which could combine or overlap with the topics of the chapter</a:t>
            </a:r>
          </a:p>
          <a:p>
            <a:pPr marL="171450" indent="-171450">
              <a:buFont typeface="Arial" panose="020B0604020202020204" pitchFamily="34" charset="0"/>
              <a:buChar char="•"/>
            </a:pPr>
            <a:r>
              <a:rPr lang="en-US" dirty="0"/>
              <a:t>Lesson plans</a:t>
            </a:r>
          </a:p>
          <a:p>
            <a:pPr marL="171450" indent="-171450">
              <a:buFont typeface="Arial" panose="020B0604020202020204" pitchFamily="34" charset="0"/>
              <a:buChar char="•"/>
            </a:pPr>
            <a:r>
              <a:rPr lang="en-US" dirty="0"/>
              <a:t>Interesting links to for instance cool introductory videos</a:t>
            </a:r>
          </a:p>
          <a:p>
            <a:pPr marL="171450" indent="-171450">
              <a:buFont typeface="Arial" panose="020B0604020202020204" pitchFamily="34" charset="0"/>
              <a:buChar char="•"/>
            </a:pPr>
            <a:r>
              <a:rPr lang="en-US" dirty="0"/>
              <a:t>Worked out solutions to the assignments of the student reader</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To clarify the lesson plans:</a:t>
            </a:r>
          </a:p>
          <a:p>
            <a:pPr marL="0" indent="0">
              <a:buFont typeface="Arial" panose="020B0604020202020204" pitchFamily="34" charset="0"/>
              <a:buNone/>
            </a:pPr>
            <a:r>
              <a:rPr lang="en-US" dirty="0"/>
              <a:t>Each chapter will include a 15-min short introductory lesson plan, a 1-hour lesson plan and recommendation for combining the chapters for multiple 1-hour lessons</a:t>
            </a:r>
            <a:endParaRPr lang="en-NL" dirty="0"/>
          </a:p>
        </p:txBody>
      </p:sp>
      <p:sp>
        <p:nvSpPr>
          <p:cNvPr id="4" name="Slide Number Placeholder 3"/>
          <p:cNvSpPr>
            <a:spLocks noGrp="1"/>
          </p:cNvSpPr>
          <p:nvPr>
            <p:ph type="sldNum" sz="quarter" idx="5"/>
          </p:nvPr>
        </p:nvSpPr>
        <p:spPr/>
        <p:txBody>
          <a:bodyPr/>
          <a:lstStyle/>
          <a:p>
            <a:pPr>
              <a:defRPr/>
            </a:pPr>
            <a:fld id="{5D097B45-D02E-9743-B2ED-6295979C3808}" type="slidenum">
              <a:rPr lang="fr-FR" smtClean="0"/>
              <a:pPr>
                <a:defRPr/>
              </a:pPr>
              <a:t>8</a:t>
            </a:fld>
            <a:endParaRPr lang="fr-FR"/>
          </a:p>
        </p:txBody>
      </p:sp>
    </p:spTree>
    <p:extLst>
      <p:ext uri="{BB962C8B-B14F-4D97-AF65-F5344CB8AC3E}">
        <p14:creationId xmlns:p14="http://schemas.microsoft.com/office/powerpoint/2010/main" val="62667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seen an example of the list of closely related topics of lesson 1:</a:t>
            </a:r>
          </a:p>
          <a:p>
            <a:r>
              <a:rPr lang="en-US"/>
              <a:t>This lesson is related to lessons on atomic physics, electricity, magnetism and the ideal gas law.</a:t>
            </a:r>
            <a:endParaRPr lang="en-NL"/>
          </a:p>
        </p:txBody>
      </p:sp>
      <p:sp>
        <p:nvSpPr>
          <p:cNvPr id="4" name="Slide Number Placeholder 3"/>
          <p:cNvSpPr>
            <a:spLocks noGrp="1"/>
          </p:cNvSpPr>
          <p:nvPr>
            <p:ph type="sldNum" sz="quarter" idx="5"/>
          </p:nvPr>
        </p:nvSpPr>
        <p:spPr/>
        <p:txBody>
          <a:bodyPr/>
          <a:lstStyle/>
          <a:p>
            <a:pPr>
              <a:defRPr/>
            </a:pPr>
            <a:fld id="{5D097B45-D02E-9743-B2ED-6295979C3808}" type="slidenum">
              <a:rPr lang="fr-FR" smtClean="0"/>
              <a:pPr>
                <a:defRPr/>
              </a:pPr>
              <a:t>9</a:t>
            </a:fld>
            <a:endParaRPr lang="fr-FR"/>
          </a:p>
        </p:txBody>
      </p:sp>
    </p:spTree>
    <p:extLst>
      <p:ext uri="{BB962C8B-B14F-4D97-AF65-F5344CB8AC3E}">
        <p14:creationId xmlns:p14="http://schemas.microsoft.com/office/powerpoint/2010/main" val="599599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9CB69F4D-6D5B-524A-9092-07EF9E0349A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a:extLst>
              <a:ext uri="{FF2B5EF4-FFF2-40B4-BE49-F238E27FC236}">
                <a16:creationId xmlns:a16="http://schemas.microsoft.com/office/drawing/2014/main" id="{87D958AB-CCD1-E247-9331-45C5473B4BA6}"/>
              </a:ext>
            </a:extLst>
          </p:cNvPr>
          <p:cNvSpPr/>
          <p:nvPr userDrawn="1"/>
        </p:nvSpPr>
        <p:spPr>
          <a:xfrm>
            <a:off x="0" y="94320"/>
            <a:ext cx="9144000" cy="666936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04F96A9-2F77-A843-A936-0D0EC801BAE8}"/>
              </a:ext>
            </a:extLst>
          </p:cNvPr>
          <p:cNvSpPr/>
          <p:nvPr userDrawn="1"/>
        </p:nvSpPr>
        <p:spPr>
          <a:xfrm>
            <a:off x="0" y="764704"/>
            <a:ext cx="9144000" cy="5616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space réservé du numéro de diapositive 5">
            <a:extLst>
              <a:ext uri="{FF2B5EF4-FFF2-40B4-BE49-F238E27FC236}">
                <a16:creationId xmlns:a16="http://schemas.microsoft.com/office/drawing/2014/main" id="{6D70EE4B-577E-5441-B7F6-876F87940F23}"/>
              </a:ext>
            </a:extLst>
          </p:cNvPr>
          <p:cNvSpPr>
            <a:spLocks noGrp="1"/>
          </p:cNvSpPr>
          <p:nvPr>
            <p:ph type="sldNum" sz="quarter" idx="12"/>
          </p:nvPr>
        </p:nvSpPr>
        <p:spPr>
          <a:xfrm>
            <a:off x="8433048" y="6429600"/>
            <a:ext cx="603448" cy="311768"/>
          </a:xfrm>
          <a:prstGeom prst="rect">
            <a:avLst/>
          </a:prstGeom>
        </p:spPr>
        <p:txBody>
          <a:bodyPr/>
          <a:lstStyle>
            <a:lvl1pPr algn="r">
              <a:defRPr sz="1400" b="0" i="0">
                <a:solidFill>
                  <a:srgbClr val="2D519C"/>
                </a:solidFill>
                <a:latin typeface="Myriad Pro" panose="020B0503030403020204" pitchFamily="34" charset="0"/>
              </a:defRPr>
            </a:lvl1pPr>
          </a:lstStyle>
          <a:p>
            <a:fld id="{D3AF6E99-D068-7F4D-BF74-8638007AB322}" type="slidenum">
              <a:rPr lang="en-GB" smtClean="0"/>
              <a:pPr/>
              <a:t>‹#›</a:t>
            </a:fld>
            <a:endParaRPr lang="en-GB"/>
          </a:p>
        </p:txBody>
      </p:sp>
      <p:pic>
        <p:nvPicPr>
          <p:cNvPr id="7" name="Image 6">
            <a:extLst>
              <a:ext uri="{FF2B5EF4-FFF2-40B4-BE49-F238E27FC236}">
                <a16:creationId xmlns:a16="http://schemas.microsoft.com/office/drawing/2014/main" id="{60AB0D79-7159-A44A-8088-D41A46FAE3F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86563" y="6429600"/>
            <a:ext cx="956437" cy="291217"/>
          </a:xfrm>
          <a:prstGeom prst="rect">
            <a:avLst/>
          </a:prstGeom>
        </p:spPr>
      </p:pic>
      <p:sp>
        <p:nvSpPr>
          <p:cNvPr id="8" name="Titre 1">
            <a:extLst>
              <a:ext uri="{FF2B5EF4-FFF2-40B4-BE49-F238E27FC236}">
                <a16:creationId xmlns:a16="http://schemas.microsoft.com/office/drawing/2014/main" id="{11B2469E-D29D-A346-A521-5007BDA62ECE}"/>
              </a:ext>
            </a:extLst>
          </p:cNvPr>
          <p:cNvSpPr>
            <a:spLocks noGrp="1"/>
          </p:cNvSpPr>
          <p:nvPr>
            <p:ph type="ctrTitle"/>
          </p:nvPr>
        </p:nvSpPr>
        <p:spPr>
          <a:xfrm>
            <a:off x="0" y="234000"/>
            <a:ext cx="9147112" cy="432048"/>
          </a:xfrm>
          <a:prstGeom prst="rect">
            <a:avLst/>
          </a:prstGeom>
        </p:spPr>
        <p:txBody>
          <a:bodyPr/>
          <a:lstStyle>
            <a:lvl1pPr algn="ctr">
              <a:defRPr sz="2400" b="1" i="0">
                <a:solidFill>
                  <a:srgbClr val="2D519C"/>
                </a:solidFill>
                <a:latin typeface="Myriad Pro" panose="020B0503030403020204" pitchFamily="34" charset="0"/>
              </a:defRPr>
            </a:lvl1pPr>
          </a:lstStyle>
          <a:p>
            <a:r>
              <a:rPr lang="fr-FR"/>
              <a:t>Cliquez pour modifier le style du titre</a:t>
            </a:r>
            <a:endParaRPr lang="fr-BE"/>
          </a:p>
        </p:txBody>
      </p:sp>
      <p:sp>
        <p:nvSpPr>
          <p:cNvPr id="9" name="Espace réservé du pied de page 4">
            <a:extLst>
              <a:ext uri="{FF2B5EF4-FFF2-40B4-BE49-F238E27FC236}">
                <a16:creationId xmlns:a16="http://schemas.microsoft.com/office/drawing/2014/main" id="{20DB60D9-963B-CB48-841F-65383C76C132}"/>
              </a:ext>
            </a:extLst>
          </p:cNvPr>
          <p:cNvSpPr>
            <a:spLocks noGrp="1"/>
          </p:cNvSpPr>
          <p:nvPr>
            <p:ph type="ftr" sz="quarter" idx="11"/>
          </p:nvPr>
        </p:nvSpPr>
        <p:spPr>
          <a:xfrm>
            <a:off x="1331640" y="6429601"/>
            <a:ext cx="6984776" cy="311768"/>
          </a:xfrm>
          <a:prstGeom prst="rect">
            <a:avLst/>
          </a:prstGeom>
        </p:spPr>
        <p:txBody>
          <a:bodyPr/>
          <a:lstStyle>
            <a:lvl1pPr algn="r">
              <a:defRPr sz="1400">
                <a:latin typeface="Myriad Pro" panose="020B0503030403020204" pitchFamily="34" charset="0"/>
              </a:defRPr>
            </a:lvl1pPr>
          </a:lstStyle>
          <a:p>
            <a:r>
              <a:rPr lang="nl-NL"/>
              <a:t>Classroom Material Nuclear Fusion – Chapter 1: Basics</a:t>
            </a:r>
            <a:endParaRPr lang="fr-BE"/>
          </a:p>
        </p:txBody>
      </p:sp>
    </p:spTree>
    <p:extLst>
      <p:ext uri="{BB962C8B-B14F-4D97-AF65-F5344CB8AC3E}">
        <p14:creationId xmlns:p14="http://schemas.microsoft.com/office/powerpoint/2010/main" val="233603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asic">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9CB69F4D-6D5B-524A-9092-07EF9E0349A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a:extLst>
              <a:ext uri="{FF2B5EF4-FFF2-40B4-BE49-F238E27FC236}">
                <a16:creationId xmlns:a16="http://schemas.microsoft.com/office/drawing/2014/main" id="{87D958AB-CCD1-E247-9331-45C5473B4BA6}"/>
              </a:ext>
            </a:extLst>
          </p:cNvPr>
          <p:cNvSpPr/>
          <p:nvPr userDrawn="1"/>
        </p:nvSpPr>
        <p:spPr>
          <a:xfrm>
            <a:off x="0" y="94320"/>
            <a:ext cx="9144000" cy="666936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04F96A9-2F77-A843-A936-0D0EC801BAE8}"/>
              </a:ext>
            </a:extLst>
          </p:cNvPr>
          <p:cNvSpPr/>
          <p:nvPr userDrawn="1"/>
        </p:nvSpPr>
        <p:spPr>
          <a:xfrm>
            <a:off x="0" y="764704"/>
            <a:ext cx="9144000" cy="5616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space réservé du numéro de diapositive 5">
            <a:extLst>
              <a:ext uri="{FF2B5EF4-FFF2-40B4-BE49-F238E27FC236}">
                <a16:creationId xmlns:a16="http://schemas.microsoft.com/office/drawing/2014/main" id="{6D70EE4B-577E-5441-B7F6-876F87940F23}"/>
              </a:ext>
            </a:extLst>
          </p:cNvPr>
          <p:cNvSpPr>
            <a:spLocks noGrp="1"/>
          </p:cNvSpPr>
          <p:nvPr>
            <p:ph type="sldNum" sz="quarter" idx="12"/>
          </p:nvPr>
        </p:nvSpPr>
        <p:spPr>
          <a:xfrm>
            <a:off x="8433048" y="6429600"/>
            <a:ext cx="603448" cy="311768"/>
          </a:xfrm>
          <a:prstGeom prst="rect">
            <a:avLst/>
          </a:prstGeom>
        </p:spPr>
        <p:txBody>
          <a:bodyPr/>
          <a:lstStyle>
            <a:lvl1pPr algn="r">
              <a:defRPr sz="1400" b="0" i="0">
                <a:solidFill>
                  <a:srgbClr val="1A520F"/>
                </a:solidFill>
                <a:latin typeface="Myriad Pro" panose="020B0503030403020204" pitchFamily="34" charset="0"/>
              </a:defRPr>
            </a:lvl1pPr>
          </a:lstStyle>
          <a:p>
            <a:fld id="{D3AF6E99-D068-7F4D-BF74-8638007AB322}" type="slidenum">
              <a:rPr lang="en-GB" smtClean="0"/>
              <a:pPr/>
              <a:t>‹#›</a:t>
            </a:fld>
            <a:endParaRPr lang="en-GB"/>
          </a:p>
        </p:txBody>
      </p:sp>
      <p:sp>
        <p:nvSpPr>
          <p:cNvPr id="8" name="Titre 1">
            <a:extLst>
              <a:ext uri="{FF2B5EF4-FFF2-40B4-BE49-F238E27FC236}">
                <a16:creationId xmlns:a16="http://schemas.microsoft.com/office/drawing/2014/main" id="{11B2469E-D29D-A346-A521-5007BDA62ECE}"/>
              </a:ext>
            </a:extLst>
          </p:cNvPr>
          <p:cNvSpPr>
            <a:spLocks noGrp="1"/>
          </p:cNvSpPr>
          <p:nvPr>
            <p:ph type="ctrTitle"/>
          </p:nvPr>
        </p:nvSpPr>
        <p:spPr>
          <a:xfrm>
            <a:off x="0" y="234000"/>
            <a:ext cx="9147112" cy="432048"/>
          </a:xfrm>
          <a:prstGeom prst="rect">
            <a:avLst/>
          </a:prstGeom>
        </p:spPr>
        <p:txBody>
          <a:bodyPr/>
          <a:lstStyle>
            <a:lvl1pPr algn="ctr">
              <a:defRPr sz="2400" b="1" i="0">
                <a:solidFill>
                  <a:srgbClr val="1A520F"/>
                </a:solidFill>
                <a:latin typeface="Myriad Pro" panose="020B0503030403020204" pitchFamily="34" charset="0"/>
              </a:defRPr>
            </a:lvl1pPr>
          </a:lstStyle>
          <a:p>
            <a:r>
              <a:rPr lang="fr-FR"/>
              <a:t>Cliquez pour modifier le style du titre</a:t>
            </a:r>
            <a:endParaRPr lang="fr-BE"/>
          </a:p>
        </p:txBody>
      </p:sp>
      <p:sp>
        <p:nvSpPr>
          <p:cNvPr id="9" name="Espace réservé du pied de page 4">
            <a:extLst>
              <a:ext uri="{FF2B5EF4-FFF2-40B4-BE49-F238E27FC236}">
                <a16:creationId xmlns:a16="http://schemas.microsoft.com/office/drawing/2014/main" id="{20DB60D9-963B-CB48-841F-65383C76C132}"/>
              </a:ext>
            </a:extLst>
          </p:cNvPr>
          <p:cNvSpPr>
            <a:spLocks noGrp="1"/>
          </p:cNvSpPr>
          <p:nvPr>
            <p:ph type="ftr" sz="quarter" idx="11"/>
          </p:nvPr>
        </p:nvSpPr>
        <p:spPr>
          <a:xfrm>
            <a:off x="1331640" y="6429601"/>
            <a:ext cx="6984776" cy="311768"/>
          </a:xfrm>
          <a:prstGeom prst="rect">
            <a:avLst/>
          </a:prstGeom>
        </p:spPr>
        <p:txBody>
          <a:bodyPr/>
          <a:lstStyle>
            <a:lvl1pPr algn="r">
              <a:defRPr sz="1400">
                <a:latin typeface="Myriad Pro" panose="020B0503030403020204" pitchFamily="34" charset="0"/>
              </a:defRPr>
            </a:lvl1pPr>
          </a:lstStyle>
          <a:p>
            <a:r>
              <a:rPr lang="nl-NL"/>
              <a:t>European Fusion Teacher Day – 02/10/2020</a:t>
            </a:r>
            <a:endParaRPr lang="fr-BE"/>
          </a:p>
        </p:txBody>
      </p:sp>
      <p:pic>
        <p:nvPicPr>
          <p:cNvPr id="2" name="Picture 1" descr="A close up of a sign&#10;&#10;Description automatically generated">
            <a:extLst>
              <a:ext uri="{FF2B5EF4-FFF2-40B4-BE49-F238E27FC236}">
                <a16:creationId xmlns:a16="http://schemas.microsoft.com/office/drawing/2014/main" id="{E132B5C6-E384-4485-A9BE-D175D9E4FD3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86563" y="6442435"/>
            <a:ext cx="989094" cy="286097"/>
          </a:xfrm>
          <a:prstGeom prst="rect">
            <a:avLst/>
          </a:prstGeom>
        </p:spPr>
      </p:pic>
    </p:spTree>
    <p:extLst>
      <p:ext uri="{BB962C8B-B14F-4D97-AF65-F5344CB8AC3E}">
        <p14:creationId xmlns:p14="http://schemas.microsoft.com/office/powerpoint/2010/main" val="3017880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over">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F892F61-1DD7-814B-ABFA-8EB113C1BD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4733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asic">
  <p:cSld name="1_Basic">
    <p:spTree>
      <p:nvGrpSpPr>
        <p:cNvPr id="1" name="Shape 10"/>
        <p:cNvGrpSpPr/>
        <p:nvPr/>
      </p:nvGrpSpPr>
      <p:grpSpPr>
        <a:xfrm>
          <a:off x="0" y="0"/>
          <a:ext cx="0" cy="0"/>
          <a:chOff x="0" y="0"/>
          <a:chExt cx="0" cy="0"/>
        </a:xfrm>
      </p:grpSpPr>
      <p:pic>
        <p:nvPicPr>
          <p:cNvPr id="11" name="Google Shape;11;p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2" name="Google Shape;12;p8"/>
          <p:cNvSpPr/>
          <p:nvPr/>
        </p:nvSpPr>
        <p:spPr>
          <a:xfrm>
            <a:off x="0" y="94320"/>
            <a:ext cx="9144000" cy="6669360"/>
          </a:xfrm>
          <a:prstGeom prst="rect">
            <a:avLst/>
          </a:prstGeom>
          <a:solidFill>
            <a:schemeClr val="lt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8"/>
          <p:cNvSpPr/>
          <p:nvPr/>
        </p:nvSpPr>
        <p:spPr>
          <a:xfrm>
            <a:off x="0" y="764704"/>
            <a:ext cx="9144000" cy="56166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8"/>
          <p:cNvSpPr txBox="1">
            <a:spLocks noGrp="1"/>
          </p:cNvSpPr>
          <p:nvPr>
            <p:ph type="sldNum" idx="12"/>
          </p:nvPr>
        </p:nvSpPr>
        <p:spPr>
          <a:xfrm>
            <a:off x="8433048" y="6429600"/>
            <a:ext cx="603448" cy="31176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rgbClr val="1A520F"/>
                </a:solidFill>
                <a:latin typeface="Open Sans"/>
                <a:ea typeface="Open Sans"/>
                <a:cs typeface="Open Sans"/>
                <a:sym typeface="Open Sans"/>
              </a:defRPr>
            </a:lvl1pPr>
            <a:lvl2pPr marL="0" marR="0" lvl="1" indent="0" algn="r" rtl="0">
              <a:spcBef>
                <a:spcPts val="0"/>
              </a:spcBef>
              <a:spcAft>
                <a:spcPts val="0"/>
              </a:spcAft>
              <a:buNone/>
              <a:defRPr sz="1400" b="0" i="0" u="none" strike="noStrike" cap="none">
                <a:solidFill>
                  <a:srgbClr val="1A520F"/>
                </a:solidFill>
                <a:latin typeface="Open Sans"/>
                <a:ea typeface="Open Sans"/>
                <a:cs typeface="Open Sans"/>
                <a:sym typeface="Open Sans"/>
              </a:defRPr>
            </a:lvl2pPr>
            <a:lvl3pPr marL="0" marR="0" lvl="2" indent="0" algn="r" rtl="0">
              <a:spcBef>
                <a:spcPts val="0"/>
              </a:spcBef>
              <a:spcAft>
                <a:spcPts val="0"/>
              </a:spcAft>
              <a:buNone/>
              <a:defRPr sz="1400" b="0" i="0" u="none" strike="noStrike" cap="none">
                <a:solidFill>
                  <a:srgbClr val="1A520F"/>
                </a:solidFill>
                <a:latin typeface="Open Sans"/>
                <a:ea typeface="Open Sans"/>
                <a:cs typeface="Open Sans"/>
                <a:sym typeface="Open Sans"/>
              </a:defRPr>
            </a:lvl3pPr>
            <a:lvl4pPr marL="0" marR="0" lvl="3" indent="0" algn="r" rtl="0">
              <a:spcBef>
                <a:spcPts val="0"/>
              </a:spcBef>
              <a:spcAft>
                <a:spcPts val="0"/>
              </a:spcAft>
              <a:buNone/>
              <a:defRPr sz="1400" b="0" i="0" u="none" strike="noStrike" cap="none">
                <a:solidFill>
                  <a:srgbClr val="1A520F"/>
                </a:solidFill>
                <a:latin typeface="Open Sans"/>
                <a:ea typeface="Open Sans"/>
                <a:cs typeface="Open Sans"/>
                <a:sym typeface="Open Sans"/>
              </a:defRPr>
            </a:lvl4pPr>
            <a:lvl5pPr marL="0" marR="0" lvl="4" indent="0" algn="r" rtl="0">
              <a:spcBef>
                <a:spcPts val="0"/>
              </a:spcBef>
              <a:spcAft>
                <a:spcPts val="0"/>
              </a:spcAft>
              <a:buNone/>
              <a:defRPr sz="1400" b="0" i="0" u="none" strike="noStrike" cap="none">
                <a:solidFill>
                  <a:srgbClr val="1A520F"/>
                </a:solidFill>
                <a:latin typeface="Open Sans"/>
                <a:ea typeface="Open Sans"/>
                <a:cs typeface="Open Sans"/>
                <a:sym typeface="Open Sans"/>
              </a:defRPr>
            </a:lvl5pPr>
            <a:lvl6pPr marL="0" marR="0" lvl="5" indent="0" algn="r" rtl="0">
              <a:spcBef>
                <a:spcPts val="0"/>
              </a:spcBef>
              <a:spcAft>
                <a:spcPts val="0"/>
              </a:spcAft>
              <a:buNone/>
              <a:defRPr sz="1400" b="0" i="0" u="none" strike="noStrike" cap="none">
                <a:solidFill>
                  <a:srgbClr val="1A520F"/>
                </a:solidFill>
                <a:latin typeface="Open Sans"/>
                <a:ea typeface="Open Sans"/>
                <a:cs typeface="Open Sans"/>
                <a:sym typeface="Open Sans"/>
              </a:defRPr>
            </a:lvl6pPr>
            <a:lvl7pPr marL="0" marR="0" lvl="6" indent="0" algn="r" rtl="0">
              <a:spcBef>
                <a:spcPts val="0"/>
              </a:spcBef>
              <a:spcAft>
                <a:spcPts val="0"/>
              </a:spcAft>
              <a:buNone/>
              <a:defRPr sz="1400" b="0" i="0" u="none" strike="noStrike" cap="none">
                <a:solidFill>
                  <a:srgbClr val="1A520F"/>
                </a:solidFill>
                <a:latin typeface="Open Sans"/>
                <a:ea typeface="Open Sans"/>
                <a:cs typeface="Open Sans"/>
                <a:sym typeface="Open Sans"/>
              </a:defRPr>
            </a:lvl7pPr>
            <a:lvl8pPr marL="0" marR="0" lvl="7" indent="0" algn="r" rtl="0">
              <a:spcBef>
                <a:spcPts val="0"/>
              </a:spcBef>
              <a:spcAft>
                <a:spcPts val="0"/>
              </a:spcAft>
              <a:buNone/>
              <a:defRPr sz="1400" b="0" i="0" u="none" strike="noStrike" cap="none">
                <a:solidFill>
                  <a:srgbClr val="1A520F"/>
                </a:solidFill>
                <a:latin typeface="Open Sans"/>
                <a:ea typeface="Open Sans"/>
                <a:cs typeface="Open Sans"/>
                <a:sym typeface="Open Sans"/>
              </a:defRPr>
            </a:lvl8pPr>
            <a:lvl9pPr marL="0" marR="0" lvl="8" indent="0" algn="r" rtl="0">
              <a:spcBef>
                <a:spcPts val="0"/>
              </a:spcBef>
              <a:spcAft>
                <a:spcPts val="0"/>
              </a:spcAft>
              <a:buNone/>
              <a:defRPr sz="1400" b="0" i="0" u="none" strike="noStrike" cap="none">
                <a:solidFill>
                  <a:srgbClr val="1A520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nl-NL"/>
              <a:t>‹#›</a:t>
            </a:fld>
            <a:endParaRPr/>
          </a:p>
        </p:txBody>
      </p:sp>
      <p:pic>
        <p:nvPicPr>
          <p:cNvPr id="2" name="Picture 1" descr="A close up of a sign&#10;&#10;Description automatically generated">
            <a:extLst>
              <a:ext uri="{FF2B5EF4-FFF2-40B4-BE49-F238E27FC236}">
                <a16:creationId xmlns:a16="http://schemas.microsoft.com/office/drawing/2014/main" id="{8D297152-B784-4731-ABF3-10BC5A4B87AC}"/>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86563" y="6442435"/>
            <a:ext cx="989094" cy="286097"/>
          </a:xfrm>
          <a:prstGeom prst="rect">
            <a:avLst/>
          </a:prstGeom>
        </p:spPr>
      </p:pic>
      <p:sp>
        <p:nvSpPr>
          <p:cNvPr id="16" name="Google Shape;16;p8"/>
          <p:cNvSpPr txBox="1">
            <a:spLocks noGrp="1"/>
          </p:cNvSpPr>
          <p:nvPr>
            <p:ph type="ctrTitle"/>
          </p:nvPr>
        </p:nvSpPr>
        <p:spPr>
          <a:xfrm>
            <a:off x="0" y="234000"/>
            <a:ext cx="9147112" cy="432048"/>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1A520F"/>
              </a:buClr>
              <a:buSzPts val="2400"/>
              <a:buFont typeface="Open Sans"/>
              <a:buNone/>
              <a:defRPr sz="2400" b="1" i="0" u="none" strike="noStrike" cap="none">
                <a:solidFill>
                  <a:srgbClr val="1A520F"/>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8"/>
          <p:cNvSpPr txBox="1">
            <a:spLocks noGrp="1"/>
          </p:cNvSpPr>
          <p:nvPr>
            <p:ph type="ftr" idx="11"/>
          </p:nvPr>
        </p:nvSpPr>
        <p:spPr>
          <a:xfrm>
            <a:off x="1331640" y="6429601"/>
            <a:ext cx="6984776" cy="31176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4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75583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sic">
  <p:cSld name="Basic">
    <p:spTree>
      <p:nvGrpSpPr>
        <p:cNvPr id="1" name="Shape 18"/>
        <p:cNvGrpSpPr/>
        <p:nvPr/>
      </p:nvGrpSpPr>
      <p:grpSpPr>
        <a:xfrm>
          <a:off x="0" y="0"/>
          <a:ext cx="0" cy="0"/>
          <a:chOff x="0" y="0"/>
          <a:chExt cx="0" cy="0"/>
        </a:xfrm>
      </p:grpSpPr>
      <p:pic>
        <p:nvPicPr>
          <p:cNvPr id="19" name="Google Shape;19;p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0" name="Google Shape;20;p9"/>
          <p:cNvSpPr/>
          <p:nvPr/>
        </p:nvSpPr>
        <p:spPr>
          <a:xfrm>
            <a:off x="0" y="94320"/>
            <a:ext cx="9144000" cy="6669360"/>
          </a:xfrm>
          <a:prstGeom prst="rect">
            <a:avLst/>
          </a:prstGeom>
          <a:solidFill>
            <a:schemeClr val="lt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21;p9"/>
          <p:cNvSpPr/>
          <p:nvPr/>
        </p:nvSpPr>
        <p:spPr>
          <a:xfrm>
            <a:off x="0" y="764704"/>
            <a:ext cx="9144000" cy="56166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22;p9"/>
          <p:cNvSpPr txBox="1">
            <a:spLocks noGrp="1"/>
          </p:cNvSpPr>
          <p:nvPr>
            <p:ph type="sldNum" idx="12"/>
          </p:nvPr>
        </p:nvSpPr>
        <p:spPr>
          <a:xfrm>
            <a:off x="8433048" y="6429600"/>
            <a:ext cx="603448" cy="31176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a:solidFill>
                  <a:srgbClr val="2D519C"/>
                </a:solidFill>
                <a:latin typeface="Open Sans"/>
                <a:ea typeface="Open Sans"/>
                <a:cs typeface="Open Sans"/>
                <a:sym typeface="Open Sans"/>
              </a:defRPr>
            </a:lvl1pPr>
            <a:lvl2pPr marL="0" marR="0" lvl="1" indent="0" algn="r" rtl="0">
              <a:spcBef>
                <a:spcPts val="0"/>
              </a:spcBef>
              <a:spcAft>
                <a:spcPts val="0"/>
              </a:spcAft>
              <a:buNone/>
              <a:defRPr sz="1400" b="0" i="0">
                <a:solidFill>
                  <a:srgbClr val="2D519C"/>
                </a:solidFill>
                <a:latin typeface="Open Sans"/>
                <a:ea typeface="Open Sans"/>
                <a:cs typeface="Open Sans"/>
                <a:sym typeface="Open Sans"/>
              </a:defRPr>
            </a:lvl2pPr>
            <a:lvl3pPr marL="0" marR="0" lvl="2" indent="0" algn="r" rtl="0">
              <a:spcBef>
                <a:spcPts val="0"/>
              </a:spcBef>
              <a:spcAft>
                <a:spcPts val="0"/>
              </a:spcAft>
              <a:buNone/>
              <a:defRPr sz="1400" b="0" i="0">
                <a:solidFill>
                  <a:srgbClr val="2D519C"/>
                </a:solidFill>
                <a:latin typeface="Open Sans"/>
                <a:ea typeface="Open Sans"/>
                <a:cs typeface="Open Sans"/>
                <a:sym typeface="Open Sans"/>
              </a:defRPr>
            </a:lvl3pPr>
            <a:lvl4pPr marL="0" marR="0" lvl="3" indent="0" algn="r" rtl="0">
              <a:spcBef>
                <a:spcPts val="0"/>
              </a:spcBef>
              <a:spcAft>
                <a:spcPts val="0"/>
              </a:spcAft>
              <a:buNone/>
              <a:defRPr sz="1400" b="0" i="0">
                <a:solidFill>
                  <a:srgbClr val="2D519C"/>
                </a:solidFill>
                <a:latin typeface="Open Sans"/>
                <a:ea typeface="Open Sans"/>
                <a:cs typeface="Open Sans"/>
                <a:sym typeface="Open Sans"/>
              </a:defRPr>
            </a:lvl4pPr>
            <a:lvl5pPr marL="0" marR="0" lvl="4" indent="0" algn="r" rtl="0">
              <a:spcBef>
                <a:spcPts val="0"/>
              </a:spcBef>
              <a:spcAft>
                <a:spcPts val="0"/>
              </a:spcAft>
              <a:buNone/>
              <a:defRPr sz="1400" b="0" i="0">
                <a:solidFill>
                  <a:srgbClr val="2D519C"/>
                </a:solidFill>
                <a:latin typeface="Open Sans"/>
                <a:ea typeface="Open Sans"/>
                <a:cs typeface="Open Sans"/>
                <a:sym typeface="Open Sans"/>
              </a:defRPr>
            </a:lvl5pPr>
            <a:lvl6pPr marL="0" marR="0" lvl="5" indent="0" algn="r" rtl="0">
              <a:spcBef>
                <a:spcPts val="0"/>
              </a:spcBef>
              <a:spcAft>
                <a:spcPts val="0"/>
              </a:spcAft>
              <a:buNone/>
              <a:defRPr sz="1400" b="0" i="0">
                <a:solidFill>
                  <a:srgbClr val="2D519C"/>
                </a:solidFill>
                <a:latin typeface="Open Sans"/>
                <a:ea typeface="Open Sans"/>
                <a:cs typeface="Open Sans"/>
                <a:sym typeface="Open Sans"/>
              </a:defRPr>
            </a:lvl6pPr>
            <a:lvl7pPr marL="0" marR="0" lvl="6" indent="0" algn="r" rtl="0">
              <a:spcBef>
                <a:spcPts val="0"/>
              </a:spcBef>
              <a:spcAft>
                <a:spcPts val="0"/>
              </a:spcAft>
              <a:buNone/>
              <a:defRPr sz="1400" b="0" i="0">
                <a:solidFill>
                  <a:srgbClr val="2D519C"/>
                </a:solidFill>
                <a:latin typeface="Open Sans"/>
                <a:ea typeface="Open Sans"/>
                <a:cs typeface="Open Sans"/>
                <a:sym typeface="Open Sans"/>
              </a:defRPr>
            </a:lvl7pPr>
            <a:lvl8pPr marL="0" marR="0" lvl="7" indent="0" algn="r" rtl="0">
              <a:spcBef>
                <a:spcPts val="0"/>
              </a:spcBef>
              <a:spcAft>
                <a:spcPts val="0"/>
              </a:spcAft>
              <a:buNone/>
              <a:defRPr sz="1400" b="0" i="0">
                <a:solidFill>
                  <a:srgbClr val="2D519C"/>
                </a:solidFill>
                <a:latin typeface="Open Sans"/>
                <a:ea typeface="Open Sans"/>
                <a:cs typeface="Open Sans"/>
                <a:sym typeface="Open Sans"/>
              </a:defRPr>
            </a:lvl8pPr>
            <a:lvl9pPr marL="0" marR="0" lvl="8" indent="0" algn="r" rtl="0">
              <a:spcBef>
                <a:spcPts val="0"/>
              </a:spcBef>
              <a:spcAft>
                <a:spcPts val="0"/>
              </a:spcAft>
              <a:buNone/>
              <a:defRPr sz="1400" b="0" i="0">
                <a:solidFill>
                  <a:srgbClr val="2D519C"/>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nl-NL"/>
              <a:t>‹#›</a:t>
            </a:fld>
            <a:endParaRPr/>
          </a:p>
        </p:txBody>
      </p:sp>
      <p:pic>
        <p:nvPicPr>
          <p:cNvPr id="23" name="Google Shape;23;p9"/>
          <p:cNvPicPr preferRelativeResize="0"/>
          <p:nvPr/>
        </p:nvPicPr>
        <p:blipFill rotWithShape="1">
          <a:blip r:embed="rId3">
            <a:alphaModFix/>
          </a:blip>
          <a:srcRect/>
          <a:stretch/>
        </p:blipFill>
        <p:spPr>
          <a:xfrm>
            <a:off x="186563" y="6429600"/>
            <a:ext cx="956437" cy="291217"/>
          </a:xfrm>
          <a:prstGeom prst="rect">
            <a:avLst/>
          </a:prstGeom>
          <a:noFill/>
          <a:ln>
            <a:noFill/>
          </a:ln>
        </p:spPr>
      </p:pic>
      <p:sp>
        <p:nvSpPr>
          <p:cNvPr id="24" name="Google Shape;24;p9"/>
          <p:cNvSpPr txBox="1">
            <a:spLocks noGrp="1"/>
          </p:cNvSpPr>
          <p:nvPr>
            <p:ph type="ctrTitle"/>
          </p:nvPr>
        </p:nvSpPr>
        <p:spPr>
          <a:xfrm>
            <a:off x="0" y="234000"/>
            <a:ext cx="9147112" cy="432048"/>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2D519C"/>
              </a:buClr>
              <a:buSzPts val="2400"/>
              <a:buFont typeface="Open Sans"/>
              <a:buNone/>
              <a:defRPr sz="2400" b="1" i="0" u="none" strike="noStrike" cap="none">
                <a:solidFill>
                  <a:srgbClr val="2D519C"/>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9"/>
          <p:cNvSpPr txBox="1">
            <a:spLocks noGrp="1"/>
          </p:cNvSpPr>
          <p:nvPr>
            <p:ph type="ftr" idx="11"/>
          </p:nvPr>
        </p:nvSpPr>
        <p:spPr>
          <a:xfrm>
            <a:off x="1331640" y="6429601"/>
            <a:ext cx="6984776" cy="31176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4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718536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0781145"/>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62"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289035770"/>
      </p:ext>
    </p:extLst>
  </p:cSld>
  <p:clrMap bg1="lt1" tx1="dk1" bg2="dk2" tx2="lt2" accent1="accent1" accent2="accent2" accent3="accent3" accent4="accent4" accent5="accent5" accent6="accent6" hlink="hlink" folHlink="folHlink"/>
  <p:sldLayoutIdLst>
    <p:sldLayoutId id="2147483668" r:id="rId1"/>
    <p:sldLayoutId id="214748366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170.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10.png"/></Relationships>
</file>

<file path=ppt/slides/_rels/slide22.xml.rels><?xml version="1.0" encoding="UTF-8" standalone="yes"?>
<Relationships xmlns="http://schemas.openxmlformats.org/package/2006/relationships"><Relationship Id="rId8" Type="http://schemas.openxmlformats.org/officeDocument/2006/relationships/hyperlink" Target="https://fusenet.eu/book/iter-the-giant-fusion-reactor" TargetMode="External"/><Relationship Id="rId3" Type="http://schemas.openxmlformats.org/officeDocument/2006/relationships/hyperlink" Target="http://dimit.me/Fe26/" TargetMode="External"/><Relationship Id="rId7" Type="http://schemas.openxmlformats.org/officeDocument/2006/relationships/hyperlink" Target="https://fusenet.eu/sites/default/files/2020-09/Fusion_Fission_Lesson_16-18.zi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apps.apple.com/us/app/operation-tokamak/id808190835" TargetMode="External"/><Relationship Id="rId5" Type="http://schemas.openxmlformats.org/officeDocument/2006/relationships/hyperlink" Target="https://fusenet.eu/sites/default/files/2020-09/Collection_of_AQA_fusion_questions_ST.ZIP" TargetMode="External"/><Relationship Id="rId4" Type="http://schemas.openxmlformats.org/officeDocument/2006/relationships/hyperlink" Target="https://www.youtube.com/watch?v=ywZiNzEmNxw"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fusenet.eu/education/material"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iter.org/newsline/-/3477"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fusenet.e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himcomic.wordpress.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EE14CDE-DC2A-0C43-BD43-822BA1A9885C}"/>
              </a:ext>
            </a:extLst>
          </p:cNvPr>
          <p:cNvSpPr>
            <a:spLocks noGrp="1"/>
          </p:cNvSpPr>
          <p:nvPr>
            <p:ph type="ctrTitle" idx="4294967295"/>
          </p:nvPr>
        </p:nvSpPr>
        <p:spPr>
          <a:xfrm>
            <a:off x="1080000" y="2060575"/>
            <a:ext cx="6840538" cy="1390650"/>
          </a:xfrm>
          <a:prstGeom prst="rect">
            <a:avLst/>
          </a:prstGeom>
          <a:effectLst>
            <a:outerShdw blurRad="25400" dist="12700" dir="5400000" algn="t" rotWithShape="0">
              <a:prstClr val="black">
                <a:alpha val="46000"/>
              </a:prstClr>
            </a:outerShdw>
          </a:effectLst>
        </p:spPr>
        <p:txBody>
          <a:bodyPr rtlCol="0" anchor="t">
            <a:normAutofit/>
          </a:bodyPr>
          <a:lstStyle/>
          <a:p>
            <a:pPr algn="l" eaLnBrk="1" fontAlgn="auto" hangingPunct="1">
              <a:spcAft>
                <a:spcPts val="0"/>
              </a:spcAft>
              <a:defRPr/>
            </a:pPr>
            <a:r>
              <a:rPr lang="cs-CZ" dirty="0">
                <a:solidFill>
                  <a:schemeClr val="bg1"/>
                </a:solidFill>
                <a:latin typeface="Myriad Pro SemiCond" pitchFamily="34" charset="0"/>
                <a:ea typeface="+mj-ea"/>
                <a:cs typeface="+mj-cs"/>
              </a:rPr>
              <a:t>Vzdělávací materiály</a:t>
            </a:r>
            <a:br>
              <a:rPr lang="cs-CZ" dirty="0">
                <a:solidFill>
                  <a:schemeClr val="bg1"/>
                </a:solidFill>
                <a:latin typeface="Myriad Pro SemiCond" pitchFamily="34" charset="0"/>
                <a:ea typeface="+mj-ea"/>
                <a:cs typeface="+mj-cs"/>
              </a:rPr>
            </a:br>
            <a:r>
              <a:rPr lang="en-US" b="1" dirty="0" err="1">
                <a:solidFill>
                  <a:schemeClr val="bg1"/>
                </a:solidFill>
                <a:latin typeface="Myriad Pro SemiCond" pitchFamily="34" charset="0"/>
                <a:ea typeface="+mj-ea"/>
                <a:cs typeface="+mj-cs"/>
              </a:rPr>
              <a:t>Termojadern</a:t>
            </a:r>
            <a:r>
              <a:rPr lang="cs-CZ" b="1" dirty="0">
                <a:solidFill>
                  <a:schemeClr val="bg1"/>
                </a:solidFill>
                <a:latin typeface="Myriad Pro SemiCond" pitchFamily="34" charset="0"/>
                <a:ea typeface="+mj-ea"/>
                <a:cs typeface="+mj-cs"/>
              </a:rPr>
              <a:t>á fúze</a:t>
            </a:r>
            <a:r>
              <a:rPr lang="en-US" b="1" dirty="0">
                <a:solidFill>
                  <a:schemeClr val="bg1"/>
                </a:solidFill>
                <a:latin typeface="Myriad Pro SemiCond" pitchFamily="34" charset="0"/>
                <a:ea typeface="+mj-ea"/>
                <a:cs typeface="+mj-cs"/>
              </a:rPr>
              <a:t> </a:t>
            </a:r>
            <a:endParaRPr lang="fr-FR" b="1" dirty="0">
              <a:solidFill>
                <a:schemeClr val="bg1"/>
              </a:solidFill>
              <a:latin typeface="Myriad Pro SemiCond" pitchFamily="34" charset="0"/>
              <a:ea typeface="+mj-ea"/>
              <a:cs typeface="+mj-cs"/>
            </a:endParaRPr>
          </a:p>
        </p:txBody>
      </p:sp>
      <p:pic>
        <p:nvPicPr>
          <p:cNvPr id="3" name="Picture 2" descr="A close up of a sign&#10;&#10;Description automatically generated">
            <a:extLst>
              <a:ext uri="{FF2B5EF4-FFF2-40B4-BE49-F238E27FC236}">
                <a16:creationId xmlns:a16="http://schemas.microsoft.com/office/drawing/2014/main" id="{E5E542AD-6D36-402B-AF88-B146443DAFB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88224" y="5877272"/>
            <a:ext cx="2084722" cy="603009"/>
          </a:xfrm>
          <a:prstGeom prst="rect">
            <a:avLst/>
          </a:prstGeom>
        </p:spPr>
      </p:pic>
      <p:sp>
        <p:nvSpPr>
          <p:cNvPr id="5" name="Sous-titre 2">
            <a:extLst>
              <a:ext uri="{FF2B5EF4-FFF2-40B4-BE49-F238E27FC236}">
                <a16:creationId xmlns:a16="http://schemas.microsoft.com/office/drawing/2014/main" id="{9379BC2A-CB34-814E-BA50-0F49CC70C964}"/>
              </a:ext>
            </a:extLst>
          </p:cNvPr>
          <p:cNvSpPr>
            <a:spLocks noGrp="1"/>
          </p:cNvSpPr>
          <p:nvPr>
            <p:ph type="subTitle" idx="4294967295"/>
          </p:nvPr>
        </p:nvSpPr>
        <p:spPr>
          <a:xfrm>
            <a:off x="1080000" y="4365625"/>
            <a:ext cx="5905500" cy="1079500"/>
          </a:xfrm>
          <a:prstGeom prst="rect">
            <a:avLst/>
          </a:prstGeom>
        </p:spPr>
        <p:txBody>
          <a:bodyPr/>
          <a:lstStyle/>
          <a:p>
            <a:pPr marL="0" indent="0" algn="l" eaLnBrk="1" hangingPunct="1">
              <a:buNone/>
            </a:pPr>
            <a:r>
              <a:rPr lang="cs-CZ" sz="1600" b="1" dirty="0">
                <a:solidFill>
                  <a:schemeClr val="tx1">
                    <a:lumMod val="75000"/>
                    <a:lumOff val="25000"/>
                  </a:schemeClr>
                </a:solidFill>
                <a:latin typeface="Myriad Pro Cond" charset="0"/>
              </a:rPr>
              <a:t>Přehledová prezentace</a:t>
            </a:r>
            <a:endParaRPr lang="en-US" sz="1600" b="1" dirty="0">
              <a:solidFill>
                <a:schemeClr val="tx1">
                  <a:lumMod val="75000"/>
                  <a:lumOff val="25000"/>
                </a:schemeClr>
              </a:solidFill>
              <a:latin typeface="Myriad Pro Cond" charset="0"/>
            </a:endParaRPr>
          </a:p>
          <a:p>
            <a:pPr marL="0" indent="0" algn="l" eaLnBrk="1" hangingPunct="1">
              <a:buNone/>
            </a:pPr>
            <a:r>
              <a:rPr lang="en-US" sz="2400" b="1" dirty="0">
                <a:solidFill>
                  <a:srgbClr val="2D519C"/>
                </a:solidFill>
                <a:latin typeface="Myriad Pro Cond" charset="0"/>
              </a:rPr>
              <a:t>Teacher Day </a:t>
            </a:r>
            <a:r>
              <a:rPr lang="cs-CZ" sz="2400" b="1" dirty="0">
                <a:solidFill>
                  <a:srgbClr val="2D519C"/>
                </a:solidFill>
                <a:latin typeface="Myriad Pro Cond" charset="0"/>
              </a:rPr>
              <a:t>2. října</a:t>
            </a:r>
          </a:p>
          <a:p>
            <a:pPr marL="0" indent="0" algn="l" eaLnBrk="1" hangingPunct="1">
              <a:buNone/>
            </a:pPr>
            <a:r>
              <a:rPr lang="cs-CZ" sz="1600" i="1" dirty="0">
                <a:solidFill>
                  <a:srgbClr val="2D519C"/>
                </a:solidFill>
                <a:latin typeface="Myriad Pro Cond" charset="0"/>
              </a:rPr>
              <a:t>Členové organizace </a:t>
            </a:r>
            <a:r>
              <a:rPr lang="cs-CZ" sz="1600" i="1" dirty="0" err="1">
                <a:solidFill>
                  <a:srgbClr val="2D519C"/>
                </a:solidFill>
                <a:latin typeface="Myriad Pro Cond" charset="0"/>
              </a:rPr>
              <a:t>FuseNet</a:t>
            </a:r>
            <a:r>
              <a:rPr lang="cs-CZ" sz="1600" i="1" dirty="0">
                <a:solidFill>
                  <a:srgbClr val="2D519C"/>
                </a:solidFill>
                <a:latin typeface="Myriad Pro Cond" charset="0"/>
              </a:rPr>
              <a:t>:</a:t>
            </a:r>
            <a:endParaRPr lang="en-US" sz="1600" i="1" dirty="0">
              <a:solidFill>
                <a:srgbClr val="2D519C"/>
              </a:solidFill>
              <a:latin typeface="Myriad Pro" panose="020B0503030403020204" pitchFamily="34" charset="0"/>
            </a:endParaRPr>
          </a:p>
        </p:txBody>
      </p:sp>
      <p:grpSp>
        <p:nvGrpSpPr>
          <p:cNvPr id="25" name="Groupe 24">
            <a:extLst>
              <a:ext uri="{FF2B5EF4-FFF2-40B4-BE49-F238E27FC236}">
                <a16:creationId xmlns:a16="http://schemas.microsoft.com/office/drawing/2014/main" id="{84B1695A-68D7-1544-9FC2-136F07FD7A46}"/>
              </a:ext>
            </a:extLst>
          </p:cNvPr>
          <p:cNvGrpSpPr/>
          <p:nvPr/>
        </p:nvGrpSpPr>
        <p:grpSpPr>
          <a:xfrm>
            <a:off x="539378" y="5877272"/>
            <a:ext cx="1296144" cy="624709"/>
            <a:chOff x="539378" y="5877272"/>
            <a:chExt cx="1296144" cy="624709"/>
          </a:xfrm>
        </p:grpSpPr>
        <p:sp>
          <p:nvSpPr>
            <p:cNvPr id="17" name="Rectangle 16">
              <a:extLst>
                <a:ext uri="{FF2B5EF4-FFF2-40B4-BE49-F238E27FC236}">
                  <a16:creationId xmlns:a16="http://schemas.microsoft.com/office/drawing/2014/main" id="{D70B41D9-6D2B-6F4F-941F-19C13905B069}"/>
                </a:ext>
              </a:extLst>
            </p:cNvPr>
            <p:cNvSpPr/>
            <p:nvPr/>
          </p:nvSpPr>
          <p:spPr>
            <a:xfrm>
              <a:off x="539378" y="5877272"/>
              <a:ext cx="1296144" cy="624709"/>
            </a:xfrm>
            <a:prstGeom prst="rect">
              <a:avLst/>
            </a:prstGeom>
            <a:solidFill>
              <a:srgbClr val="27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ZoneTexte 19">
              <a:extLst>
                <a:ext uri="{FF2B5EF4-FFF2-40B4-BE49-F238E27FC236}">
                  <a16:creationId xmlns:a16="http://schemas.microsoft.com/office/drawing/2014/main" id="{A88CEE58-63E7-DC40-BE2A-EA08F0EBB27A}"/>
                </a:ext>
              </a:extLst>
            </p:cNvPr>
            <p:cNvSpPr txBox="1"/>
            <p:nvPr/>
          </p:nvSpPr>
          <p:spPr>
            <a:xfrm>
              <a:off x="539378" y="6051126"/>
              <a:ext cx="1296144" cy="276999"/>
            </a:xfrm>
            <a:prstGeom prst="rect">
              <a:avLst/>
            </a:prstGeom>
            <a:noFill/>
          </p:spPr>
          <p:txBody>
            <a:bodyPr wrap="square" rtlCol="0">
              <a:spAutoFit/>
            </a:bodyPr>
            <a:lstStyle/>
            <a:p>
              <a:pPr algn="ctr"/>
              <a:r>
                <a:rPr lang="en-GB" sz="1200">
                  <a:solidFill>
                    <a:schemeClr val="bg1">
                      <a:lumMod val="95000"/>
                    </a:schemeClr>
                  </a:solidFill>
                </a:rPr>
                <a:t>LOGO</a:t>
              </a:r>
            </a:p>
          </p:txBody>
        </p:sp>
      </p:grpSp>
      <p:grpSp>
        <p:nvGrpSpPr>
          <p:cNvPr id="24" name="Groupe 23">
            <a:extLst>
              <a:ext uri="{FF2B5EF4-FFF2-40B4-BE49-F238E27FC236}">
                <a16:creationId xmlns:a16="http://schemas.microsoft.com/office/drawing/2014/main" id="{2C45293B-68DF-4E4C-9D72-38E32085E3D6}"/>
              </a:ext>
            </a:extLst>
          </p:cNvPr>
          <p:cNvGrpSpPr/>
          <p:nvPr/>
        </p:nvGrpSpPr>
        <p:grpSpPr>
          <a:xfrm>
            <a:off x="2263342" y="5877272"/>
            <a:ext cx="1298898" cy="624709"/>
            <a:chOff x="2263342" y="5877272"/>
            <a:chExt cx="1298898" cy="624709"/>
          </a:xfrm>
        </p:grpSpPr>
        <p:sp>
          <p:nvSpPr>
            <p:cNvPr id="18" name="Rectangle 17">
              <a:extLst>
                <a:ext uri="{FF2B5EF4-FFF2-40B4-BE49-F238E27FC236}">
                  <a16:creationId xmlns:a16="http://schemas.microsoft.com/office/drawing/2014/main" id="{7BED014C-C9CF-BF40-BFB1-C23CEF332665}"/>
                </a:ext>
              </a:extLst>
            </p:cNvPr>
            <p:cNvSpPr/>
            <p:nvPr/>
          </p:nvSpPr>
          <p:spPr>
            <a:xfrm>
              <a:off x="2266096" y="5877272"/>
              <a:ext cx="1296144" cy="624709"/>
            </a:xfrm>
            <a:prstGeom prst="rect">
              <a:avLst/>
            </a:prstGeom>
            <a:solidFill>
              <a:srgbClr val="A17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ZoneTexte 20">
              <a:extLst>
                <a:ext uri="{FF2B5EF4-FFF2-40B4-BE49-F238E27FC236}">
                  <a16:creationId xmlns:a16="http://schemas.microsoft.com/office/drawing/2014/main" id="{91876AB9-8042-DF47-8516-A2570202B5F3}"/>
                </a:ext>
              </a:extLst>
            </p:cNvPr>
            <p:cNvSpPr txBox="1"/>
            <p:nvPr/>
          </p:nvSpPr>
          <p:spPr>
            <a:xfrm>
              <a:off x="2263342" y="6051126"/>
              <a:ext cx="1296144" cy="276999"/>
            </a:xfrm>
            <a:prstGeom prst="rect">
              <a:avLst/>
            </a:prstGeom>
            <a:noFill/>
          </p:spPr>
          <p:txBody>
            <a:bodyPr wrap="square" rtlCol="0">
              <a:spAutoFit/>
            </a:bodyPr>
            <a:lstStyle/>
            <a:p>
              <a:pPr algn="ctr"/>
              <a:r>
                <a:rPr lang="en-GB" sz="1200">
                  <a:solidFill>
                    <a:schemeClr val="bg1">
                      <a:lumMod val="95000"/>
                    </a:schemeClr>
                  </a:solidFill>
                </a:rPr>
                <a:t>LOGO</a:t>
              </a:r>
            </a:p>
          </p:txBody>
        </p:sp>
      </p:grpSp>
      <p:grpSp>
        <p:nvGrpSpPr>
          <p:cNvPr id="23" name="Groupe 22">
            <a:extLst>
              <a:ext uri="{FF2B5EF4-FFF2-40B4-BE49-F238E27FC236}">
                <a16:creationId xmlns:a16="http://schemas.microsoft.com/office/drawing/2014/main" id="{93FD8A51-CADB-9D49-A348-F8C825CEB319}"/>
              </a:ext>
            </a:extLst>
          </p:cNvPr>
          <p:cNvGrpSpPr/>
          <p:nvPr/>
        </p:nvGrpSpPr>
        <p:grpSpPr>
          <a:xfrm>
            <a:off x="3958185" y="5877272"/>
            <a:ext cx="1298943" cy="624709"/>
            <a:chOff x="3958185" y="5877272"/>
            <a:chExt cx="1298943" cy="624709"/>
          </a:xfrm>
        </p:grpSpPr>
        <p:sp>
          <p:nvSpPr>
            <p:cNvPr id="19" name="Rectangle 18">
              <a:extLst>
                <a:ext uri="{FF2B5EF4-FFF2-40B4-BE49-F238E27FC236}">
                  <a16:creationId xmlns:a16="http://schemas.microsoft.com/office/drawing/2014/main" id="{0BE6A21A-1CEB-054B-8D85-968BED6BBF5E}"/>
                </a:ext>
              </a:extLst>
            </p:cNvPr>
            <p:cNvSpPr/>
            <p:nvPr/>
          </p:nvSpPr>
          <p:spPr>
            <a:xfrm>
              <a:off x="3960984" y="5877272"/>
              <a:ext cx="1296144" cy="624709"/>
            </a:xfrm>
            <a:prstGeom prst="rect">
              <a:avLst/>
            </a:prstGeom>
            <a:solidFill>
              <a:srgbClr val="A13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ZoneTexte 21">
              <a:extLst>
                <a:ext uri="{FF2B5EF4-FFF2-40B4-BE49-F238E27FC236}">
                  <a16:creationId xmlns:a16="http://schemas.microsoft.com/office/drawing/2014/main" id="{6B13CD3B-9A2B-E34C-B639-B1B26EA3B1F5}"/>
                </a:ext>
              </a:extLst>
            </p:cNvPr>
            <p:cNvSpPr txBox="1"/>
            <p:nvPr/>
          </p:nvSpPr>
          <p:spPr>
            <a:xfrm>
              <a:off x="3958185" y="6051126"/>
              <a:ext cx="1296144" cy="276999"/>
            </a:xfrm>
            <a:prstGeom prst="rect">
              <a:avLst/>
            </a:prstGeom>
            <a:noFill/>
          </p:spPr>
          <p:txBody>
            <a:bodyPr wrap="square" rtlCol="0">
              <a:spAutoFit/>
            </a:bodyPr>
            <a:lstStyle/>
            <a:p>
              <a:pPr algn="ctr"/>
              <a:r>
                <a:rPr lang="en-GB" sz="1200">
                  <a:solidFill>
                    <a:schemeClr val="bg1">
                      <a:lumMod val="95000"/>
                    </a:schemeClr>
                  </a:solidFill>
                </a:rPr>
                <a:t>LOGO</a:t>
              </a:r>
            </a:p>
          </p:txBody>
        </p:sp>
      </p:grpSp>
      <p:pic>
        <p:nvPicPr>
          <p:cNvPr id="7" name="Picture 6" descr="A screenshot of a cell phone&#10;&#10;Description automatically generated">
            <a:extLst>
              <a:ext uri="{FF2B5EF4-FFF2-40B4-BE49-F238E27FC236}">
                <a16:creationId xmlns:a16="http://schemas.microsoft.com/office/drawing/2014/main" id="{5171FE4A-99D6-4169-A6EF-B7BCDD0D876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4033" y="5731699"/>
            <a:ext cx="6025385" cy="8941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5106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10</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0" name="ZoneTexte 9">
            <a:extLst>
              <a:ext uri="{FF2B5EF4-FFF2-40B4-BE49-F238E27FC236}">
                <a16:creationId xmlns:a16="http://schemas.microsoft.com/office/drawing/2014/main" id="{3A381896-639B-6649-8F5E-AA997EB7AA2C}"/>
              </a:ext>
            </a:extLst>
          </p:cNvPr>
          <p:cNvSpPr txBox="1"/>
          <p:nvPr/>
        </p:nvSpPr>
        <p:spPr>
          <a:xfrm>
            <a:off x="791580" y="1271122"/>
            <a:ext cx="7560840" cy="3477875"/>
          </a:xfrm>
          <a:prstGeom prst="rect">
            <a:avLst/>
          </a:prstGeom>
          <a:noFill/>
        </p:spPr>
        <p:txBody>
          <a:bodyPr wrap="square" rtlCol="0">
            <a:spAutoFit/>
          </a:bodyPr>
          <a:lstStyle/>
          <a:p>
            <a:r>
              <a:rPr lang="cs-CZ" sz="2400" b="1" dirty="0">
                <a:solidFill>
                  <a:srgbClr val="1A520F"/>
                </a:solidFill>
                <a:latin typeface="Myriad Pro" panose="020B0503030403020204" pitchFamily="34" charset="0"/>
              </a:rPr>
              <a:t>Prezentace </a:t>
            </a:r>
            <a:r>
              <a:rPr lang="cs-CZ" sz="2400" dirty="0">
                <a:latin typeface="Myriad Pro" panose="020B0503030403020204" pitchFamily="34" charset="0"/>
              </a:rPr>
              <a:t>ke každé lekci obsahuje</a:t>
            </a:r>
            <a:r>
              <a:rPr lang="en-GB" sz="2400" dirty="0">
                <a:latin typeface="Myriad Pro" panose="020B0503030403020204" pitchFamily="34" charset="0"/>
              </a:rPr>
              <a:t>:</a:t>
            </a:r>
            <a:br>
              <a:rPr lang="en-GB" sz="2400" dirty="0">
                <a:latin typeface="Myriad Pro" panose="020B0503030403020204" pitchFamily="34" charset="0"/>
              </a:rPr>
            </a:b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Vizuální podání probírané látky</a:t>
            </a: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Kvalitní ilustrace</a:t>
            </a: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Zajímavá videa a odkazy</a:t>
            </a:r>
            <a:endParaRPr lang="en-GB" sz="2400" dirty="0">
              <a:latin typeface="Myriad Pro" panose="020B0503030403020204" pitchFamily="34" charset="0"/>
            </a:endParaRPr>
          </a:p>
          <a:p>
            <a:endParaRPr lang="en-GB" sz="2400" dirty="0">
              <a:latin typeface="Myriad Pro" panose="020B0503030403020204" pitchFamily="34" charset="0"/>
            </a:endParaRPr>
          </a:p>
          <a:p>
            <a:r>
              <a:rPr lang="cs-CZ" sz="2400" dirty="0">
                <a:latin typeface="Myriad Pro" panose="020B0503030403020204" pitchFamily="34" charset="0"/>
              </a:rPr>
              <a:t>Prezentace </a:t>
            </a:r>
            <a:r>
              <a:rPr lang="cs-CZ" sz="2400" b="1" dirty="0">
                <a:solidFill>
                  <a:srgbClr val="A17E2F"/>
                </a:solidFill>
                <a:latin typeface="Myriad Pro" panose="020B0503030403020204" pitchFamily="34" charset="0"/>
              </a:rPr>
              <a:t>je možné si volně upravit </a:t>
            </a:r>
          </a:p>
          <a:p>
            <a:r>
              <a:rPr lang="cs-CZ" sz="2400" dirty="0">
                <a:latin typeface="Myriad Pro" panose="020B0503030403020204" pitchFamily="34" charset="0"/>
              </a:rPr>
              <a:t>podle vašich preferencí</a:t>
            </a:r>
            <a:endParaRPr lang="en-GB" sz="2400" dirty="0">
              <a:latin typeface="Myriad Pro" panose="020B0503030403020204" pitchFamily="34" charset="0"/>
            </a:endParaRPr>
          </a:p>
          <a:p>
            <a:pPr marL="342900" indent="-342900">
              <a:buFont typeface="Arial" panose="020B0604020202020204" pitchFamily="34" charset="0"/>
              <a:buChar char="•"/>
            </a:pPr>
            <a:endParaRPr lang="en-GB" sz="2800" dirty="0">
              <a:latin typeface="Myriad Pro" panose="020B0503030403020204" pitchFamily="34" charset="0"/>
            </a:endParaRPr>
          </a:p>
        </p:txBody>
      </p:sp>
      <p:pic>
        <p:nvPicPr>
          <p:cNvPr id="13" name="Picture 12" descr="A picture containing indoor, cake, toy, looking&#10;&#10;Description automatically generated">
            <a:extLst>
              <a:ext uri="{FF2B5EF4-FFF2-40B4-BE49-F238E27FC236}">
                <a16:creationId xmlns:a16="http://schemas.microsoft.com/office/drawing/2014/main" id="{BFD7535E-8386-4926-97A2-DCD4075730D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34148" y="3395931"/>
            <a:ext cx="4102348" cy="2985822"/>
          </a:xfrm>
          <a:prstGeom prst="rect">
            <a:avLst/>
          </a:prstGeom>
        </p:spPr>
      </p:pic>
    </p:spTree>
    <p:extLst>
      <p:ext uri="{BB962C8B-B14F-4D97-AF65-F5344CB8AC3E}">
        <p14:creationId xmlns:p14="http://schemas.microsoft.com/office/powerpoint/2010/main" val="31824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500"/>
                                        <p:tgtEl>
                                          <p:spTgt spid="10">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5" end="5"/>
                                            </p:txEl>
                                          </p:spTgt>
                                        </p:tgtEl>
                                        <p:attrNameLst>
                                          <p:attrName>style.visibility</p:attrName>
                                        </p:attrNameLst>
                                      </p:cBhvr>
                                      <p:to>
                                        <p:strVal val="visible"/>
                                      </p:to>
                                    </p:set>
                                    <p:animEffect transition="in" filter="fade">
                                      <p:cBhvr>
                                        <p:cTn id="18" dur="500"/>
                                        <p:tgtEl>
                                          <p:spTgt spid="10">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fade">
                                      <p:cBhvr>
                                        <p:cTn id="23"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11</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cs-CZ" dirty="0"/>
              <a:t>Prezentace</a:t>
            </a:r>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0" name="ZoneTexte 9">
            <a:extLst>
              <a:ext uri="{FF2B5EF4-FFF2-40B4-BE49-F238E27FC236}">
                <a16:creationId xmlns:a16="http://schemas.microsoft.com/office/drawing/2014/main" id="{3A381896-639B-6649-8F5E-AA997EB7AA2C}"/>
              </a:ext>
            </a:extLst>
          </p:cNvPr>
          <p:cNvSpPr txBox="1"/>
          <p:nvPr/>
        </p:nvSpPr>
        <p:spPr>
          <a:xfrm>
            <a:off x="791580" y="1436222"/>
            <a:ext cx="7560840" cy="4216539"/>
          </a:xfrm>
          <a:prstGeom prst="rect">
            <a:avLst/>
          </a:prstGeom>
          <a:noFill/>
        </p:spPr>
        <p:txBody>
          <a:bodyPr wrap="square" rtlCol="0">
            <a:spAutoFit/>
          </a:bodyPr>
          <a:lstStyle/>
          <a:p>
            <a:r>
              <a:rPr lang="cs-CZ" sz="2400" dirty="0">
                <a:latin typeface="Myriad Pro" panose="020B0503030403020204" pitchFamily="34" charset="0"/>
              </a:rPr>
              <a:t>Následují příklady z prezentace ke </a:t>
            </a:r>
            <a:r>
              <a:rPr lang="cs-CZ" sz="2400" b="1" dirty="0">
                <a:solidFill>
                  <a:srgbClr val="1A520F"/>
                </a:solidFill>
                <a:latin typeface="Myriad Pro" panose="020B0503030403020204" pitchFamily="34" charset="0"/>
              </a:rPr>
              <a:t>Kapitole</a:t>
            </a:r>
            <a:r>
              <a:rPr lang="en-GB" sz="2400" b="1" dirty="0">
                <a:solidFill>
                  <a:srgbClr val="1A520F"/>
                </a:solidFill>
                <a:latin typeface="Myriad Pro" panose="020B0503030403020204" pitchFamily="34" charset="0"/>
              </a:rPr>
              <a:t> 3: F</a:t>
            </a:r>
            <a:r>
              <a:rPr lang="cs-CZ" sz="2400" b="1" dirty="0" err="1">
                <a:solidFill>
                  <a:srgbClr val="1A520F"/>
                </a:solidFill>
                <a:latin typeface="Myriad Pro" panose="020B0503030403020204" pitchFamily="34" charset="0"/>
              </a:rPr>
              <a:t>úzní</a:t>
            </a:r>
            <a:r>
              <a:rPr lang="cs-CZ" sz="2400" b="1" dirty="0">
                <a:solidFill>
                  <a:srgbClr val="1A520F"/>
                </a:solidFill>
                <a:latin typeface="Myriad Pro" panose="020B0503030403020204" pitchFamily="34" charset="0"/>
              </a:rPr>
              <a:t> technologie </a:t>
            </a:r>
            <a:r>
              <a:rPr lang="cs-CZ" sz="2400" dirty="0">
                <a:latin typeface="Myriad Pro" panose="020B0503030403020204" pitchFamily="34" charset="0"/>
              </a:rPr>
              <a:t>na téma</a:t>
            </a:r>
            <a:r>
              <a:rPr lang="en-GB" sz="2400" dirty="0">
                <a:latin typeface="Myriad Pro" panose="020B0503030403020204" pitchFamily="34" charset="0"/>
              </a:rPr>
              <a:t>:</a:t>
            </a:r>
            <a:br>
              <a:rPr lang="en-GB" sz="2400" dirty="0">
                <a:latin typeface="Myriad Pro" panose="020B0503030403020204" pitchFamily="34" charset="0"/>
              </a:rPr>
            </a:br>
            <a:endParaRPr lang="en-GB" sz="2400" dirty="0">
              <a:latin typeface="Myriad Pro" panose="020B0503030403020204" pitchFamily="34" charset="0"/>
            </a:endParaRPr>
          </a:p>
          <a:p>
            <a:pPr marL="342900" indent="-342900">
              <a:buFont typeface="Arial" panose="020B0604020202020204" pitchFamily="34" charset="0"/>
              <a:buChar char="•"/>
            </a:pPr>
            <a:r>
              <a:rPr lang="en-GB" sz="2400" dirty="0">
                <a:latin typeface="Myriad Pro" panose="020B0503030403020204" pitchFamily="34" charset="0"/>
              </a:rPr>
              <a:t>Tokamak: </a:t>
            </a:r>
            <a:r>
              <a:rPr lang="cs-CZ" sz="2400" dirty="0">
                <a:latin typeface="Myriad Pro" panose="020B0503030403020204" pitchFamily="34" charset="0"/>
              </a:rPr>
              <a:t>velký transformátor</a:t>
            </a: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Způsoby ohřevu plazmatu</a:t>
            </a: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Vakuová nádoba tokamaku ITER</a:t>
            </a:r>
          </a:p>
          <a:p>
            <a:pPr marL="342900" indent="-342900">
              <a:buFont typeface="Arial" panose="020B0604020202020204" pitchFamily="34" charset="0"/>
              <a:buChar char="•"/>
            </a:pPr>
            <a:r>
              <a:rPr lang="cs-CZ" sz="2400" dirty="0">
                <a:latin typeface="Myriad Pro" panose="020B0503030403020204" pitchFamily="34" charset="0"/>
              </a:rPr>
              <a:t>Kryostat tokamaku ITER</a:t>
            </a: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Magnetická diagnostika</a:t>
            </a:r>
            <a:endParaRPr lang="en-GB" sz="2400" dirty="0">
              <a:latin typeface="Myriad Pro" panose="020B0503030403020204" pitchFamily="34" charset="0"/>
            </a:endParaRPr>
          </a:p>
          <a:p>
            <a:endParaRPr lang="en-GB" sz="2400" dirty="0">
              <a:latin typeface="Myriad Pro" panose="020B0503030403020204" pitchFamily="34" charset="0"/>
            </a:endParaRPr>
          </a:p>
          <a:p>
            <a:pPr marL="342900" indent="-342900">
              <a:buFont typeface="Arial" panose="020B0604020202020204" pitchFamily="34" charset="0"/>
              <a:buChar char="•"/>
            </a:pPr>
            <a:endParaRPr lang="en-GB" sz="2400" dirty="0">
              <a:latin typeface="Myriad Pro" panose="020B0503030403020204" pitchFamily="34" charset="0"/>
            </a:endParaRPr>
          </a:p>
          <a:p>
            <a:pPr marL="342900" indent="-342900">
              <a:buFont typeface="Arial" panose="020B0604020202020204" pitchFamily="34" charset="0"/>
              <a:buChar char="•"/>
            </a:pPr>
            <a:endParaRPr lang="en-GB" sz="2800" dirty="0">
              <a:latin typeface="Myriad Pro" panose="020B0503030403020204" pitchFamily="34" charset="0"/>
            </a:endParaRPr>
          </a:p>
        </p:txBody>
      </p:sp>
      <p:pic>
        <p:nvPicPr>
          <p:cNvPr id="15" name="Picture 14" descr="A picture containing indoor, cake, toy, looking&#10;&#10;Description automatically generated">
            <a:extLst>
              <a:ext uri="{FF2B5EF4-FFF2-40B4-BE49-F238E27FC236}">
                <a16:creationId xmlns:a16="http://schemas.microsoft.com/office/drawing/2014/main" id="{52FB1379-7D34-4DD5-A1F6-AAD2F27C7E3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87900" y="3429000"/>
            <a:ext cx="4102348" cy="2985822"/>
          </a:xfrm>
          <a:prstGeom prst="rect">
            <a:avLst/>
          </a:prstGeom>
        </p:spPr>
      </p:pic>
    </p:spTree>
    <p:extLst>
      <p:ext uri="{BB962C8B-B14F-4D97-AF65-F5344CB8AC3E}">
        <p14:creationId xmlns:p14="http://schemas.microsoft.com/office/powerpoint/2010/main" val="304900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fade">
                                      <p:cBhvr>
                                        <p:cTn id="18" dur="500"/>
                                        <p:tgtEl>
                                          <p:spTgt spid="10">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500"/>
                                        <p:tgtEl>
                                          <p:spTgt spid="10">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fade">
                                      <p:cBhvr>
                                        <p:cTn id="24"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12</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en-GB" dirty="0"/>
              <a:t>Tokamak: </a:t>
            </a:r>
            <a:r>
              <a:rPr lang="cs-CZ" dirty="0"/>
              <a:t>Velký transformátor</a:t>
            </a:r>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1" name="ZoneTexte 9">
            <a:extLst>
              <a:ext uri="{FF2B5EF4-FFF2-40B4-BE49-F238E27FC236}">
                <a16:creationId xmlns:a16="http://schemas.microsoft.com/office/drawing/2014/main" id="{3A381896-639B-6649-8F5E-AA997EB7AA2C}"/>
              </a:ext>
            </a:extLst>
          </p:cNvPr>
          <p:cNvSpPr txBox="1"/>
          <p:nvPr/>
        </p:nvSpPr>
        <p:spPr>
          <a:xfrm>
            <a:off x="471473" y="1239500"/>
            <a:ext cx="3717755" cy="2308324"/>
          </a:xfrm>
          <a:prstGeom prst="rect">
            <a:avLst/>
          </a:prstGeom>
          <a:noFill/>
        </p:spPr>
        <p:txBody>
          <a:bodyPr wrap="square" rtlCol="0">
            <a:spAutoFit/>
          </a:bodyPr>
          <a:lstStyle/>
          <a:p>
            <a:r>
              <a:rPr lang="cs-CZ" sz="2400" b="1" dirty="0">
                <a:solidFill>
                  <a:srgbClr val="A17E2F"/>
                </a:solidFill>
                <a:latin typeface="Myriad Pro" panose="020B0503030403020204" pitchFamily="34" charset="0"/>
              </a:rPr>
              <a:t>Transformátor</a:t>
            </a:r>
            <a:r>
              <a:rPr lang="en-US" sz="2400" dirty="0">
                <a:latin typeface="Myriad Pro" panose="020B0503030403020204" pitchFamily="34" charset="0"/>
              </a:rPr>
              <a:t>:</a:t>
            </a:r>
            <a:endParaRPr lang="cs-CZ" sz="2400" dirty="0">
              <a:latin typeface="Myriad Pro" panose="020B0503030403020204" pitchFamily="34" charset="0"/>
            </a:endParaRPr>
          </a:p>
          <a:p>
            <a:r>
              <a:rPr lang="cs-CZ" sz="2400" dirty="0">
                <a:latin typeface="Myriad Pro" panose="020B0503030403020204" pitchFamily="34" charset="0"/>
              </a:rPr>
              <a:t>Zařízení určené k indukování proudu v sekundárním vinutí pomocí změny proudu v primárním vinutí</a:t>
            </a:r>
            <a:endParaRPr lang="en-GB" sz="2000" dirty="0">
              <a:latin typeface="Myriad Pro" panose="020B050303040302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6023" y="3429000"/>
            <a:ext cx="4097613" cy="1608249"/>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64495" y="1386473"/>
            <a:ext cx="4572001" cy="3240833"/>
          </a:xfrm>
          <a:prstGeom prst="rect">
            <a:avLst/>
          </a:prstGeom>
        </p:spPr>
      </p:pic>
      <p:sp>
        <p:nvSpPr>
          <p:cNvPr id="26" name="ZoneTexte 9">
            <a:extLst>
              <a:ext uri="{FF2B5EF4-FFF2-40B4-BE49-F238E27FC236}">
                <a16:creationId xmlns:a16="http://schemas.microsoft.com/office/drawing/2014/main" id="{3A381896-639B-6649-8F5E-AA997EB7AA2C}"/>
              </a:ext>
            </a:extLst>
          </p:cNvPr>
          <p:cNvSpPr txBox="1"/>
          <p:nvPr/>
        </p:nvSpPr>
        <p:spPr>
          <a:xfrm>
            <a:off x="4860031" y="4816960"/>
            <a:ext cx="3890563" cy="830997"/>
          </a:xfrm>
          <a:prstGeom prst="rect">
            <a:avLst/>
          </a:prstGeom>
          <a:noFill/>
        </p:spPr>
        <p:txBody>
          <a:bodyPr wrap="square" rtlCol="0">
            <a:spAutoFit/>
          </a:bodyPr>
          <a:lstStyle/>
          <a:p>
            <a:r>
              <a:rPr lang="cs-CZ" sz="2400" dirty="0">
                <a:latin typeface="Myriad Pro" panose="020B0503030403020204" pitchFamily="34" charset="0"/>
              </a:rPr>
              <a:t>V tokamaku hraje plazma roli sekundárního vinutí</a:t>
            </a:r>
            <a:endParaRPr lang="en-GB" sz="2000" dirty="0">
              <a:latin typeface="Myriad Pro" panose="020B0503030403020204" pitchFamily="34" charset="0"/>
            </a:endParaRPr>
          </a:p>
        </p:txBody>
      </p:sp>
      <p:sp>
        <p:nvSpPr>
          <p:cNvPr id="4" name="ZoneTexte 19">
            <a:extLst>
              <a:ext uri="{FF2B5EF4-FFF2-40B4-BE49-F238E27FC236}">
                <a16:creationId xmlns:a16="http://schemas.microsoft.com/office/drawing/2014/main" id="{1935094A-DDC2-4DCE-B82B-BD8D48B9ED38}"/>
              </a:ext>
            </a:extLst>
          </p:cNvPr>
          <p:cNvSpPr txBox="1"/>
          <p:nvPr/>
        </p:nvSpPr>
        <p:spPr>
          <a:xfrm>
            <a:off x="7278258" y="127415"/>
            <a:ext cx="1815408" cy="476726"/>
          </a:xfrm>
          <a:prstGeom prst="roundRect">
            <a:avLst/>
          </a:prstGeom>
          <a:solidFill>
            <a:srgbClr val="2D519C"/>
          </a:solidFill>
        </p:spPr>
        <p:txBody>
          <a:bodyPr wrap="square" rtlCol="0">
            <a:spAutoFit/>
          </a:bodyPr>
          <a:lstStyle/>
          <a:p>
            <a:pPr algn="ctr"/>
            <a:r>
              <a:rPr lang="cs-CZ" sz="1100" i="1" dirty="0">
                <a:solidFill>
                  <a:schemeClr val="bg1">
                    <a:lumMod val="95000"/>
                  </a:schemeClr>
                </a:solidFill>
                <a:latin typeface="Myriad Pro" panose="020B0503030403020204"/>
              </a:rPr>
              <a:t>Příklad slidu z Kapitoly</a:t>
            </a:r>
            <a:r>
              <a:rPr lang="en-GB" sz="1100" i="1" dirty="0">
                <a:solidFill>
                  <a:schemeClr val="bg1">
                    <a:lumMod val="95000"/>
                  </a:schemeClr>
                </a:solidFill>
                <a:latin typeface="Myriad Pro" panose="020B0503030403020204"/>
              </a:rPr>
              <a:t> 3: </a:t>
            </a:r>
            <a:r>
              <a:rPr lang="cs-CZ" sz="1100" i="1" dirty="0">
                <a:solidFill>
                  <a:schemeClr val="bg1">
                    <a:lumMod val="95000"/>
                  </a:schemeClr>
                </a:solidFill>
                <a:latin typeface="Myriad Pro" panose="020B0503030403020204"/>
              </a:rPr>
              <a:t>Fúzní technologie</a:t>
            </a:r>
            <a:endParaRPr lang="en-GB" sz="1000" i="1" dirty="0">
              <a:solidFill>
                <a:schemeClr val="bg1">
                  <a:lumMod val="95000"/>
                </a:schemeClr>
              </a:solidFill>
              <a:latin typeface="Myriad Pro" panose="020B0503030403020204"/>
            </a:endParaRPr>
          </a:p>
        </p:txBody>
      </p:sp>
    </p:spTree>
    <p:extLst>
      <p:ext uri="{BB962C8B-B14F-4D97-AF65-F5344CB8AC3E}">
        <p14:creationId xmlns:p14="http://schemas.microsoft.com/office/powerpoint/2010/main" val="10674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email">
            <a:extLst>
              <a:ext uri="{28A0092B-C50C-407E-A947-70E740481C1C}">
                <a14:useLocalDpi xmlns:a14="http://schemas.microsoft.com/office/drawing/2010/main" val="0"/>
              </a:ext>
            </a:extLst>
          </a:blip>
          <a:srcRect l="1573" t="2843" r="2180" b="2297"/>
          <a:stretch/>
        </p:blipFill>
        <p:spPr>
          <a:xfrm>
            <a:off x="5165118" y="901232"/>
            <a:ext cx="3223306" cy="2541453"/>
          </a:xfrm>
          <a:prstGeom prst="rect">
            <a:avLst/>
          </a:prstGeom>
        </p:spPr>
      </p:pic>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13</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cs-CZ" dirty="0"/>
              <a:t>Ohřev plazmatu pomocí proudu</a:t>
            </a:r>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0" name="ZoneTexte 9">
            <a:extLst>
              <a:ext uri="{FF2B5EF4-FFF2-40B4-BE49-F238E27FC236}">
                <a16:creationId xmlns:a16="http://schemas.microsoft.com/office/drawing/2014/main" id="{3A381896-639B-6649-8F5E-AA997EB7AA2C}"/>
              </a:ext>
            </a:extLst>
          </p:cNvPr>
          <p:cNvSpPr txBox="1"/>
          <p:nvPr/>
        </p:nvSpPr>
        <p:spPr>
          <a:xfrm>
            <a:off x="650823" y="1275238"/>
            <a:ext cx="3296182" cy="1200329"/>
          </a:xfrm>
          <a:prstGeom prst="rect">
            <a:avLst/>
          </a:prstGeom>
          <a:noFill/>
        </p:spPr>
        <p:txBody>
          <a:bodyPr wrap="square" rtlCol="0">
            <a:spAutoFit/>
          </a:bodyPr>
          <a:lstStyle/>
          <a:p>
            <a:r>
              <a:rPr lang="cs-CZ" sz="2400" dirty="0">
                <a:latin typeface="Myriad Pro" panose="020B0503030403020204" pitchFamily="34" charset="0"/>
              </a:rPr>
              <a:t>Proudu ve vodiči s oporem </a:t>
            </a:r>
            <a:r>
              <a:rPr lang="en-US" sz="2400" dirty="0">
                <a:latin typeface="Myriad Pro" panose="020B0503030403020204" pitchFamily="34" charset="0"/>
              </a:rPr>
              <a:t>R gene</a:t>
            </a:r>
            <a:r>
              <a:rPr lang="cs-CZ" sz="2400" dirty="0">
                <a:latin typeface="Myriad Pro" panose="020B0503030403020204" pitchFamily="34" charset="0"/>
              </a:rPr>
              <a:t>ruje</a:t>
            </a:r>
            <a:r>
              <a:rPr lang="en-US" sz="2400" dirty="0">
                <a:latin typeface="Myriad Pro" panose="020B0503030403020204" pitchFamily="34" charset="0"/>
              </a:rPr>
              <a:t> </a:t>
            </a:r>
            <a:r>
              <a:rPr lang="cs-CZ" sz="2400" dirty="0">
                <a:solidFill>
                  <a:schemeClr val="accent4">
                    <a:lumMod val="75000"/>
                  </a:schemeClr>
                </a:solidFill>
                <a:latin typeface="Myriad Pro" panose="020B0503030403020204" pitchFamily="34" charset="0"/>
              </a:rPr>
              <a:t>výkon ohřevu</a:t>
            </a:r>
            <a:r>
              <a:rPr lang="en-US" sz="2400" dirty="0">
                <a:latin typeface="Myriad Pro" panose="020B0503030403020204" pitchFamily="34" charset="0"/>
              </a:rPr>
              <a:t>:</a:t>
            </a:r>
            <a:endParaRPr lang="en-GB" sz="2000" dirty="0">
              <a:latin typeface="Myriad Pro" panose="020B0503030403020204" pitchFamily="34" charset="0"/>
            </a:endParaRPr>
          </a:p>
        </p:txBody>
      </p:sp>
      <p:sp>
        <p:nvSpPr>
          <p:cNvPr id="11" name="ZoneTexte 9">
            <a:extLst>
              <a:ext uri="{FF2B5EF4-FFF2-40B4-BE49-F238E27FC236}">
                <a16:creationId xmlns:a16="http://schemas.microsoft.com/office/drawing/2014/main" id="{3A381896-639B-6649-8F5E-AA997EB7AA2C}"/>
              </a:ext>
            </a:extLst>
          </p:cNvPr>
          <p:cNvSpPr txBox="1"/>
          <p:nvPr/>
        </p:nvSpPr>
        <p:spPr>
          <a:xfrm>
            <a:off x="4499992" y="3573016"/>
            <a:ext cx="4392488" cy="1200329"/>
          </a:xfrm>
          <a:prstGeom prst="rect">
            <a:avLst/>
          </a:prstGeom>
          <a:noFill/>
        </p:spPr>
        <p:txBody>
          <a:bodyPr wrap="square" rtlCol="0">
            <a:spAutoFit/>
          </a:bodyPr>
          <a:lstStyle/>
          <a:p>
            <a:r>
              <a:rPr lang="cs-CZ" sz="2400" dirty="0">
                <a:latin typeface="Myriad Pro" panose="020B0503030403020204" pitchFamily="34" charset="0"/>
              </a:rPr>
              <a:t>Plazma je velmi dobrý vodič</a:t>
            </a:r>
            <a:r>
              <a:rPr lang="en-US" sz="2400" dirty="0">
                <a:latin typeface="Myriad Pro" panose="020B0503030403020204" pitchFamily="34" charset="0"/>
                <a:sym typeface="Wingdings" panose="05000000000000000000" pitchFamily="2" charset="2"/>
              </a:rPr>
              <a:t> </a:t>
            </a:r>
            <a:r>
              <a:rPr lang="cs-CZ" sz="2400" dirty="0">
                <a:latin typeface="Myriad Pro" panose="020B0503030403020204" pitchFamily="34" charset="0"/>
                <a:sym typeface="Wingdings" panose="05000000000000000000" pitchFamily="2" charset="2"/>
              </a:rPr>
              <a:t>proud plazmatem generuje výkon, který plazma ohřívá</a:t>
            </a:r>
            <a:endParaRPr lang="en-GB" sz="2000" dirty="0">
              <a:latin typeface="Myriad Pro" panose="020B0503030403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1393718" y="2998113"/>
                <a:ext cx="133517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𝐼</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𝑅</m:t>
                      </m:r>
                    </m:oMath>
                  </m:oMathPara>
                </a14:m>
                <a:endParaRPr lang="de-DE" sz="2800"/>
              </a:p>
            </p:txBody>
          </p:sp>
        </mc:Choice>
        <mc:Fallback xmlns="">
          <p:sp>
            <p:nvSpPr>
              <p:cNvPr id="19" name="TextBox 18"/>
              <p:cNvSpPr txBox="1">
                <a:spLocks noRot="1" noChangeAspect="1" noMove="1" noResize="1" noEditPoints="1" noAdjustHandles="1" noChangeArrowheads="1" noChangeShapeType="1" noTextEdit="1"/>
              </p:cNvSpPr>
              <p:nvPr/>
            </p:nvSpPr>
            <p:spPr>
              <a:xfrm>
                <a:off x="1393718" y="2998113"/>
                <a:ext cx="1335174" cy="430887"/>
              </a:xfrm>
              <a:prstGeom prst="rect">
                <a:avLst/>
              </a:prstGeom>
              <a:blipFill>
                <a:blip r:embed="rId5"/>
                <a:stretch>
                  <a:fillRect/>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7942BF02-A140-40F3-8CE6-0CBE68FB2841}"/>
              </a:ext>
            </a:extLst>
          </p:cNvPr>
          <p:cNvGrpSpPr/>
          <p:nvPr/>
        </p:nvGrpSpPr>
        <p:grpSpPr>
          <a:xfrm>
            <a:off x="424636" y="3493881"/>
            <a:ext cx="3355276" cy="1663311"/>
            <a:chOff x="107504" y="3073353"/>
            <a:chExt cx="3355276" cy="1663311"/>
          </a:xfrm>
        </p:grpSpPr>
        <p:pic>
          <p:nvPicPr>
            <p:cNvPr id="18" name="Picture 1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7504" y="3327448"/>
              <a:ext cx="3355276" cy="1409216"/>
            </a:xfrm>
            <a:prstGeom prst="rect">
              <a:avLst/>
            </a:prstGeom>
          </p:spPr>
        </p:pic>
        <p:sp>
          <p:nvSpPr>
            <p:cNvPr id="20" name="TextBox 19"/>
            <p:cNvSpPr txBox="1"/>
            <p:nvPr/>
          </p:nvSpPr>
          <p:spPr>
            <a:xfrm>
              <a:off x="2643156" y="3764582"/>
              <a:ext cx="576064" cy="369332"/>
            </a:xfrm>
            <a:prstGeom prst="rect">
              <a:avLst/>
            </a:prstGeom>
            <a:noFill/>
          </p:spPr>
          <p:txBody>
            <a:bodyPr wrap="square" rtlCol="0">
              <a:spAutoFit/>
            </a:bodyPr>
            <a:lstStyle/>
            <a:p>
              <a:r>
                <a:rPr lang="en-US"/>
                <a:t>R</a:t>
              </a:r>
              <a:endParaRPr lang="de-DE"/>
            </a:p>
          </p:txBody>
        </p:sp>
        <p:sp>
          <p:nvSpPr>
            <p:cNvPr id="32" name="TextBox 31"/>
            <p:cNvSpPr txBox="1"/>
            <p:nvPr/>
          </p:nvSpPr>
          <p:spPr>
            <a:xfrm>
              <a:off x="1630211" y="3073353"/>
              <a:ext cx="576064" cy="369332"/>
            </a:xfrm>
            <a:prstGeom prst="rect">
              <a:avLst/>
            </a:prstGeom>
            <a:noFill/>
          </p:spPr>
          <p:txBody>
            <a:bodyPr wrap="square" rtlCol="0">
              <a:spAutoFit/>
            </a:bodyPr>
            <a:lstStyle/>
            <a:p>
              <a:r>
                <a:rPr lang="en-US"/>
                <a:t>I</a:t>
              </a:r>
              <a:endParaRPr lang="de-DE"/>
            </a:p>
          </p:txBody>
        </p:sp>
        <p:sp>
          <p:nvSpPr>
            <p:cNvPr id="35" name="TextBox 34"/>
            <p:cNvSpPr txBox="1"/>
            <p:nvPr/>
          </p:nvSpPr>
          <p:spPr>
            <a:xfrm>
              <a:off x="651398" y="3764582"/>
              <a:ext cx="576064" cy="369332"/>
            </a:xfrm>
            <a:prstGeom prst="rect">
              <a:avLst/>
            </a:prstGeom>
            <a:noFill/>
          </p:spPr>
          <p:txBody>
            <a:bodyPr wrap="square" rtlCol="0">
              <a:spAutoFit/>
            </a:bodyPr>
            <a:lstStyle/>
            <a:p>
              <a:r>
                <a:rPr lang="en-US"/>
                <a:t>V</a:t>
              </a:r>
              <a:endParaRPr lang="de-DE"/>
            </a:p>
          </p:txBody>
        </p:sp>
      </p:grpSp>
      <p:grpSp>
        <p:nvGrpSpPr>
          <p:cNvPr id="3" name="Group 2">
            <a:extLst>
              <a:ext uri="{FF2B5EF4-FFF2-40B4-BE49-F238E27FC236}">
                <a16:creationId xmlns:a16="http://schemas.microsoft.com/office/drawing/2014/main" id="{D93C955B-7738-4884-857A-EA9E056C5074}"/>
              </a:ext>
            </a:extLst>
          </p:cNvPr>
          <p:cNvGrpSpPr/>
          <p:nvPr/>
        </p:nvGrpSpPr>
        <p:grpSpPr>
          <a:xfrm>
            <a:off x="5020234" y="5147997"/>
            <a:ext cx="3296182" cy="1017307"/>
            <a:chOff x="5020234" y="4736664"/>
            <a:chExt cx="3296182" cy="1017307"/>
          </a:xfrm>
        </p:grpSpPr>
        <p:sp>
          <p:nvSpPr>
            <p:cNvPr id="38" name="ZoneTexte 9">
              <a:extLst>
                <a:ext uri="{FF2B5EF4-FFF2-40B4-BE49-F238E27FC236}">
                  <a16:creationId xmlns:a16="http://schemas.microsoft.com/office/drawing/2014/main" id="{3A381896-639B-6649-8F5E-AA997EB7AA2C}"/>
                </a:ext>
              </a:extLst>
            </p:cNvPr>
            <p:cNvSpPr txBox="1"/>
            <p:nvPr/>
          </p:nvSpPr>
          <p:spPr>
            <a:xfrm>
              <a:off x="5020234" y="4736664"/>
              <a:ext cx="3296182" cy="461665"/>
            </a:xfrm>
            <a:prstGeom prst="rect">
              <a:avLst/>
            </a:prstGeom>
            <a:noFill/>
          </p:spPr>
          <p:txBody>
            <a:bodyPr wrap="square" rtlCol="0">
              <a:spAutoFit/>
            </a:bodyPr>
            <a:lstStyle/>
            <a:p>
              <a:r>
                <a:rPr lang="cs-CZ" sz="2400" dirty="0">
                  <a:latin typeface="Myriad Pro" panose="020B0503030403020204" pitchFamily="34" charset="0"/>
                </a:rPr>
                <a:t>Odpor plazmatu</a:t>
              </a:r>
              <a:r>
                <a:rPr lang="en-US" sz="2400" dirty="0">
                  <a:latin typeface="Myriad Pro" panose="020B0503030403020204" pitchFamily="34" charset="0"/>
                </a:rPr>
                <a:t>:</a:t>
              </a:r>
              <a:endParaRPr lang="en-GB" sz="2000" dirty="0">
                <a:latin typeface="Myriad Pro" panose="020B0503030403020204" pitchFamily="34" charset="0"/>
              </a:endParaRPr>
            </a:p>
          </p:txBody>
        </p:sp>
        <mc:AlternateContent xmlns:mc="http://schemas.openxmlformats.org/markup-compatibility/2006" xmlns:a14="http://schemas.microsoft.com/office/drawing/2010/main">
          <mc:Choice Requires="a14">
            <p:sp>
              <p:nvSpPr>
                <p:cNvPr id="39" name="TextBox 38"/>
                <p:cNvSpPr txBox="1"/>
                <p:nvPr/>
              </p:nvSpPr>
              <p:spPr>
                <a:xfrm>
                  <a:off x="5501432" y="5236650"/>
                  <a:ext cx="1626727" cy="5173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R</m:t>
                        </m:r>
                        <m:r>
                          <a:rPr lang="en-US" sz="2800" b="0" i="1" smtClean="0">
                            <a:latin typeface="Cambria Math" panose="02040503050406030204" pitchFamily="18" charset="0"/>
                            <a:ea typeface="Cambria Math" panose="02040503050406030204" pitchFamily="18" charset="0"/>
                          </a:rPr>
                          <m:t>∝</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𝑇</m:t>
                            </m:r>
                          </m:e>
                          <m:sub>
                            <m:r>
                              <a:rPr lang="en-US" sz="2800" b="0" i="1" smtClean="0">
                                <a:latin typeface="Cambria Math" panose="02040503050406030204" pitchFamily="18" charset="0"/>
                              </a:rPr>
                              <m:t>𝑒</m:t>
                            </m:r>
                          </m:sub>
                          <m:sup>
                            <m:r>
                              <a:rPr lang="en-US" sz="2800" b="0" i="1" smtClean="0">
                                <a:latin typeface="Cambria Math" panose="02040503050406030204" pitchFamily="18" charset="0"/>
                              </a:rPr>
                              <m:t>−3/2</m:t>
                            </m:r>
                          </m:sup>
                        </m:sSubSup>
                      </m:oMath>
                    </m:oMathPara>
                  </a14:m>
                  <a:endParaRPr lang="de-DE" sz="2800"/>
                </a:p>
              </p:txBody>
            </p:sp>
          </mc:Choice>
          <mc:Fallback xmlns="">
            <p:sp>
              <p:nvSpPr>
                <p:cNvPr id="39" name="TextBox 38"/>
                <p:cNvSpPr txBox="1">
                  <a:spLocks noRot="1" noChangeAspect="1" noMove="1" noResize="1" noEditPoints="1" noAdjustHandles="1" noChangeArrowheads="1" noChangeShapeType="1" noTextEdit="1"/>
                </p:cNvSpPr>
                <p:nvPr/>
              </p:nvSpPr>
              <p:spPr>
                <a:xfrm>
                  <a:off x="5501432" y="5236650"/>
                  <a:ext cx="1626727" cy="517321"/>
                </a:xfrm>
                <a:prstGeom prst="rect">
                  <a:avLst/>
                </a:prstGeom>
                <a:blipFill>
                  <a:blip r:embed="rId7"/>
                  <a:stretch>
                    <a:fillRect/>
                  </a:stretch>
                </a:blipFill>
              </p:spPr>
              <p:txBody>
                <a:bodyPr/>
                <a:lstStyle/>
                <a:p>
                  <a:r>
                    <a:rPr lang="en-US">
                      <a:noFill/>
                    </a:rPr>
                    <a:t> </a:t>
                  </a:r>
                </a:p>
              </p:txBody>
            </p:sp>
          </mc:Fallback>
        </mc:AlternateContent>
      </p:grpSp>
      <p:sp>
        <p:nvSpPr>
          <p:cNvPr id="5" name="ZoneTexte 19">
            <a:extLst>
              <a:ext uri="{FF2B5EF4-FFF2-40B4-BE49-F238E27FC236}">
                <a16:creationId xmlns:a16="http://schemas.microsoft.com/office/drawing/2014/main" id="{E35050FD-FC7A-4C3E-A23D-43EB5B854CD3}"/>
              </a:ext>
            </a:extLst>
          </p:cNvPr>
          <p:cNvSpPr txBox="1"/>
          <p:nvPr/>
        </p:nvSpPr>
        <p:spPr>
          <a:xfrm>
            <a:off x="7278258" y="127415"/>
            <a:ext cx="1815408" cy="476726"/>
          </a:xfrm>
          <a:prstGeom prst="roundRect">
            <a:avLst/>
          </a:prstGeom>
          <a:solidFill>
            <a:srgbClr val="2D519C"/>
          </a:solidFill>
        </p:spPr>
        <p:txBody>
          <a:bodyPr wrap="square" rtlCol="0">
            <a:spAutoFit/>
          </a:bodyPr>
          <a:lstStyle/>
          <a:p>
            <a:pPr algn="ctr"/>
            <a:r>
              <a:rPr lang="cs-CZ" sz="1100" i="1" dirty="0">
                <a:solidFill>
                  <a:schemeClr val="bg1">
                    <a:lumMod val="95000"/>
                  </a:schemeClr>
                </a:solidFill>
                <a:latin typeface="Myriad Pro" panose="020B0503030403020204"/>
              </a:rPr>
              <a:t>Příklad slidu z Kapitoly</a:t>
            </a:r>
            <a:r>
              <a:rPr lang="en-GB" sz="1100" i="1" dirty="0">
                <a:solidFill>
                  <a:schemeClr val="bg1">
                    <a:lumMod val="95000"/>
                  </a:schemeClr>
                </a:solidFill>
                <a:latin typeface="Myriad Pro" panose="020B0503030403020204"/>
              </a:rPr>
              <a:t> 3: </a:t>
            </a:r>
            <a:r>
              <a:rPr lang="cs-CZ" sz="1100" i="1" dirty="0">
                <a:solidFill>
                  <a:schemeClr val="bg1">
                    <a:lumMod val="95000"/>
                  </a:schemeClr>
                </a:solidFill>
                <a:latin typeface="Myriad Pro" panose="020B0503030403020204"/>
              </a:rPr>
              <a:t>Fúzní technologie</a:t>
            </a:r>
            <a:endParaRPr lang="en-GB" sz="1000" i="1" dirty="0">
              <a:solidFill>
                <a:schemeClr val="bg1">
                  <a:lumMod val="95000"/>
                </a:schemeClr>
              </a:solidFill>
              <a:latin typeface="Myriad Pro" panose="020B0503030403020204"/>
            </a:endParaRPr>
          </a:p>
        </p:txBody>
      </p:sp>
    </p:spTree>
    <p:extLst>
      <p:ext uri="{BB962C8B-B14F-4D97-AF65-F5344CB8AC3E}">
        <p14:creationId xmlns:p14="http://schemas.microsoft.com/office/powerpoint/2010/main" val="10013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a:off x="3699248" y="5512344"/>
            <a:ext cx="0" cy="719783"/>
          </a:xfrm>
          <a:prstGeom prst="straightConnector1">
            <a:avLst/>
          </a:prstGeom>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728116" y="4864544"/>
            <a:ext cx="0" cy="719783"/>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14</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cs-CZ" dirty="0"/>
              <a:t>Ohřev plazmatu pomocí EM vln</a:t>
            </a:r>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0" name="ZoneTexte 9">
            <a:extLst>
              <a:ext uri="{FF2B5EF4-FFF2-40B4-BE49-F238E27FC236}">
                <a16:creationId xmlns:a16="http://schemas.microsoft.com/office/drawing/2014/main" id="{3A381896-639B-6649-8F5E-AA997EB7AA2C}"/>
              </a:ext>
            </a:extLst>
          </p:cNvPr>
          <p:cNvSpPr txBox="1"/>
          <p:nvPr/>
        </p:nvSpPr>
        <p:spPr>
          <a:xfrm>
            <a:off x="90512" y="1158512"/>
            <a:ext cx="4630343" cy="830997"/>
          </a:xfrm>
          <a:prstGeom prst="rect">
            <a:avLst/>
          </a:prstGeom>
          <a:noFill/>
        </p:spPr>
        <p:txBody>
          <a:bodyPr wrap="square" rtlCol="0">
            <a:spAutoFit/>
          </a:bodyPr>
          <a:lstStyle/>
          <a:p>
            <a:r>
              <a:rPr lang="cs-CZ" sz="2400" dirty="0">
                <a:latin typeface="Myriad Pro" panose="020B0503030403020204" pitchFamily="34" charset="0"/>
              </a:rPr>
              <a:t>Mikrovlnná trouba ohřívá jídlo pomocí elektromagnetických vln</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1618" y="2216641"/>
            <a:ext cx="2257425" cy="1504950"/>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1727" t="1462" r="3290" b="1398"/>
          <a:stretch/>
        </p:blipFill>
        <p:spPr>
          <a:xfrm>
            <a:off x="4849155" y="2014533"/>
            <a:ext cx="3960440" cy="3240360"/>
          </a:xfrm>
          <a:prstGeom prst="rect">
            <a:avLst/>
          </a:prstGeom>
        </p:spPr>
      </p:pic>
      <p:sp>
        <p:nvSpPr>
          <p:cNvPr id="11" name="ZoneTexte 9">
            <a:extLst>
              <a:ext uri="{FF2B5EF4-FFF2-40B4-BE49-F238E27FC236}">
                <a16:creationId xmlns:a16="http://schemas.microsoft.com/office/drawing/2014/main" id="{3A381896-639B-6649-8F5E-AA997EB7AA2C}"/>
              </a:ext>
            </a:extLst>
          </p:cNvPr>
          <p:cNvSpPr txBox="1"/>
          <p:nvPr/>
        </p:nvSpPr>
        <p:spPr>
          <a:xfrm>
            <a:off x="4849155" y="1009759"/>
            <a:ext cx="3456384" cy="1200329"/>
          </a:xfrm>
          <a:prstGeom prst="rect">
            <a:avLst/>
          </a:prstGeom>
          <a:noFill/>
        </p:spPr>
        <p:txBody>
          <a:bodyPr wrap="square" rtlCol="0">
            <a:spAutoFit/>
          </a:bodyPr>
          <a:lstStyle/>
          <a:p>
            <a:r>
              <a:rPr lang="cs-CZ" sz="2400" b="1" dirty="0">
                <a:solidFill>
                  <a:srgbClr val="A17E2F"/>
                </a:solidFill>
                <a:latin typeface="Myriad Pro" panose="020B0503030403020204" pitchFamily="34" charset="0"/>
              </a:rPr>
              <a:t>Elektromagnetické vlny </a:t>
            </a:r>
            <a:r>
              <a:rPr lang="cs-CZ" sz="2400" dirty="0">
                <a:latin typeface="Myriad Pro" panose="020B0503030403020204" pitchFamily="34" charset="0"/>
              </a:rPr>
              <a:t>se používají také k ohřevu plazmatu</a:t>
            </a:r>
            <a:endParaRPr lang="en-GB" sz="2000" dirty="0">
              <a:latin typeface="Myriad Pro" panose="020B0503030403020204" pitchFamily="34" charset="0"/>
            </a:endParaRPr>
          </a:p>
        </p:txBody>
      </p:sp>
      <p:sp>
        <p:nvSpPr>
          <p:cNvPr id="5" name="Oval 4"/>
          <p:cNvSpPr/>
          <p:nvPr/>
        </p:nvSpPr>
        <p:spPr>
          <a:xfrm>
            <a:off x="2587895" y="5080420"/>
            <a:ext cx="288032" cy="288032"/>
          </a:xfrm>
          <a:prstGeom prst="ellipse">
            <a:avLst/>
          </a:prstGeom>
          <a:solidFill>
            <a:srgbClr val="90AB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Box 11"/>
          <p:cNvSpPr txBox="1"/>
          <p:nvPr/>
        </p:nvSpPr>
        <p:spPr>
          <a:xfrm>
            <a:off x="2580305" y="5039770"/>
            <a:ext cx="295622" cy="369332"/>
          </a:xfrm>
          <a:prstGeom prst="rect">
            <a:avLst/>
          </a:prstGeom>
          <a:noFill/>
        </p:spPr>
        <p:txBody>
          <a:bodyPr wrap="square" rtlCol="0">
            <a:spAutoFit/>
          </a:bodyPr>
          <a:lstStyle/>
          <a:p>
            <a:r>
              <a:rPr lang="en-US"/>
              <a:t>+</a:t>
            </a:r>
            <a:endParaRPr lang="de-DE"/>
          </a:p>
        </p:txBody>
      </p:sp>
      <p:sp>
        <p:nvSpPr>
          <p:cNvPr id="13" name="Oval 12"/>
          <p:cNvSpPr/>
          <p:nvPr/>
        </p:nvSpPr>
        <p:spPr>
          <a:xfrm>
            <a:off x="3558928" y="5737660"/>
            <a:ext cx="288032" cy="288032"/>
          </a:xfrm>
          <a:prstGeom prst="ellipse">
            <a:avLst/>
          </a:prstGeom>
          <a:solidFill>
            <a:srgbClr val="F5B487"/>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Box 13"/>
          <p:cNvSpPr txBox="1"/>
          <p:nvPr/>
        </p:nvSpPr>
        <p:spPr>
          <a:xfrm>
            <a:off x="3577755" y="5683972"/>
            <a:ext cx="295622" cy="369332"/>
          </a:xfrm>
          <a:prstGeom prst="rect">
            <a:avLst/>
          </a:prstGeom>
          <a:noFill/>
        </p:spPr>
        <p:txBody>
          <a:bodyPr wrap="square" rtlCol="0">
            <a:spAutoFit/>
          </a:bodyPr>
          <a:lstStyle/>
          <a:p>
            <a:r>
              <a:rPr lang="en-US"/>
              <a:t>-</a:t>
            </a:r>
            <a:endParaRPr lang="de-DE"/>
          </a:p>
        </p:txBody>
      </p:sp>
      <p:sp>
        <p:nvSpPr>
          <p:cNvPr id="28" name="Freeform 27"/>
          <p:cNvSpPr/>
          <p:nvPr/>
        </p:nvSpPr>
        <p:spPr>
          <a:xfrm rot="20933915">
            <a:off x="2882676" y="4259738"/>
            <a:ext cx="1502036" cy="645678"/>
          </a:xfrm>
          <a:custGeom>
            <a:avLst/>
            <a:gdLst>
              <a:gd name="connsiteX0" fmla="*/ 2179320 w 2179320"/>
              <a:gd name="connsiteY0" fmla="*/ 704657 h 1125684"/>
              <a:gd name="connsiteX1" fmla="*/ 1684020 w 2179320"/>
              <a:gd name="connsiteY1" fmla="*/ 3617 h 1125684"/>
              <a:gd name="connsiteX2" fmla="*/ 1493520 w 2179320"/>
              <a:gd name="connsiteY2" fmla="*/ 971357 h 1125684"/>
              <a:gd name="connsiteX3" fmla="*/ 1043940 w 2179320"/>
              <a:gd name="connsiteY3" fmla="*/ 247457 h 1125684"/>
              <a:gd name="connsiteX4" fmla="*/ 929640 w 2179320"/>
              <a:gd name="connsiteY4" fmla="*/ 1123757 h 1125684"/>
              <a:gd name="connsiteX5" fmla="*/ 472440 w 2179320"/>
              <a:gd name="connsiteY5" fmla="*/ 498917 h 1125684"/>
              <a:gd name="connsiteX6" fmla="*/ 434340 w 2179320"/>
              <a:gd name="connsiteY6" fmla="*/ 1055177 h 1125684"/>
              <a:gd name="connsiteX7" fmla="*/ 114300 w 2179320"/>
              <a:gd name="connsiteY7" fmla="*/ 849437 h 1125684"/>
              <a:gd name="connsiteX8" fmla="*/ 53340 w 2179320"/>
              <a:gd name="connsiteY8" fmla="*/ 1024697 h 1125684"/>
              <a:gd name="connsiteX9" fmla="*/ 38100 w 2179320"/>
              <a:gd name="connsiteY9" fmla="*/ 1085657 h 1125684"/>
              <a:gd name="connsiteX10" fmla="*/ 0 w 2179320"/>
              <a:gd name="connsiteY10" fmla="*/ 1100897 h 1125684"/>
              <a:gd name="connsiteX11" fmla="*/ 0 w 2179320"/>
              <a:gd name="connsiteY11" fmla="*/ 1100897 h 1125684"/>
              <a:gd name="connsiteX0" fmla="*/ 2179320 w 2179320"/>
              <a:gd name="connsiteY0" fmla="*/ 704657 h 1100897"/>
              <a:gd name="connsiteX1" fmla="*/ 1684020 w 2179320"/>
              <a:gd name="connsiteY1" fmla="*/ 3617 h 1100897"/>
              <a:gd name="connsiteX2" fmla="*/ 1493520 w 2179320"/>
              <a:gd name="connsiteY2" fmla="*/ 971357 h 1100897"/>
              <a:gd name="connsiteX3" fmla="*/ 1043940 w 2179320"/>
              <a:gd name="connsiteY3" fmla="*/ 247457 h 1100897"/>
              <a:gd name="connsiteX4" fmla="*/ 891540 w 2179320"/>
              <a:gd name="connsiteY4" fmla="*/ 948497 h 1100897"/>
              <a:gd name="connsiteX5" fmla="*/ 472440 w 2179320"/>
              <a:gd name="connsiteY5" fmla="*/ 498917 h 1100897"/>
              <a:gd name="connsiteX6" fmla="*/ 434340 w 2179320"/>
              <a:gd name="connsiteY6" fmla="*/ 1055177 h 1100897"/>
              <a:gd name="connsiteX7" fmla="*/ 114300 w 2179320"/>
              <a:gd name="connsiteY7" fmla="*/ 849437 h 1100897"/>
              <a:gd name="connsiteX8" fmla="*/ 53340 w 2179320"/>
              <a:gd name="connsiteY8" fmla="*/ 1024697 h 1100897"/>
              <a:gd name="connsiteX9" fmla="*/ 38100 w 2179320"/>
              <a:gd name="connsiteY9" fmla="*/ 1085657 h 1100897"/>
              <a:gd name="connsiteX10" fmla="*/ 0 w 2179320"/>
              <a:gd name="connsiteY10" fmla="*/ 1100897 h 1100897"/>
              <a:gd name="connsiteX11" fmla="*/ 0 w 2179320"/>
              <a:gd name="connsiteY11" fmla="*/ 1100897 h 1100897"/>
              <a:gd name="connsiteX0" fmla="*/ 2179320 w 2179320"/>
              <a:gd name="connsiteY0" fmla="*/ 704657 h 1100897"/>
              <a:gd name="connsiteX1" fmla="*/ 1684020 w 2179320"/>
              <a:gd name="connsiteY1" fmla="*/ 3617 h 1100897"/>
              <a:gd name="connsiteX2" fmla="*/ 1493520 w 2179320"/>
              <a:gd name="connsiteY2" fmla="*/ 971357 h 1100897"/>
              <a:gd name="connsiteX3" fmla="*/ 1036320 w 2179320"/>
              <a:gd name="connsiteY3" fmla="*/ 346517 h 1100897"/>
              <a:gd name="connsiteX4" fmla="*/ 891540 w 2179320"/>
              <a:gd name="connsiteY4" fmla="*/ 948497 h 1100897"/>
              <a:gd name="connsiteX5" fmla="*/ 472440 w 2179320"/>
              <a:gd name="connsiteY5" fmla="*/ 498917 h 1100897"/>
              <a:gd name="connsiteX6" fmla="*/ 434340 w 2179320"/>
              <a:gd name="connsiteY6" fmla="*/ 1055177 h 1100897"/>
              <a:gd name="connsiteX7" fmla="*/ 114300 w 2179320"/>
              <a:gd name="connsiteY7" fmla="*/ 849437 h 1100897"/>
              <a:gd name="connsiteX8" fmla="*/ 53340 w 2179320"/>
              <a:gd name="connsiteY8" fmla="*/ 1024697 h 1100897"/>
              <a:gd name="connsiteX9" fmla="*/ 38100 w 2179320"/>
              <a:gd name="connsiteY9" fmla="*/ 1085657 h 1100897"/>
              <a:gd name="connsiteX10" fmla="*/ 0 w 2179320"/>
              <a:gd name="connsiteY10" fmla="*/ 1100897 h 1100897"/>
              <a:gd name="connsiteX11" fmla="*/ 0 w 2179320"/>
              <a:gd name="connsiteY11" fmla="*/ 1100897 h 1100897"/>
              <a:gd name="connsiteX0" fmla="*/ 2179320 w 2179320"/>
              <a:gd name="connsiteY0" fmla="*/ 701048 h 1097288"/>
              <a:gd name="connsiteX1" fmla="*/ 1684020 w 2179320"/>
              <a:gd name="connsiteY1" fmla="*/ 8 h 1097288"/>
              <a:gd name="connsiteX2" fmla="*/ 1478280 w 2179320"/>
              <a:gd name="connsiteY2" fmla="*/ 685808 h 1097288"/>
              <a:gd name="connsiteX3" fmla="*/ 1036320 w 2179320"/>
              <a:gd name="connsiteY3" fmla="*/ 342908 h 1097288"/>
              <a:gd name="connsiteX4" fmla="*/ 891540 w 2179320"/>
              <a:gd name="connsiteY4" fmla="*/ 944888 h 1097288"/>
              <a:gd name="connsiteX5" fmla="*/ 472440 w 2179320"/>
              <a:gd name="connsiteY5" fmla="*/ 495308 h 1097288"/>
              <a:gd name="connsiteX6" fmla="*/ 434340 w 2179320"/>
              <a:gd name="connsiteY6" fmla="*/ 1051568 h 1097288"/>
              <a:gd name="connsiteX7" fmla="*/ 114300 w 2179320"/>
              <a:gd name="connsiteY7" fmla="*/ 845828 h 1097288"/>
              <a:gd name="connsiteX8" fmla="*/ 53340 w 2179320"/>
              <a:gd name="connsiteY8" fmla="*/ 1021088 h 1097288"/>
              <a:gd name="connsiteX9" fmla="*/ 38100 w 2179320"/>
              <a:gd name="connsiteY9" fmla="*/ 1082048 h 1097288"/>
              <a:gd name="connsiteX10" fmla="*/ 0 w 2179320"/>
              <a:gd name="connsiteY10" fmla="*/ 1097288 h 1097288"/>
              <a:gd name="connsiteX11" fmla="*/ 0 w 2179320"/>
              <a:gd name="connsiteY11" fmla="*/ 1097288 h 1097288"/>
              <a:gd name="connsiteX0" fmla="*/ 2110740 w 2110740"/>
              <a:gd name="connsiteY0" fmla="*/ 521069 h 1100189"/>
              <a:gd name="connsiteX1" fmla="*/ 1684020 w 2110740"/>
              <a:gd name="connsiteY1" fmla="*/ 2909 h 1100189"/>
              <a:gd name="connsiteX2" fmla="*/ 1478280 w 2110740"/>
              <a:gd name="connsiteY2" fmla="*/ 688709 h 1100189"/>
              <a:gd name="connsiteX3" fmla="*/ 1036320 w 2110740"/>
              <a:gd name="connsiteY3" fmla="*/ 345809 h 1100189"/>
              <a:gd name="connsiteX4" fmla="*/ 891540 w 2110740"/>
              <a:gd name="connsiteY4" fmla="*/ 947789 h 1100189"/>
              <a:gd name="connsiteX5" fmla="*/ 472440 w 2110740"/>
              <a:gd name="connsiteY5" fmla="*/ 498209 h 1100189"/>
              <a:gd name="connsiteX6" fmla="*/ 434340 w 2110740"/>
              <a:gd name="connsiteY6" fmla="*/ 1054469 h 1100189"/>
              <a:gd name="connsiteX7" fmla="*/ 114300 w 2110740"/>
              <a:gd name="connsiteY7" fmla="*/ 848729 h 1100189"/>
              <a:gd name="connsiteX8" fmla="*/ 53340 w 2110740"/>
              <a:gd name="connsiteY8" fmla="*/ 1023989 h 1100189"/>
              <a:gd name="connsiteX9" fmla="*/ 38100 w 2110740"/>
              <a:gd name="connsiteY9" fmla="*/ 1084949 h 1100189"/>
              <a:gd name="connsiteX10" fmla="*/ 0 w 2110740"/>
              <a:gd name="connsiteY10" fmla="*/ 1100189 h 1100189"/>
              <a:gd name="connsiteX11" fmla="*/ 0 w 2110740"/>
              <a:gd name="connsiteY11" fmla="*/ 1100189 h 1100189"/>
              <a:gd name="connsiteX0" fmla="*/ 2110740 w 2110740"/>
              <a:gd name="connsiteY0" fmla="*/ 520301 h 1099421"/>
              <a:gd name="connsiteX1" fmla="*/ 1684020 w 2110740"/>
              <a:gd name="connsiteY1" fmla="*/ 2141 h 1099421"/>
              <a:gd name="connsiteX2" fmla="*/ 1478280 w 2110740"/>
              <a:gd name="connsiteY2" fmla="*/ 687941 h 1099421"/>
              <a:gd name="connsiteX3" fmla="*/ 1036320 w 2110740"/>
              <a:gd name="connsiteY3" fmla="*/ 345041 h 1099421"/>
              <a:gd name="connsiteX4" fmla="*/ 891540 w 2110740"/>
              <a:gd name="connsiteY4" fmla="*/ 947021 h 1099421"/>
              <a:gd name="connsiteX5" fmla="*/ 472440 w 2110740"/>
              <a:gd name="connsiteY5" fmla="*/ 497441 h 1099421"/>
              <a:gd name="connsiteX6" fmla="*/ 434340 w 2110740"/>
              <a:gd name="connsiteY6" fmla="*/ 1053701 h 1099421"/>
              <a:gd name="connsiteX7" fmla="*/ 114300 w 2110740"/>
              <a:gd name="connsiteY7" fmla="*/ 847961 h 1099421"/>
              <a:gd name="connsiteX8" fmla="*/ 53340 w 2110740"/>
              <a:gd name="connsiteY8" fmla="*/ 1023221 h 1099421"/>
              <a:gd name="connsiteX9" fmla="*/ 38100 w 2110740"/>
              <a:gd name="connsiteY9" fmla="*/ 1084181 h 1099421"/>
              <a:gd name="connsiteX10" fmla="*/ 0 w 2110740"/>
              <a:gd name="connsiteY10" fmla="*/ 1099421 h 1099421"/>
              <a:gd name="connsiteX11" fmla="*/ 0 w 2110740"/>
              <a:gd name="connsiteY11" fmla="*/ 1099421 h 1099421"/>
              <a:gd name="connsiteX0" fmla="*/ 2110740 w 2110740"/>
              <a:gd name="connsiteY0" fmla="*/ 341090 h 920210"/>
              <a:gd name="connsiteX1" fmla="*/ 1607820 w 2110740"/>
              <a:gd name="connsiteY1" fmla="*/ 5810 h 920210"/>
              <a:gd name="connsiteX2" fmla="*/ 1478280 w 2110740"/>
              <a:gd name="connsiteY2" fmla="*/ 508730 h 920210"/>
              <a:gd name="connsiteX3" fmla="*/ 1036320 w 2110740"/>
              <a:gd name="connsiteY3" fmla="*/ 165830 h 920210"/>
              <a:gd name="connsiteX4" fmla="*/ 891540 w 2110740"/>
              <a:gd name="connsiteY4" fmla="*/ 767810 h 920210"/>
              <a:gd name="connsiteX5" fmla="*/ 472440 w 2110740"/>
              <a:gd name="connsiteY5" fmla="*/ 318230 h 920210"/>
              <a:gd name="connsiteX6" fmla="*/ 434340 w 2110740"/>
              <a:gd name="connsiteY6" fmla="*/ 874490 h 920210"/>
              <a:gd name="connsiteX7" fmla="*/ 114300 w 2110740"/>
              <a:gd name="connsiteY7" fmla="*/ 668750 h 920210"/>
              <a:gd name="connsiteX8" fmla="*/ 53340 w 2110740"/>
              <a:gd name="connsiteY8" fmla="*/ 844010 h 920210"/>
              <a:gd name="connsiteX9" fmla="*/ 38100 w 2110740"/>
              <a:gd name="connsiteY9" fmla="*/ 904970 h 920210"/>
              <a:gd name="connsiteX10" fmla="*/ 0 w 2110740"/>
              <a:gd name="connsiteY10" fmla="*/ 920210 h 920210"/>
              <a:gd name="connsiteX11" fmla="*/ 0 w 2110740"/>
              <a:gd name="connsiteY11" fmla="*/ 920210 h 920210"/>
              <a:gd name="connsiteX0" fmla="*/ 2110740 w 2110740"/>
              <a:gd name="connsiteY0" fmla="*/ 355651 h 934771"/>
              <a:gd name="connsiteX1" fmla="*/ 1676400 w 2110740"/>
              <a:gd name="connsiteY1" fmla="*/ 5131 h 934771"/>
              <a:gd name="connsiteX2" fmla="*/ 1478280 w 2110740"/>
              <a:gd name="connsiteY2" fmla="*/ 523291 h 934771"/>
              <a:gd name="connsiteX3" fmla="*/ 1036320 w 2110740"/>
              <a:gd name="connsiteY3" fmla="*/ 180391 h 934771"/>
              <a:gd name="connsiteX4" fmla="*/ 891540 w 2110740"/>
              <a:gd name="connsiteY4" fmla="*/ 782371 h 934771"/>
              <a:gd name="connsiteX5" fmla="*/ 472440 w 2110740"/>
              <a:gd name="connsiteY5" fmla="*/ 332791 h 934771"/>
              <a:gd name="connsiteX6" fmla="*/ 434340 w 2110740"/>
              <a:gd name="connsiteY6" fmla="*/ 889051 h 934771"/>
              <a:gd name="connsiteX7" fmla="*/ 114300 w 2110740"/>
              <a:gd name="connsiteY7" fmla="*/ 683311 h 934771"/>
              <a:gd name="connsiteX8" fmla="*/ 53340 w 2110740"/>
              <a:gd name="connsiteY8" fmla="*/ 858571 h 934771"/>
              <a:gd name="connsiteX9" fmla="*/ 38100 w 2110740"/>
              <a:gd name="connsiteY9" fmla="*/ 919531 h 934771"/>
              <a:gd name="connsiteX10" fmla="*/ 0 w 2110740"/>
              <a:gd name="connsiteY10" fmla="*/ 934771 h 934771"/>
              <a:gd name="connsiteX11" fmla="*/ 0 w 2110740"/>
              <a:gd name="connsiteY11" fmla="*/ 934771 h 934771"/>
              <a:gd name="connsiteX0" fmla="*/ 2110740 w 2110740"/>
              <a:gd name="connsiteY0" fmla="*/ 353992 h 933112"/>
              <a:gd name="connsiteX1" fmla="*/ 1676400 w 2110740"/>
              <a:gd name="connsiteY1" fmla="*/ 3472 h 933112"/>
              <a:gd name="connsiteX2" fmla="*/ 1478280 w 2110740"/>
              <a:gd name="connsiteY2" fmla="*/ 521632 h 933112"/>
              <a:gd name="connsiteX3" fmla="*/ 1036320 w 2110740"/>
              <a:gd name="connsiteY3" fmla="*/ 178732 h 933112"/>
              <a:gd name="connsiteX4" fmla="*/ 891540 w 2110740"/>
              <a:gd name="connsiteY4" fmla="*/ 780712 h 933112"/>
              <a:gd name="connsiteX5" fmla="*/ 472440 w 2110740"/>
              <a:gd name="connsiteY5" fmla="*/ 331132 h 933112"/>
              <a:gd name="connsiteX6" fmla="*/ 434340 w 2110740"/>
              <a:gd name="connsiteY6" fmla="*/ 887392 h 933112"/>
              <a:gd name="connsiteX7" fmla="*/ 114300 w 2110740"/>
              <a:gd name="connsiteY7" fmla="*/ 681652 h 933112"/>
              <a:gd name="connsiteX8" fmla="*/ 53340 w 2110740"/>
              <a:gd name="connsiteY8" fmla="*/ 856912 h 933112"/>
              <a:gd name="connsiteX9" fmla="*/ 38100 w 2110740"/>
              <a:gd name="connsiteY9" fmla="*/ 917872 h 933112"/>
              <a:gd name="connsiteX10" fmla="*/ 0 w 2110740"/>
              <a:gd name="connsiteY10" fmla="*/ 933112 h 933112"/>
              <a:gd name="connsiteX11" fmla="*/ 0 w 2110740"/>
              <a:gd name="connsiteY11" fmla="*/ 933112 h 933112"/>
              <a:gd name="connsiteX0" fmla="*/ 2110740 w 2110740"/>
              <a:gd name="connsiteY0" fmla="*/ 353026 h 932146"/>
              <a:gd name="connsiteX1" fmla="*/ 1676400 w 2110740"/>
              <a:gd name="connsiteY1" fmla="*/ 2506 h 932146"/>
              <a:gd name="connsiteX2" fmla="*/ 1478280 w 2110740"/>
              <a:gd name="connsiteY2" fmla="*/ 520666 h 932146"/>
              <a:gd name="connsiteX3" fmla="*/ 1036320 w 2110740"/>
              <a:gd name="connsiteY3" fmla="*/ 177766 h 932146"/>
              <a:gd name="connsiteX4" fmla="*/ 891540 w 2110740"/>
              <a:gd name="connsiteY4" fmla="*/ 779746 h 932146"/>
              <a:gd name="connsiteX5" fmla="*/ 472440 w 2110740"/>
              <a:gd name="connsiteY5" fmla="*/ 330166 h 932146"/>
              <a:gd name="connsiteX6" fmla="*/ 434340 w 2110740"/>
              <a:gd name="connsiteY6" fmla="*/ 886426 h 932146"/>
              <a:gd name="connsiteX7" fmla="*/ 114300 w 2110740"/>
              <a:gd name="connsiteY7" fmla="*/ 680686 h 932146"/>
              <a:gd name="connsiteX8" fmla="*/ 53340 w 2110740"/>
              <a:gd name="connsiteY8" fmla="*/ 855946 h 932146"/>
              <a:gd name="connsiteX9" fmla="*/ 38100 w 2110740"/>
              <a:gd name="connsiteY9" fmla="*/ 916906 h 932146"/>
              <a:gd name="connsiteX10" fmla="*/ 0 w 2110740"/>
              <a:gd name="connsiteY10" fmla="*/ 932146 h 932146"/>
              <a:gd name="connsiteX11" fmla="*/ 0 w 2110740"/>
              <a:gd name="connsiteY11" fmla="*/ 932146 h 932146"/>
              <a:gd name="connsiteX0" fmla="*/ 2110740 w 2110740"/>
              <a:gd name="connsiteY0" fmla="*/ 353026 h 932146"/>
              <a:gd name="connsiteX1" fmla="*/ 1676400 w 2110740"/>
              <a:gd name="connsiteY1" fmla="*/ 2506 h 932146"/>
              <a:gd name="connsiteX2" fmla="*/ 1478280 w 2110740"/>
              <a:gd name="connsiteY2" fmla="*/ 520666 h 932146"/>
              <a:gd name="connsiteX3" fmla="*/ 1036320 w 2110740"/>
              <a:gd name="connsiteY3" fmla="*/ 177766 h 932146"/>
              <a:gd name="connsiteX4" fmla="*/ 914400 w 2110740"/>
              <a:gd name="connsiteY4" fmla="*/ 695926 h 932146"/>
              <a:gd name="connsiteX5" fmla="*/ 472440 w 2110740"/>
              <a:gd name="connsiteY5" fmla="*/ 330166 h 932146"/>
              <a:gd name="connsiteX6" fmla="*/ 434340 w 2110740"/>
              <a:gd name="connsiteY6" fmla="*/ 886426 h 932146"/>
              <a:gd name="connsiteX7" fmla="*/ 114300 w 2110740"/>
              <a:gd name="connsiteY7" fmla="*/ 680686 h 932146"/>
              <a:gd name="connsiteX8" fmla="*/ 53340 w 2110740"/>
              <a:gd name="connsiteY8" fmla="*/ 855946 h 932146"/>
              <a:gd name="connsiteX9" fmla="*/ 38100 w 2110740"/>
              <a:gd name="connsiteY9" fmla="*/ 916906 h 932146"/>
              <a:gd name="connsiteX10" fmla="*/ 0 w 2110740"/>
              <a:gd name="connsiteY10" fmla="*/ 932146 h 932146"/>
              <a:gd name="connsiteX11" fmla="*/ 0 w 2110740"/>
              <a:gd name="connsiteY11" fmla="*/ 932146 h 932146"/>
              <a:gd name="connsiteX0" fmla="*/ 2110740 w 2110740"/>
              <a:gd name="connsiteY0" fmla="*/ 353026 h 932146"/>
              <a:gd name="connsiteX1" fmla="*/ 1676400 w 2110740"/>
              <a:gd name="connsiteY1" fmla="*/ 2506 h 932146"/>
              <a:gd name="connsiteX2" fmla="*/ 1478280 w 2110740"/>
              <a:gd name="connsiteY2" fmla="*/ 520666 h 932146"/>
              <a:gd name="connsiteX3" fmla="*/ 1036320 w 2110740"/>
              <a:gd name="connsiteY3" fmla="*/ 177766 h 932146"/>
              <a:gd name="connsiteX4" fmla="*/ 914400 w 2110740"/>
              <a:gd name="connsiteY4" fmla="*/ 695926 h 932146"/>
              <a:gd name="connsiteX5" fmla="*/ 480060 w 2110740"/>
              <a:gd name="connsiteY5" fmla="*/ 406366 h 932146"/>
              <a:gd name="connsiteX6" fmla="*/ 434340 w 2110740"/>
              <a:gd name="connsiteY6" fmla="*/ 886426 h 932146"/>
              <a:gd name="connsiteX7" fmla="*/ 114300 w 2110740"/>
              <a:gd name="connsiteY7" fmla="*/ 680686 h 932146"/>
              <a:gd name="connsiteX8" fmla="*/ 53340 w 2110740"/>
              <a:gd name="connsiteY8" fmla="*/ 855946 h 932146"/>
              <a:gd name="connsiteX9" fmla="*/ 38100 w 2110740"/>
              <a:gd name="connsiteY9" fmla="*/ 916906 h 932146"/>
              <a:gd name="connsiteX10" fmla="*/ 0 w 2110740"/>
              <a:gd name="connsiteY10" fmla="*/ 932146 h 932146"/>
              <a:gd name="connsiteX11" fmla="*/ 0 w 2110740"/>
              <a:gd name="connsiteY11" fmla="*/ 932146 h 93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0740" h="932146">
                <a:moveTo>
                  <a:pt x="2110740" y="353026"/>
                </a:moveTo>
                <a:cubicBezTo>
                  <a:pt x="1897380" y="186021"/>
                  <a:pt x="1781810" y="-25434"/>
                  <a:pt x="1676400" y="2506"/>
                </a:cubicBezTo>
                <a:cubicBezTo>
                  <a:pt x="1570990" y="30446"/>
                  <a:pt x="1584960" y="491456"/>
                  <a:pt x="1478280" y="520666"/>
                </a:cubicBezTo>
                <a:cubicBezTo>
                  <a:pt x="1371600" y="549876"/>
                  <a:pt x="1130300" y="148556"/>
                  <a:pt x="1036320" y="177766"/>
                </a:cubicBezTo>
                <a:cubicBezTo>
                  <a:pt x="942340" y="206976"/>
                  <a:pt x="1007110" y="657826"/>
                  <a:pt x="914400" y="695926"/>
                </a:cubicBezTo>
                <a:cubicBezTo>
                  <a:pt x="821690" y="734026"/>
                  <a:pt x="560070" y="374616"/>
                  <a:pt x="480060" y="406366"/>
                </a:cubicBezTo>
                <a:cubicBezTo>
                  <a:pt x="400050" y="438116"/>
                  <a:pt x="495300" y="840706"/>
                  <a:pt x="434340" y="886426"/>
                </a:cubicBezTo>
                <a:cubicBezTo>
                  <a:pt x="373380" y="932146"/>
                  <a:pt x="177800" y="685766"/>
                  <a:pt x="114300" y="680686"/>
                </a:cubicBezTo>
                <a:cubicBezTo>
                  <a:pt x="50800" y="675606"/>
                  <a:pt x="66040" y="816576"/>
                  <a:pt x="53340" y="855946"/>
                </a:cubicBezTo>
                <a:cubicBezTo>
                  <a:pt x="40640" y="895316"/>
                  <a:pt x="46990" y="904206"/>
                  <a:pt x="38100" y="916906"/>
                </a:cubicBezTo>
                <a:cubicBezTo>
                  <a:pt x="29210" y="929606"/>
                  <a:pt x="0" y="932146"/>
                  <a:pt x="0" y="932146"/>
                </a:cubicBezTo>
                <a:lnTo>
                  <a:pt x="0" y="932146"/>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Box 28"/>
          <p:cNvSpPr txBox="1"/>
          <p:nvPr/>
        </p:nvSpPr>
        <p:spPr>
          <a:xfrm>
            <a:off x="2195395" y="4731109"/>
            <a:ext cx="648072" cy="369332"/>
          </a:xfrm>
          <a:prstGeom prst="rect">
            <a:avLst/>
          </a:prstGeom>
          <a:noFill/>
        </p:spPr>
        <p:txBody>
          <a:bodyPr wrap="square" rtlCol="0">
            <a:spAutoFit/>
          </a:bodyPr>
          <a:lstStyle/>
          <a:p>
            <a:r>
              <a:rPr lang="en-US" err="1"/>
              <a:t>f</a:t>
            </a:r>
            <a:r>
              <a:rPr lang="en-US" baseline="-25000" err="1"/>
              <a:t>ions</a:t>
            </a:r>
            <a:endParaRPr lang="de-DE" baseline="-25000"/>
          </a:p>
        </p:txBody>
      </p:sp>
      <p:sp>
        <p:nvSpPr>
          <p:cNvPr id="30" name="TextBox 29"/>
          <p:cNvSpPr txBox="1"/>
          <p:nvPr/>
        </p:nvSpPr>
        <p:spPr>
          <a:xfrm>
            <a:off x="3512904" y="3936507"/>
            <a:ext cx="648072" cy="369332"/>
          </a:xfrm>
          <a:prstGeom prst="rect">
            <a:avLst/>
          </a:prstGeom>
          <a:noFill/>
        </p:spPr>
        <p:txBody>
          <a:bodyPr wrap="square" rtlCol="0">
            <a:spAutoFit/>
          </a:bodyPr>
          <a:lstStyle/>
          <a:p>
            <a:r>
              <a:rPr lang="en-US" err="1"/>
              <a:t>f</a:t>
            </a:r>
            <a:r>
              <a:rPr lang="en-US" baseline="-25000" err="1"/>
              <a:t>ions</a:t>
            </a:r>
            <a:endParaRPr lang="de-DE" baseline="-25000"/>
          </a:p>
        </p:txBody>
      </p:sp>
      <p:sp>
        <p:nvSpPr>
          <p:cNvPr id="31" name="TextBox 30"/>
          <p:cNvSpPr txBox="1"/>
          <p:nvPr/>
        </p:nvSpPr>
        <p:spPr>
          <a:xfrm>
            <a:off x="2736711" y="5718271"/>
            <a:ext cx="841044" cy="369332"/>
          </a:xfrm>
          <a:prstGeom prst="rect">
            <a:avLst/>
          </a:prstGeom>
          <a:noFill/>
        </p:spPr>
        <p:txBody>
          <a:bodyPr wrap="square" rtlCol="0">
            <a:spAutoFit/>
          </a:bodyPr>
          <a:lstStyle/>
          <a:p>
            <a:r>
              <a:rPr lang="en-US" err="1"/>
              <a:t>f</a:t>
            </a:r>
            <a:r>
              <a:rPr lang="en-US" baseline="-25000" err="1"/>
              <a:t>electrons</a:t>
            </a:r>
            <a:endParaRPr lang="de-DE" baseline="-25000"/>
          </a:p>
        </p:txBody>
      </p:sp>
      <p:sp>
        <p:nvSpPr>
          <p:cNvPr id="33" name="Freeform 32"/>
          <p:cNvSpPr/>
          <p:nvPr/>
        </p:nvSpPr>
        <p:spPr>
          <a:xfrm rot="20157850">
            <a:off x="3740349" y="4636113"/>
            <a:ext cx="1440201" cy="764791"/>
          </a:xfrm>
          <a:custGeom>
            <a:avLst/>
            <a:gdLst>
              <a:gd name="connsiteX0" fmla="*/ 2179320 w 2179320"/>
              <a:gd name="connsiteY0" fmla="*/ 704657 h 1125684"/>
              <a:gd name="connsiteX1" fmla="*/ 1684020 w 2179320"/>
              <a:gd name="connsiteY1" fmla="*/ 3617 h 1125684"/>
              <a:gd name="connsiteX2" fmla="*/ 1493520 w 2179320"/>
              <a:gd name="connsiteY2" fmla="*/ 971357 h 1125684"/>
              <a:gd name="connsiteX3" fmla="*/ 1043940 w 2179320"/>
              <a:gd name="connsiteY3" fmla="*/ 247457 h 1125684"/>
              <a:gd name="connsiteX4" fmla="*/ 929640 w 2179320"/>
              <a:gd name="connsiteY4" fmla="*/ 1123757 h 1125684"/>
              <a:gd name="connsiteX5" fmla="*/ 472440 w 2179320"/>
              <a:gd name="connsiteY5" fmla="*/ 498917 h 1125684"/>
              <a:gd name="connsiteX6" fmla="*/ 434340 w 2179320"/>
              <a:gd name="connsiteY6" fmla="*/ 1055177 h 1125684"/>
              <a:gd name="connsiteX7" fmla="*/ 114300 w 2179320"/>
              <a:gd name="connsiteY7" fmla="*/ 849437 h 1125684"/>
              <a:gd name="connsiteX8" fmla="*/ 53340 w 2179320"/>
              <a:gd name="connsiteY8" fmla="*/ 1024697 h 1125684"/>
              <a:gd name="connsiteX9" fmla="*/ 38100 w 2179320"/>
              <a:gd name="connsiteY9" fmla="*/ 1085657 h 1125684"/>
              <a:gd name="connsiteX10" fmla="*/ 0 w 2179320"/>
              <a:gd name="connsiteY10" fmla="*/ 1100897 h 1125684"/>
              <a:gd name="connsiteX11" fmla="*/ 0 w 2179320"/>
              <a:gd name="connsiteY11" fmla="*/ 1100897 h 1125684"/>
              <a:gd name="connsiteX0" fmla="*/ 2179320 w 2179320"/>
              <a:gd name="connsiteY0" fmla="*/ 704657 h 1100897"/>
              <a:gd name="connsiteX1" fmla="*/ 1684020 w 2179320"/>
              <a:gd name="connsiteY1" fmla="*/ 3617 h 1100897"/>
              <a:gd name="connsiteX2" fmla="*/ 1493520 w 2179320"/>
              <a:gd name="connsiteY2" fmla="*/ 971357 h 1100897"/>
              <a:gd name="connsiteX3" fmla="*/ 1043940 w 2179320"/>
              <a:gd name="connsiteY3" fmla="*/ 247457 h 1100897"/>
              <a:gd name="connsiteX4" fmla="*/ 891540 w 2179320"/>
              <a:gd name="connsiteY4" fmla="*/ 948497 h 1100897"/>
              <a:gd name="connsiteX5" fmla="*/ 472440 w 2179320"/>
              <a:gd name="connsiteY5" fmla="*/ 498917 h 1100897"/>
              <a:gd name="connsiteX6" fmla="*/ 434340 w 2179320"/>
              <a:gd name="connsiteY6" fmla="*/ 1055177 h 1100897"/>
              <a:gd name="connsiteX7" fmla="*/ 114300 w 2179320"/>
              <a:gd name="connsiteY7" fmla="*/ 849437 h 1100897"/>
              <a:gd name="connsiteX8" fmla="*/ 53340 w 2179320"/>
              <a:gd name="connsiteY8" fmla="*/ 1024697 h 1100897"/>
              <a:gd name="connsiteX9" fmla="*/ 38100 w 2179320"/>
              <a:gd name="connsiteY9" fmla="*/ 1085657 h 1100897"/>
              <a:gd name="connsiteX10" fmla="*/ 0 w 2179320"/>
              <a:gd name="connsiteY10" fmla="*/ 1100897 h 1100897"/>
              <a:gd name="connsiteX11" fmla="*/ 0 w 2179320"/>
              <a:gd name="connsiteY11" fmla="*/ 1100897 h 1100897"/>
              <a:gd name="connsiteX0" fmla="*/ 2179320 w 2179320"/>
              <a:gd name="connsiteY0" fmla="*/ 704657 h 1100897"/>
              <a:gd name="connsiteX1" fmla="*/ 1684020 w 2179320"/>
              <a:gd name="connsiteY1" fmla="*/ 3617 h 1100897"/>
              <a:gd name="connsiteX2" fmla="*/ 1493520 w 2179320"/>
              <a:gd name="connsiteY2" fmla="*/ 971357 h 1100897"/>
              <a:gd name="connsiteX3" fmla="*/ 1036320 w 2179320"/>
              <a:gd name="connsiteY3" fmla="*/ 346517 h 1100897"/>
              <a:gd name="connsiteX4" fmla="*/ 891540 w 2179320"/>
              <a:gd name="connsiteY4" fmla="*/ 948497 h 1100897"/>
              <a:gd name="connsiteX5" fmla="*/ 472440 w 2179320"/>
              <a:gd name="connsiteY5" fmla="*/ 498917 h 1100897"/>
              <a:gd name="connsiteX6" fmla="*/ 434340 w 2179320"/>
              <a:gd name="connsiteY6" fmla="*/ 1055177 h 1100897"/>
              <a:gd name="connsiteX7" fmla="*/ 114300 w 2179320"/>
              <a:gd name="connsiteY7" fmla="*/ 849437 h 1100897"/>
              <a:gd name="connsiteX8" fmla="*/ 53340 w 2179320"/>
              <a:gd name="connsiteY8" fmla="*/ 1024697 h 1100897"/>
              <a:gd name="connsiteX9" fmla="*/ 38100 w 2179320"/>
              <a:gd name="connsiteY9" fmla="*/ 1085657 h 1100897"/>
              <a:gd name="connsiteX10" fmla="*/ 0 w 2179320"/>
              <a:gd name="connsiteY10" fmla="*/ 1100897 h 1100897"/>
              <a:gd name="connsiteX11" fmla="*/ 0 w 2179320"/>
              <a:gd name="connsiteY11" fmla="*/ 1100897 h 1100897"/>
              <a:gd name="connsiteX0" fmla="*/ 2179320 w 2179320"/>
              <a:gd name="connsiteY0" fmla="*/ 701048 h 1097288"/>
              <a:gd name="connsiteX1" fmla="*/ 1684020 w 2179320"/>
              <a:gd name="connsiteY1" fmla="*/ 8 h 1097288"/>
              <a:gd name="connsiteX2" fmla="*/ 1478280 w 2179320"/>
              <a:gd name="connsiteY2" fmla="*/ 685808 h 1097288"/>
              <a:gd name="connsiteX3" fmla="*/ 1036320 w 2179320"/>
              <a:gd name="connsiteY3" fmla="*/ 342908 h 1097288"/>
              <a:gd name="connsiteX4" fmla="*/ 891540 w 2179320"/>
              <a:gd name="connsiteY4" fmla="*/ 944888 h 1097288"/>
              <a:gd name="connsiteX5" fmla="*/ 472440 w 2179320"/>
              <a:gd name="connsiteY5" fmla="*/ 495308 h 1097288"/>
              <a:gd name="connsiteX6" fmla="*/ 434340 w 2179320"/>
              <a:gd name="connsiteY6" fmla="*/ 1051568 h 1097288"/>
              <a:gd name="connsiteX7" fmla="*/ 114300 w 2179320"/>
              <a:gd name="connsiteY7" fmla="*/ 845828 h 1097288"/>
              <a:gd name="connsiteX8" fmla="*/ 53340 w 2179320"/>
              <a:gd name="connsiteY8" fmla="*/ 1021088 h 1097288"/>
              <a:gd name="connsiteX9" fmla="*/ 38100 w 2179320"/>
              <a:gd name="connsiteY9" fmla="*/ 1082048 h 1097288"/>
              <a:gd name="connsiteX10" fmla="*/ 0 w 2179320"/>
              <a:gd name="connsiteY10" fmla="*/ 1097288 h 1097288"/>
              <a:gd name="connsiteX11" fmla="*/ 0 w 2179320"/>
              <a:gd name="connsiteY11" fmla="*/ 1097288 h 1097288"/>
              <a:gd name="connsiteX0" fmla="*/ 2110740 w 2110740"/>
              <a:gd name="connsiteY0" fmla="*/ 521069 h 1100189"/>
              <a:gd name="connsiteX1" fmla="*/ 1684020 w 2110740"/>
              <a:gd name="connsiteY1" fmla="*/ 2909 h 1100189"/>
              <a:gd name="connsiteX2" fmla="*/ 1478280 w 2110740"/>
              <a:gd name="connsiteY2" fmla="*/ 688709 h 1100189"/>
              <a:gd name="connsiteX3" fmla="*/ 1036320 w 2110740"/>
              <a:gd name="connsiteY3" fmla="*/ 345809 h 1100189"/>
              <a:gd name="connsiteX4" fmla="*/ 891540 w 2110740"/>
              <a:gd name="connsiteY4" fmla="*/ 947789 h 1100189"/>
              <a:gd name="connsiteX5" fmla="*/ 472440 w 2110740"/>
              <a:gd name="connsiteY5" fmla="*/ 498209 h 1100189"/>
              <a:gd name="connsiteX6" fmla="*/ 434340 w 2110740"/>
              <a:gd name="connsiteY6" fmla="*/ 1054469 h 1100189"/>
              <a:gd name="connsiteX7" fmla="*/ 114300 w 2110740"/>
              <a:gd name="connsiteY7" fmla="*/ 848729 h 1100189"/>
              <a:gd name="connsiteX8" fmla="*/ 53340 w 2110740"/>
              <a:gd name="connsiteY8" fmla="*/ 1023989 h 1100189"/>
              <a:gd name="connsiteX9" fmla="*/ 38100 w 2110740"/>
              <a:gd name="connsiteY9" fmla="*/ 1084949 h 1100189"/>
              <a:gd name="connsiteX10" fmla="*/ 0 w 2110740"/>
              <a:gd name="connsiteY10" fmla="*/ 1100189 h 1100189"/>
              <a:gd name="connsiteX11" fmla="*/ 0 w 2110740"/>
              <a:gd name="connsiteY11" fmla="*/ 1100189 h 1100189"/>
              <a:gd name="connsiteX0" fmla="*/ 2110740 w 2110740"/>
              <a:gd name="connsiteY0" fmla="*/ 520301 h 1099421"/>
              <a:gd name="connsiteX1" fmla="*/ 1684020 w 2110740"/>
              <a:gd name="connsiteY1" fmla="*/ 2141 h 1099421"/>
              <a:gd name="connsiteX2" fmla="*/ 1478280 w 2110740"/>
              <a:gd name="connsiteY2" fmla="*/ 687941 h 1099421"/>
              <a:gd name="connsiteX3" fmla="*/ 1036320 w 2110740"/>
              <a:gd name="connsiteY3" fmla="*/ 345041 h 1099421"/>
              <a:gd name="connsiteX4" fmla="*/ 891540 w 2110740"/>
              <a:gd name="connsiteY4" fmla="*/ 947021 h 1099421"/>
              <a:gd name="connsiteX5" fmla="*/ 472440 w 2110740"/>
              <a:gd name="connsiteY5" fmla="*/ 497441 h 1099421"/>
              <a:gd name="connsiteX6" fmla="*/ 434340 w 2110740"/>
              <a:gd name="connsiteY6" fmla="*/ 1053701 h 1099421"/>
              <a:gd name="connsiteX7" fmla="*/ 114300 w 2110740"/>
              <a:gd name="connsiteY7" fmla="*/ 847961 h 1099421"/>
              <a:gd name="connsiteX8" fmla="*/ 53340 w 2110740"/>
              <a:gd name="connsiteY8" fmla="*/ 1023221 h 1099421"/>
              <a:gd name="connsiteX9" fmla="*/ 38100 w 2110740"/>
              <a:gd name="connsiteY9" fmla="*/ 1084181 h 1099421"/>
              <a:gd name="connsiteX10" fmla="*/ 0 w 2110740"/>
              <a:gd name="connsiteY10" fmla="*/ 1099421 h 1099421"/>
              <a:gd name="connsiteX11" fmla="*/ 0 w 2110740"/>
              <a:gd name="connsiteY11" fmla="*/ 1099421 h 1099421"/>
              <a:gd name="connsiteX0" fmla="*/ 2110740 w 2110740"/>
              <a:gd name="connsiteY0" fmla="*/ 341090 h 920210"/>
              <a:gd name="connsiteX1" fmla="*/ 1607820 w 2110740"/>
              <a:gd name="connsiteY1" fmla="*/ 5810 h 920210"/>
              <a:gd name="connsiteX2" fmla="*/ 1478280 w 2110740"/>
              <a:gd name="connsiteY2" fmla="*/ 508730 h 920210"/>
              <a:gd name="connsiteX3" fmla="*/ 1036320 w 2110740"/>
              <a:gd name="connsiteY3" fmla="*/ 165830 h 920210"/>
              <a:gd name="connsiteX4" fmla="*/ 891540 w 2110740"/>
              <a:gd name="connsiteY4" fmla="*/ 767810 h 920210"/>
              <a:gd name="connsiteX5" fmla="*/ 472440 w 2110740"/>
              <a:gd name="connsiteY5" fmla="*/ 318230 h 920210"/>
              <a:gd name="connsiteX6" fmla="*/ 434340 w 2110740"/>
              <a:gd name="connsiteY6" fmla="*/ 874490 h 920210"/>
              <a:gd name="connsiteX7" fmla="*/ 114300 w 2110740"/>
              <a:gd name="connsiteY7" fmla="*/ 668750 h 920210"/>
              <a:gd name="connsiteX8" fmla="*/ 53340 w 2110740"/>
              <a:gd name="connsiteY8" fmla="*/ 844010 h 920210"/>
              <a:gd name="connsiteX9" fmla="*/ 38100 w 2110740"/>
              <a:gd name="connsiteY9" fmla="*/ 904970 h 920210"/>
              <a:gd name="connsiteX10" fmla="*/ 0 w 2110740"/>
              <a:gd name="connsiteY10" fmla="*/ 920210 h 920210"/>
              <a:gd name="connsiteX11" fmla="*/ 0 w 2110740"/>
              <a:gd name="connsiteY11" fmla="*/ 920210 h 920210"/>
              <a:gd name="connsiteX0" fmla="*/ 2110740 w 2110740"/>
              <a:gd name="connsiteY0" fmla="*/ 355651 h 934771"/>
              <a:gd name="connsiteX1" fmla="*/ 1676400 w 2110740"/>
              <a:gd name="connsiteY1" fmla="*/ 5131 h 934771"/>
              <a:gd name="connsiteX2" fmla="*/ 1478280 w 2110740"/>
              <a:gd name="connsiteY2" fmla="*/ 523291 h 934771"/>
              <a:gd name="connsiteX3" fmla="*/ 1036320 w 2110740"/>
              <a:gd name="connsiteY3" fmla="*/ 180391 h 934771"/>
              <a:gd name="connsiteX4" fmla="*/ 891540 w 2110740"/>
              <a:gd name="connsiteY4" fmla="*/ 782371 h 934771"/>
              <a:gd name="connsiteX5" fmla="*/ 472440 w 2110740"/>
              <a:gd name="connsiteY5" fmla="*/ 332791 h 934771"/>
              <a:gd name="connsiteX6" fmla="*/ 434340 w 2110740"/>
              <a:gd name="connsiteY6" fmla="*/ 889051 h 934771"/>
              <a:gd name="connsiteX7" fmla="*/ 114300 w 2110740"/>
              <a:gd name="connsiteY7" fmla="*/ 683311 h 934771"/>
              <a:gd name="connsiteX8" fmla="*/ 53340 w 2110740"/>
              <a:gd name="connsiteY8" fmla="*/ 858571 h 934771"/>
              <a:gd name="connsiteX9" fmla="*/ 38100 w 2110740"/>
              <a:gd name="connsiteY9" fmla="*/ 919531 h 934771"/>
              <a:gd name="connsiteX10" fmla="*/ 0 w 2110740"/>
              <a:gd name="connsiteY10" fmla="*/ 934771 h 934771"/>
              <a:gd name="connsiteX11" fmla="*/ 0 w 2110740"/>
              <a:gd name="connsiteY11" fmla="*/ 934771 h 934771"/>
              <a:gd name="connsiteX0" fmla="*/ 2110740 w 2110740"/>
              <a:gd name="connsiteY0" fmla="*/ 353992 h 933112"/>
              <a:gd name="connsiteX1" fmla="*/ 1676400 w 2110740"/>
              <a:gd name="connsiteY1" fmla="*/ 3472 h 933112"/>
              <a:gd name="connsiteX2" fmla="*/ 1478280 w 2110740"/>
              <a:gd name="connsiteY2" fmla="*/ 521632 h 933112"/>
              <a:gd name="connsiteX3" fmla="*/ 1036320 w 2110740"/>
              <a:gd name="connsiteY3" fmla="*/ 178732 h 933112"/>
              <a:gd name="connsiteX4" fmla="*/ 891540 w 2110740"/>
              <a:gd name="connsiteY4" fmla="*/ 780712 h 933112"/>
              <a:gd name="connsiteX5" fmla="*/ 472440 w 2110740"/>
              <a:gd name="connsiteY5" fmla="*/ 331132 h 933112"/>
              <a:gd name="connsiteX6" fmla="*/ 434340 w 2110740"/>
              <a:gd name="connsiteY6" fmla="*/ 887392 h 933112"/>
              <a:gd name="connsiteX7" fmla="*/ 114300 w 2110740"/>
              <a:gd name="connsiteY7" fmla="*/ 681652 h 933112"/>
              <a:gd name="connsiteX8" fmla="*/ 53340 w 2110740"/>
              <a:gd name="connsiteY8" fmla="*/ 856912 h 933112"/>
              <a:gd name="connsiteX9" fmla="*/ 38100 w 2110740"/>
              <a:gd name="connsiteY9" fmla="*/ 917872 h 933112"/>
              <a:gd name="connsiteX10" fmla="*/ 0 w 2110740"/>
              <a:gd name="connsiteY10" fmla="*/ 933112 h 933112"/>
              <a:gd name="connsiteX11" fmla="*/ 0 w 2110740"/>
              <a:gd name="connsiteY11" fmla="*/ 933112 h 933112"/>
              <a:gd name="connsiteX0" fmla="*/ 2110740 w 2110740"/>
              <a:gd name="connsiteY0" fmla="*/ 353026 h 932146"/>
              <a:gd name="connsiteX1" fmla="*/ 1676400 w 2110740"/>
              <a:gd name="connsiteY1" fmla="*/ 2506 h 932146"/>
              <a:gd name="connsiteX2" fmla="*/ 1478280 w 2110740"/>
              <a:gd name="connsiteY2" fmla="*/ 520666 h 932146"/>
              <a:gd name="connsiteX3" fmla="*/ 1036320 w 2110740"/>
              <a:gd name="connsiteY3" fmla="*/ 177766 h 932146"/>
              <a:gd name="connsiteX4" fmla="*/ 891540 w 2110740"/>
              <a:gd name="connsiteY4" fmla="*/ 779746 h 932146"/>
              <a:gd name="connsiteX5" fmla="*/ 472440 w 2110740"/>
              <a:gd name="connsiteY5" fmla="*/ 330166 h 932146"/>
              <a:gd name="connsiteX6" fmla="*/ 434340 w 2110740"/>
              <a:gd name="connsiteY6" fmla="*/ 886426 h 932146"/>
              <a:gd name="connsiteX7" fmla="*/ 114300 w 2110740"/>
              <a:gd name="connsiteY7" fmla="*/ 680686 h 932146"/>
              <a:gd name="connsiteX8" fmla="*/ 53340 w 2110740"/>
              <a:gd name="connsiteY8" fmla="*/ 855946 h 932146"/>
              <a:gd name="connsiteX9" fmla="*/ 38100 w 2110740"/>
              <a:gd name="connsiteY9" fmla="*/ 916906 h 932146"/>
              <a:gd name="connsiteX10" fmla="*/ 0 w 2110740"/>
              <a:gd name="connsiteY10" fmla="*/ 932146 h 932146"/>
              <a:gd name="connsiteX11" fmla="*/ 0 w 2110740"/>
              <a:gd name="connsiteY11" fmla="*/ 932146 h 932146"/>
              <a:gd name="connsiteX0" fmla="*/ 2110740 w 2110740"/>
              <a:gd name="connsiteY0" fmla="*/ 353026 h 932146"/>
              <a:gd name="connsiteX1" fmla="*/ 1676400 w 2110740"/>
              <a:gd name="connsiteY1" fmla="*/ 2506 h 932146"/>
              <a:gd name="connsiteX2" fmla="*/ 1478280 w 2110740"/>
              <a:gd name="connsiteY2" fmla="*/ 520666 h 932146"/>
              <a:gd name="connsiteX3" fmla="*/ 1036320 w 2110740"/>
              <a:gd name="connsiteY3" fmla="*/ 177766 h 932146"/>
              <a:gd name="connsiteX4" fmla="*/ 914400 w 2110740"/>
              <a:gd name="connsiteY4" fmla="*/ 695926 h 932146"/>
              <a:gd name="connsiteX5" fmla="*/ 472440 w 2110740"/>
              <a:gd name="connsiteY5" fmla="*/ 330166 h 932146"/>
              <a:gd name="connsiteX6" fmla="*/ 434340 w 2110740"/>
              <a:gd name="connsiteY6" fmla="*/ 886426 h 932146"/>
              <a:gd name="connsiteX7" fmla="*/ 114300 w 2110740"/>
              <a:gd name="connsiteY7" fmla="*/ 680686 h 932146"/>
              <a:gd name="connsiteX8" fmla="*/ 53340 w 2110740"/>
              <a:gd name="connsiteY8" fmla="*/ 855946 h 932146"/>
              <a:gd name="connsiteX9" fmla="*/ 38100 w 2110740"/>
              <a:gd name="connsiteY9" fmla="*/ 916906 h 932146"/>
              <a:gd name="connsiteX10" fmla="*/ 0 w 2110740"/>
              <a:gd name="connsiteY10" fmla="*/ 932146 h 932146"/>
              <a:gd name="connsiteX11" fmla="*/ 0 w 2110740"/>
              <a:gd name="connsiteY11" fmla="*/ 932146 h 932146"/>
              <a:gd name="connsiteX0" fmla="*/ 2110740 w 2110740"/>
              <a:gd name="connsiteY0" fmla="*/ 353026 h 932146"/>
              <a:gd name="connsiteX1" fmla="*/ 1676400 w 2110740"/>
              <a:gd name="connsiteY1" fmla="*/ 2506 h 932146"/>
              <a:gd name="connsiteX2" fmla="*/ 1478280 w 2110740"/>
              <a:gd name="connsiteY2" fmla="*/ 520666 h 932146"/>
              <a:gd name="connsiteX3" fmla="*/ 1036320 w 2110740"/>
              <a:gd name="connsiteY3" fmla="*/ 177766 h 932146"/>
              <a:gd name="connsiteX4" fmla="*/ 914400 w 2110740"/>
              <a:gd name="connsiteY4" fmla="*/ 695926 h 932146"/>
              <a:gd name="connsiteX5" fmla="*/ 480060 w 2110740"/>
              <a:gd name="connsiteY5" fmla="*/ 406366 h 932146"/>
              <a:gd name="connsiteX6" fmla="*/ 434340 w 2110740"/>
              <a:gd name="connsiteY6" fmla="*/ 886426 h 932146"/>
              <a:gd name="connsiteX7" fmla="*/ 114300 w 2110740"/>
              <a:gd name="connsiteY7" fmla="*/ 680686 h 932146"/>
              <a:gd name="connsiteX8" fmla="*/ 53340 w 2110740"/>
              <a:gd name="connsiteY8" fmla="*/ 855946 h 932146"/>
              <a:gd name="connsiteX9" fmla="*/ 38100 w 2110740"/>
              <a:gd name="connsiteY9" fmla="*/ 916906 h 932146"/>
              <a:gd name="connsiteX10" fmla="*/ 0 w 2110740"/>
              <a:gd name="connsiteY10" fmla="*/ 932146 h 932146"/>
              <a:gd name="connsiteX11" fmla="*/ 0 w 2110740"/>
              <a:gd name="connsiteY11" fmla="*/ 932146 h 93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0740" h="932146">
                <a:moveTo>
                  <a:pt x="2110740" y="353026"/>
                </a:moveTo>
                <a:cubicBezTo>
                  <a:pt x="1897380" y="186021"/>
                  <a:pt x="1781810" y="-25434"/>
                  <a:pt x="1676400" y="2506"/>
                </a:cubicBezTo>
                <a:cubicBezTo>
                  <a:pt x="1570990" y="30446"/>
                  <a:pt x="1584960" y="491456"/>
                  <a:pt x="1478280" y="520666"/>
                </a:cubicBezTo>
                <a:cubicBezTo>
                  <a:pt x="1371600" y="549876"/>
                  <a:pt x="1130300" y="148556"/>
                  <a:pt x="1036320" y="177766"/>
                </a:cubicBezTo>
                <a:cubicBezTo>
                  <a:pt x="942340" y="206976"/>
                  <a:pt x="1007110" y="657826"/>
                  <a:pt x="914400" y="695926"/>
                </a:cubicBezTo>
                <a:cubicBezTo>
                  <a:pt x="821690" y="734026"/>
                  <a:pt x="560070" y="374616"/>
                  <a:pt x="480060" y="406366"/>
                </a:cubicBezTo>
                <a:cubicBezTo>
                  <a:pt x="400050" y="438116"/>
                  <a:pt x="495300" y="840706"/>
                  <a:pt x="434340" y="886426"/>
                </a:cubicBezTo>
                <a:cubicBezTo>
                  <a:pt x="373380" y="932146"/>
                  <a:pt x="177800" y="685766"/>
                  <a:pt x="114300" y="680686"/>
                </a:cubicBezTo>
                <a:cubicBezTo>
                  <a:pt x="50800" y="675606"/>
                  <a:pt x="66040" y="816576"/>
                  <a:pt x="53340" y="855946"/>
                </a:cubicBezTo>
                <a:cubicBezTo>
                  <a:pt x="40640" y="895316"/>
                  <a:pt x="46990" y="904206"/>
                  <a:pt x="38100" y="916906"/>
                </a:cubicBezTo>
                <a:cubicBezTo>
                  <a:pt x="29210" y="929606"/>
                  <a:pt x="0" y="932146"/>
                  <a:pt x="0" y="932146"/>
                </a:cubicBezTo>
                <a:lnTo>
                  <a:pt x="0" y="932146"/>
                </a:ln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Box 33"/>
          <p:cNvSpPr txBox="1"/>
          <p:nvPr/>
        </p:nvSpPr>
        <p:spPr>
          <a:xfrm>
            <a:off x="4432820" y="4932851"/>
            <a:ext cx="841044" cy="369332"/>
          </a:xfrm>
          <a:prstGeom prst="rect">
            <a:avLst/>
          </a:prstGeom>
          <a:noFill/>
        </p:spPr>
        <p:txBody>
          <a:bodyPr wrap="square" rtlCol="0">
            <a:spAutoFit/>
          </a:bodyPr>
          <a:lstStyle/>
          <a:p>
            <a:r>
              <a:rPr lang="en-US" err="1"/>
              <a:t>f</a:t>
            </a:r>
            <a:r>
              <a:rPr lang="en-US" baseline="-25000" err="1"/>
              <a:t>electrons</a:t>
            </a:r>
            <a:endParaRPr lang="de-DE" baseline="-25000"/>
          </a:p>
        </p:txBody>
      </p:sp>
      <p:sp>
        <p:nvSpPr>
          <p:cNvPr id="36" name="Oval 35"/>
          <p:cNvSpPr/>
          <p:nvPr/>
        </p:nvSpPr>
        <p:spPr>
          <a:xfrm>
            <a:off x="1691680" y="3772994"/>
            <a:ext cx="3672407" cy="2605202"/>
          </a:xfrm>
          <a:prstGeom prst="ellipse">
            <a:avLst/>
          </a:prstGeom>
          <a:solidFill>
            <a:srgbClr val="E028B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Freeform 36"/>
          <p:cNvSpPr/>
          <p:nvPr/>
        </p:nvSpPr>
        <p:spPr>
          <a:xfrm>
            <a:off x="4211960" y="2300949"/>
            <a:ext cx="2933700" cy="1561032"/>
          </a:xfrm>
          <a:custGeom>
            <a:avLst/>
            <a:gdLst>
              <a:gd name="connsiteX0" fmla="*/ 2933700 w 2933700"/>
              <a:gd name="connsiteY0" fmla="*/ 699972 h 1561032"/>
              <a:gd name="connsiteX1" fmla="*/ 1165860 w 2933700"/>
              <a:gd name="connsiteY1" fmla="*/ 29412 h 1561032"/>
              <a:gd name="connsiteX2" fmla="*/ 0 w 2933700"/>
              <a:gd name="connsiteY2" fmla="*/ 1561032 h 1561032"/>
            </a:gdLst>
            <a:ahLst/>
            <a:cxnLst>
              <a:cxn ang="0">
                <a:pos x="connsiteX0" y="connsiteY0"/>
              </a:cxn>
              <a:cxn ang="0">
                <a:pos x="connsiteX1" y="connsiteY1"/>
              </a:cxn>
              <a:cxn ang="0">
                <a:pos x="connsiteX2" y="connsiteY2"/>
              </a:cxn>
            </a:cxnLst>
            <a:rect l="l" t="t" r="r" b="b"/>
            <a:pathLst>
              <a:path w="2933700" h="1561032">
                <a:moveTo>
                  <a:pt x="2933700" y="699972"/>
                </a:moveTo>
                <a:cubicBezTo>
                  <a:pt x="2294255" y="292937"/>
                  <a:pt x="1654810" y="-114098"/>
                  <a:pt x="1165860" y="29412"/>
                </a:cubicBezTo>
                <a:cubicBezTo>
                  <a:pt x="676910" y="172922"/>
                  <a:pt x="338455" y="866977"/>
                  <a:pt x="0" y="1561032"/>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ZoneTexte 19">
            <a:extLst>
              <a:ext uri="{FF2B5EF4-FFF2-40B4-BE49-F238E27FC236}">
                <a16:creationId xmlns:a16="http://schemas.microsoft.com/office/drawing/2014/main" id="{DBD7ACA4-B49D-4077-A8F7-F64E2D97D08D}"/>
              </a:ext>
            </a:extLst>
          </p:cNvPr>
          <p:cNvSpPr txBox="1"/>
          <p:nvPr/>
        </p:nvSpPr>
        <p:spPr>
          <a:xfrm>
            <a:off x="7868093" y="105671"/>
            <a:ext cx="1275907" cy="664012"/>
          </a:xfrm>
          <a:prstGeom prst="roundRect">
            <a:avLst/>
          </a:prstGeom>
          <a:solidFill>
            <a:srgbClr val="2D519C"/>
          </a:solidFill>
        </p:spPr>
        <p:txBody>
          <a:bodyPr wrap="square" rtlCol="0">
            <a:spAutoFit/>
          </a:bodyPr>
          <a:lstStyle/>
          <a:p>
            <a:pPr algn="ctr"/>
            <a:r>
              <a:rPr lang="cs-CZ" sz="1100" i="1" dirty="0">
                <a:solidFill>
                  <a:schemeClr val="bg1">
                    <a:lumMod val="95000"/>
                  </a:schemeClr>
                </a:solidFill>
                <a:latin typeface="Myriad Pro" panose="020B0503030403020204"/>
              </a:rPr>
              <a:t>Příklad slidu z Kapitoly</a:t>
            </a:r>
            <a:r>
              <a:rPr lang="en-GB" sz="1100" i="1" dirty="0">
                <a:solidFill>
                  <a:schemeClr val="bg1">
                    <a:lumMod val="95000"/>
                  </a:schemeClr>
                </a:solidFill>
                <a:latin typeface="Myriad Pro" panose="020B0503030403020204"/>
              </a:rPr>
              <a:t> 3: </a:t>
            </a:r>
            <a:r>
              <a:rPr lang="cs-CZ" sz="1100" i="1" dirty="0">
                <a:solidFill>
                  <a:schemeClr val="bg1">
                    <a:lumMod val="95000"/>
                  </a:schemeClr>
                </a:solidFill>
                <a:latin typeface="Myriad Pro" panose="020B0503030403020204"/>
              </a:rPr>
              <a:t>Fúzní technologie</a:t>
            </a:r>
            <a:endParaRPr lang="en-GB" sz="1000" i="1" dirty="0">
              <a:solidFill>
                <a:schemeClr val="bg1">
                  <a:lumMod val="95000"/>
                </a:schemeClr>
              </a:solidFill>
              <a:latin typeface="Myriad Pro" panose="020B0503030403020204"/>
            </a:endParaRPr>
          </a:p>
        </p:txBody>
      </p:sp>
    </p:spTree>
    <p:extLst>
      <p:ext uri="{BB962C8B-B14F-4D97-AF65-F5344CB8AC3E}">
        <p14:creationId xmlns:p14="http://schemas.microsoft.com/office/powerpoint/2010/main" val="235338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15</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cs-CZ" dirty="0"/>
              <a:t>Injektor neutrálních částic (NBI)</a:t>
            </a:r>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7" name="TextBox 16">
            <a:extLst>
              <a:ext uri="{FF2B5EF4-FFF2-40B4-BE49-F238E27FC236}">
                <a16:creationId xmlns:a16="http://schemas.microsoft.com/office/drawing/2014/main" id="{D68BC232-9319-E94F-8AC1-BF3DC0B28752}"/>
              </a:ext>
            </a:extLst>
          </p:cNvPr>
          <p:cNvSpPr txBox="1"/>
          <p:nvPr/>
        </p:nvSpPr>
        <p:spPr>
          <a:xfrm>
            <a:off x="81698" y="6203244"/>
            <a:ext cx="1158675" cy="169277"/>
          </a:xfrm>
          <a:prstGeom prst="rect">
            <a:avLst/>
          </a:prstGeom>
          <a:noFill/>
        </p:spPr>
        <p:txBody>
          <a:bodyPr wrap="square" rtlCol="0">
            <a:spAutoFit/>
          </a:bodyPr>
          <a:lstStyle/>
          <a:p>
            <a:r>
              <a:rPr lang="en-US" sz="500" i="1"/>
              <a:t>JT-60 Japan</a:t>
            </a:r>
          </a:p>
        </p:txBody>
      </p:sp>
      <p:grpSp>
        <p:nvGrpSpPr>
          <p:cNvPr id="26" name="Group 25">
            <a:extLst>
              <a:ext uri="{FF2B5EF4-FFF2-40B4-BE49-F238E27FC236}">
                <a16:creationId xmlns:a16="http://schemas.microsoft.com/office/drawing/2014/main" id="{FF9FCFB0-A543-4CBE-A336-210CA396F39B}"/>
              </a:ext>
            </a:extLst>
          </p:cNvPr>
          <p:cNvGrpSpPr/>
          <p:nvPr/>
        </p:nvGrpSpPr>
        <p:grpSpPr>
          <a:xfrm>
            <a:off x="85832" y="2328078"/>
            <a:ext cx="8967014" cy="1316946"/>
            <a:chOff x="-26488" y="972644"/>
            <a:chExt cx="8967014" cy="1316946"/>
          </a:xfrm>
        </p:grpSpPr>
        <p:sp>
          <p:nvSpPr>
            <p:cNvPr id="31" name="TextBox 30">
              <a:extLst>
                <a:ext uri="{FF2B5EF4-FFF2-40B4-BE49-F238E27FC236}">
                  <a16:creationId xmlns:a16="http://schemas.microsoft.com/office/drawing/2014/main" id="{B50C241A-A496-4564-A8C7-700E56C80A69}"/>
                </a:ext>
              </a:extLst>
            </p:cNvPr>
            <p:cNvSpPr txBox="1"/>
            <p:nvPr/>
          </p:nvSpPr>
          <p:spPr>
            <a:xfrm>
              <a:off x="5094253" y="1265893"/>
              <a:ext cx="1126206" cy="830997"/>
            </a:xfrm>
            <a:prstGeom prst="rect">
              <a:avLst/>
            </a:prstGeom>
            <a:noFill/>
          </p:spPr>
          <p:txBody>
            <a:bodyPr wrap="none" rtlCol="0">
              <a:spAutoFit/>
            </a:bodyPr>
            <a:lstStyle/>
            <a:p>
              <a:r>
                <a:rPr lang="cs-CZ" sz="2400" dirty="0"/>
                <a:t>Přenos </a:t>
              </a:r>
            </a:p>
            <a:p>
              <a:r>
                <a:rPr lang="cs-CZ" sz="2400" dirty="0"/>
                <a:t>energie</a:t>
              </a:r>
            </a:p>
          </p:txBody>
        </p:sp>
        <p:sp>
          <p:nvSpPr>
            <p:cNvPr id="32" name="Right Arrow 18">
              <a:extLst>
                <a:ext uri="{FF2B5EF4-FFF2-40B4-BE49-F238E27FC236}">
                  <a16:creationId xmlns:a16="http://schemas.microsoft.com/office/drawing/2014/main" id="{ADEF9767-97A7-4950-A3BD-C0E68BB71410}"/>
                </a:ext>
              </a:extLst>
            </p:cNvPr>
            <p:cNvSpPr/>
            <p:nvPr/>
          </p:nvSpPr>
          <p:spPr>
            <a:xfrm>
              <a:off x="3947569" y="1391272"/>
              <a:ext cx="1024222" cy="501763"/>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A6F3380-819C-4ED7-BBC6-E9E30E8A7B19}"/>
                </a:ext>
              </a:extLst>
            </p:cNvPr>
            <p:cNvSpPr txBox="1"/>
            <p:nvPr/>
          </p:nvSpPr>
          <p:spPr>
            <a:xfrm>
              <a:off x="2504874" y="1265893"/>
              <a:ext cx="1044004" cy="830997"/>
            </a:xfrm>
            <a:prstGeom prst="rect">
              <a:avLst/>
            </a:prstGeom>
            <a:noFill/>
          </p:spPr>
          <p:txBody>
            <a:bodyPr wrap="none" rtlCol="0">
              <a:spAutoFit/>
            </a:bodyPr>
            <a:lstStyle/>
            <a:p>
              <a:r>
                <a:rPr lang="cs-CZ" sz="2400" dirty="0"/>
                <a:t>Srážky </a:t>
              </a:r>
            </a:p>
            <a:p>
              <a:r>
                <a:rPr lang="cs-CZ" sz="2400" dirty="0"/>
                <a:t>částic</a:t>
              </a:r>
              <a:endParaRPr lang="en-US" sz="2400" dirty="0"/>
            </a:p>
          </p:txBody>
        </p:sp>
        <p:pic>
          <p:nvPicPr>
            <p:cNvPr id="34" name="Picture 33">
              <a:extLst>
                <a:ext uri="{FF2B5EF4-FFF2-40B4-BE49-F238E27FC236}">
                  <a16:creationId xmlns:a16="http://schemas.microsoft.com/office/drawing/2014/main" id="{EEA33BE8-5048-4EA9-86C3-CC3FFA7660F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488" y="1047854"/>
              <a:ext cx="2491615" cy="1188601"/>
            </a:xfrm>
            <a:prstGeom prst="rect">
              <a:avLst/>
            </a:prstGeom>
            <a:ln>
              <a:solidFill>
                <a:srgbClr val="1A520F"/>
              </a:solidFill>
            </a:ln>
          </p:spPr>
        </p:pic>
        <p:pic>
          <p:nvPicPr>
            <p:cNvPr id="35" name="Picture 34">
              <a:extLst>
                <a:ext uri="{FF2B5EF4-FFF2-40B4-BE49-F238E27FC236}">
                  <a16:creationId xmlns:a16="http://schemas.microsoft.com/office/drawing/2014/main" id="{1B847E2F-708A-40A6-A6E7-5732C3E27DD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48912" y="972644"/>
              <a:ext cx="2491614" cy="1316946"/>
            </a:xfrm>
            <a:prstGeom prst="rect">
              <a:avLst/>
            </a:prstGeom>
            <a:ln>
              <a:solidFill>
                <a:srgbClr val="1A520F"/>
              </a:solidFill>
            </a:ln>
          </p:spPr>
        </p:pic>
      </p:grpSp>
      <p:sp>
        <p:nvSpPr>
          <p:cNvPr id="36" name="ZoneTexte 9">
            <a:extLst>
              <a:ext uri="{FF2B5EF4-FFF2-40B4-BE49-F238E27FC236}">
                <a16:creationId xmlns:a16="http://schemas.microsoft.com/office/drawing/2014/main" id="{8415E67F-62C9-46BE-95A8-8F50F5160372}"/>
              </a:ext>
            </a:extLst>
          </p:cNvPr>
          <p:cNvSpPr txBox="1"/>
          <p:nvPr/>
        </p:nvSpPr>
        <p:spPr>
          <a:xfrm>
            <a:off x="798888" y="4126150"/>
            <a:ext cx="7546224" cy="1569660"/>
          </a:xfrm>
          <a:prstGeom prst="rect">
            <a:avLst/>
          </a:prstGeom>
          <a:noFill/>
        </p:spPr>
        <p:txBody>
          <a:bodyPr wrap="square" rtlCol="0">
            <a:spAutoFit/>
          </a:bodyPr>
          <a:lstStyle/>
          <a:p>
            <a:pPr marL="342900" indent="-342900">
              <a:buFont typeface="Arial" panose="020B0604020202020204" pitchFamily="34" charset="0"/>
              <a:buChar char="•"/>
            </a:pPr>
            <a:r>
              <a:rPr lang="cs-CZ" sz="2400" dirty="0">
                <a:latin typeface="Myriad Pro" panose="020B0503030403020204" pitchFamily="34" charset="0"/>
              </a:rPr>
              <a:t>Pouze</a:t>
            </a:r>
            <a:r>
              <a:rPr lang="en-GB" sz="2400" dirty="0">
                <a:latin typeface="Myriad Pro" panose="020B0503030403020204" pitchFamily="34" charset="0"/>
              </a:rPr>
              <a:t> </a:t>
            </a:r>
            <a:r>
              <a:rPr lang="en-GB" sz="2400" b="1" dirty="0" err="1">
                <a:solidFill>
                  <a:srgbClr val="A17E2F"/>
                </a:solidFill>
                <a:latin typeface="Myriad Pro" panose="020B0503030403020204" pitchFamily="34" charset="0"/>
              </a:rPr>
              <a:t>neutr</a:t>
            </a:r>
            <a:r>
              <a:rPr lang="cs-CZ" sz="2400" b="1" dirty="0" err="1">
                <a:solidFill>
                  <a:srgbClr val="A17E2F"/>
                </a:solidFill>
                <a:latin typeface="Myriad Pro" panose="020B0503030403020204" pitchFamily="34" charset="0"/>
              </a:rPr>
              <a:t>ální</a:t>
            </a:r>
            <a:r>
              <a:rPr lang="en-GB" sz="2400" dirty="0">
                <a:latin typeface="Myriad Pro" panose="020B0503030403020204" pitchFamily="34" charset="0"/>
              </a:rPr>
              <a:t> </a:t>
            </a:r>
            <a:r>
              <a:rPr lang="cs-CZ" sz="2400" dirty="0">
                <a:latin typeface="Myriad Pro" panose="020B0503030403020204" pitchFamily="34" charset="0"/>
              </a:rPr>
              <a:t>částice</a:t>
            </a:r>
            <a:r>
              <a:rPr lang="en-GB" sz="2400" dirty="0">
                <a:latin typeface="Myriad Pro" panose="020B0503030403020204" pitchFamily="34" charset="0"/>
              </a:rPr>
              <a:t> </a:t>
            </a:r>
            <a:r>
              <a:rPr lang="cs-CZ" sz="2400" dirty="0">
                <a:latin typeface="Myriad Pro" panose="020B0503030403020204" pitchFamily="34" charset="0"/>
              </a:rPr>
              <a:t>se dostanou do plazmatu přes magnetické pole (magnetickou nádobu)</a:t>
            </a: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Pouze</a:t>
            </a:r>
            <a:r>
              <a:rPr lang="en-GB" sz="2400" dirty="0">
                <a:latin typeface="Myriad Pro" panose="020B0503030403020204" pitchFamily="34" charset="0"/>
              </a:rPr>
              <a:t> </a:t>
            </a:r>
            <a:r>
              <a:rPr lang="cs-CZ" sz="2400" b="1" dirty="0">
                <a:solidFill>
                  <a:srgbClr val="A13F69"/>
                </a:solidFill>
                <a:latin typeface="Myriad Pro" panose="020B0503030403020204" pitchFamily="34" charset="0"/>
              </a:rPr>
              <a:t>nabité </a:t>
            </a:r>
            <a:r>
              <a:rPr lang="cs-CZ" sz="2400" dirty="0">
                <a:latin typeface="Myriad Pro" panose="020B0503030403020204" pitchFamily="34" charset="0"/>
              </a:rPr>
              <a:t>částice</a:t>
            </a:r>
            <a:r>
              <a:rPr lang="en-GB" sz="2400" dirty="0">
                <a:latin typeface="Myriad Pro" panose="020B0503030403020204" pitchFamily="34" charset="0"/>
              </a:rPr>
              <a:t> (ion</a:t>
            </a:r>
            <a:r>
              <a:rPr lang="cs-CZ" sz="2400" dirty="0">
                <a:latin typeface="Myriad Pro" panose="020B0503030403020204" pitchFamily="34" charset="0"/>
              </a:rPr>
              <a:t>ty</a:t>
            </a:r>
            <a:r>
              <a:rPr lang="en-GB" sz="2400" dirty="0">
                <a:latin typeface="Myriad Pro" panose="020B0503030403020204" pitchFamily="34" charset="0"/>
              </a:rPr>
              <a:t>) </a:t>
            </a:r>
            <a:r>
              <a:rPr lang="cs-CZ" sz="2400" dirty="0">
                <a:latin typeface="Myriad Pro" panose="020B0503030403020204" pitchFamily="34" charset="0"/>
              </a:rPr>
              <a:t>mohou být urychlovány za účelem zvýšení jejich energie</a:t>
            </a:r>
            <a:endParaRPr lang="en-GB" sz="2000" dirty="0">
              <a:latin typeface="Myriad Pro" panose="020B0503030403020204" pitchFamily="34" charset="0"/>
            </a:endParaRPr>
          </a:p>
        </p:txBody>
      </p:sp>
      <p:grpSp>
        <p:nvGrpSpPr>
          <p:cNvPr id="4" name="Group 3">
            <a:extLst>
              <a:ext uri="{FF2B5EF4-FFF2-40B4-BE49-F238E27FC236}">
                <a16:creationId xmlns:a16="http://schemas.microsoft.com/office/drawing/2014/main" id="{18E1A62E-1C99-4C8C-83D6-B9BFF8A06C79}"/>
              </a:ext>
            </a:extLst>
          </p:cNvPr>
          <p:cNvGrpSpPr/>
          <p:nvPr/>
        </p:nvGrpSpPr>
        <p:grpSpPr>
          <a:xfrm>
            <a:off x="1000064" y="1023263"/>
            <a:ext cx="7100328" cy="965577"/>
            <a:chOff x="1000064" y="854413"/>
            <a:chExt cx="7100328" cy="965577"/>
          </a:xfrm>
        </p:grpSpPr>
        <p:sp>
          <p:nvSpPr>
            <p:cNvPr id="12" name="TextBox 11">
              <a:extLst>
                <a:ext uri="{FF2B5EF4-FFF2-40B4-BE49-F238E27FC236}">
                  <a16:creationId xmlns:a16="http://schemas.microsoft.com/office/drawing/2014/main" id="{237488BE-E5E4-7042-B08B-B995C9B1A163}"/>
                </a:ext>
              </a:extLst>
            </p:cNvPr>
            <p:cNvSpPr txBox="1"/>
            <p:nvPr/>
          </p:nvSpPr>
          <p:spPr>
            <a:xfrm>
              <a:off x="1954350" y="920262"/>
              <a:ext cx="5235301" cy="830997"/>
            </a:xfrm>
            <a:prstGeom prst="rect">
              <a:avLst/>
            </a:prstGeom>
            <a:noFill/>
          </p:spPr>
          <p:txBody>
            <a:bodyPr wrap="square" rtlCol="0">
              <a:spAutoFit/>
            </a:bodyPr>
            <a:lstStyle/>
            <a:p>
              <a:pPr algn="ctr"/>
              <a:r>
                <a:rPr lang="en-US" sz="2400" b="1" dirty="0">
                  <a:solidFill>
                    <a:srgbClr val="1A520F"/>
                  </a:solidFill>
                  <a:latin typeface="+mn-lt"/>
                </a:rPr>
                <a:t>Plasma </a:t>
              </a:r>
              <a:r>
                <a:rPr lang="cs-CZ" sz="2400" b="1" dirty="0">
                  <a:solidFill>
                    <a:srgbClr val="1A520F"/>
                  </a:solidFill>
                  <a:latin typeface="+mn-lt"/>
                </a:rPr>
                <a:t>může být ohříváno také srážkami s rychlými částicemi</a:t>
              </a:r>
              <a:endParaRPr lang="en-US" sz="2400" b="1" dirty="0">
                <a:solidFill>
                  <a:srgbClr val="1A520F"/>
                </a:solidFill>
                <a:latin typeface="+mn-lt"/>
              </a:endParaRPr>
            </a:p>
          </p:txBody>
        </p:sp>
        <p:pic>
          <p:nvPicPr>
            <p:cNvPr id="14" name="Graphic 13" descr="Bonfire">
              <a:extLst>
                <a:ext uri="{FF2B5EF4-FFF2-40B4-BE49-F238E27FC236}">
                  <a16:creationId xmlns:a16="http://schemas.microsoft.com/office/drawing/2014/main" id="{404B2F7E-EA2D-8E40-8111-064D9BC3E3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0064" y="854413"/>
              <a:ext cx="954285" cy="954285"/>
            </a:xfrm>
            <a:prstGeom prst="rect">
              <a:avLst/>
            </a:prstGeom>
          </p:spPr>
        </p:pic>
        <p:pic>
          <p:nvPicPr>
            <p:cNvPr id="37" name="Graphic 36" descr="Bonfire">
              <a:extLst>
                <a:ext uri="{FF2B5EF4-FFF2-40B4-BE49-F238E27FC236}">
                  <a16:creationId xmlns:a16="http://schemas.microsoft.com/office/drawing/2014/main" id="{FBC9838B-EA08-47C3-93A0-347D76BEEB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46107" y="865705"/>
              <a:ext cx="954285" cy="954285"/>
            </a:xfrm>
            <a:prstGeom prst="rect">
              <a:avLst/>
            </a:prstGeom>
          </p:spPr>
        </p:pic>
      </p:grpSp>
      <p:sp>
        <p:nvSpPr>
          <p:cNvPr id="3" name="ZoneTexte 19">
            <a:extLst>
              <a:ext uri="{FF2B5EF4-FFF2-40B4-BE49-F238E27FC236}">
                <a16:creationId xmlns:a16="http://schemas.microsoft.com/office/drawing/2014/main" id="{655520D8-B7B5-46D0-99C3-11FB77DC2717}"/>
              </a:ext>
            </a:extLst>
          </p:cNvPr>
          <p:cNvSpPr txBox="1"/>
          <p:nvPr/>
        </p:nvSpPr>
        <p:spPr>
          <a:xfrm>
            <a:off x="7278258" y="127415"/>
            <a:ext cx="1815408" cy="476726"/>
          </a:xfrm>
          <a:prstGeom prst="roundRect">
            <a:avLst/>
          </a:prstGeom>
          <a:solidFill>
            <a:srgbClr val="2D519C"/>
          </a:solidFill>
        </p:spPr>
        <p:txBody>
          <a:bodyPr wrap="square" rtlCol="0">
            <a:spAutoFit/>
          </a:bodyPr>
          <a:lstStyle/>
          <a:p>
            <a:pPr algn="ctr"/>
            <a:r>
              <a:rPr lang="cs-CZ" sz="1100" i="1" dirty="0">
                <a:solidFill>
                  <a:schemeClr val="bg1">
                    <a:lumMod val="95000"/>
                  </a:schemeClr>
                </a:solidFill>
                <a:latin typeface="Myriad Pro" panose="020B0503030403020204"/>
              </a:rPr>
              <a:t>Příklad slidu z Kapitoly</a:t>
            </a:r>
            <a:r>
              <a:rPr lang="en-GB" sz="1100" i="1" dirty="0">
                <a:solidFill>
                  <a:schemeClr val="bg1">
                    <a:lumMod val="95000"/>
                  </a:schemeClr>
                </a:solidFill>
                <a:latin typeface="Myriad Pro" panose="020B0503030403020204"/>
              </a:rPr>
              <a:t> 3: </a:t>
            </a:r>
            <a:r>
              <a:rPr lang="cs-CZ" sz="1100" i="1" dirty="0">
                <a:solidFill>
                  <a:schemeClr val="bg1">
                    <a:lumMod val="95000"/>
                  </a:schemeClr>
                </a:solidFill>
                <a:latin typeface="Myriad Pro" panose="020B0503030403020204"/>
              </a:rPr>
              <a:t>Fúzní technologie</a:t>
            </a:r>
            <a:endParaRPr lang="en-GB" sz="1000" i="1" dirty="0">
              <a:solidFill>
                <a:schemeClr val="bg1">
                  <a:lumMod val="95000"/>
                </a:schemeClr>
              </a:solidFill>
              <a:latin typeface="Myriad Pro" panose="020B0503030403020204"/>
            </a:endParaRPr>
          </a:p>
        </p:txBody>
      </p:sp>
    </p:spTree>
    <p:extLst>
      <p:ext uri="{BB962C8B-B14F-4D97-AF65-F5344CB8AC3E}">
        <p14:creationId xmlns:p14="http://schemas.microsoft.com/office/powerpoint/2010/main" val="208227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16</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cs-CZ" dirty="0" err="1"/>
              <a:t>Injekor</a:t>
            </a:r>
            <a:r>
              <a:rPr lang="cs-CZ" dirty="0"/>
              <a:t> neutrálních částic </a:t>
            </a:r>
            <a:r>
              <a:rPr lang="en-GB" dirty="0"/>
              <a:t>(NBI)</a:t>
            </a:r>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grpSp>
        <p:nvGrpSpPr>
          <p:cNvPr id="16" name="Group 15">
            <a:extLst>
              <a:ext uri="{FF2B5EF4-FFF2-40B4-BE49-F238E27FC236}">
                <a16:creationId xmlns:a16="http://schemas.microsoft.com/office/drawing/2014/main" id="{F78687D1-9C58-477E-8F6D-6A1FDB983D31}"/>
              </a:ext>
            </a:extLst>
          </p:cNvPr>
          <p:cNvGrpSpPr/>
          <p:nvPr/>
        </p:nvGrpSpPr>
        <p:grpSpPr>
          <a:xfrm>
            <a:off x="895097" y="995134"/>
            <a:ext cx="7353805" cy="2376256"/>
            <a:chOff x="895097" y="995134"/>
            <a:chExt cx="7353805" cy="2376256"/>
          </a:xfrm>
        </p:grpSpPr>
        <p:sp>
          <p:nvSpPr>
            <p:cNvPr id="11" name="TextBox 10">
              <a:extLst>
                <a:ext uri="{FF2B5EF4-FFF2-40B4-BE49-F238E27FC236}">
                  <a16:creationId xmlns:a16="http://schemas.microsoft.com/office/drawing/2014/main" id="{33FC4CF3-DC3C-EA4E-974B-FC39AFED6EBE}"/>
                </a:ext>
              </a:extLst>
            </p:cNvPr>
            <p:cNvSpPr txBox="1"/>
            <p:nvPr/>
          </p:nvSpPr>
          <p:spPr>
            <a:xfrm>
              <a:off x="5848403" y="3140558"/>
              <a:ext cx="1158675" cy="230832"/>
            </a:xfrm>
            <a:prstGeom prst="rect">
              <a:avLst/>
            </a:prstGeom>
            <a:noFill/>
          </p:spPr>
          <p:txBody>
            <a:bodyPr wrap="square" rtlCol="0">
              <a:spAutoFit/>
            </a:bodyPr>
            <a:lstStyle/>
            <a:p>
              <a:r>
                <a:rPr lang="en-US" sz="900" i="1"/>
                <a:t>Source: Wikipedia</a:t>
              </a:r>
            </a:p>
          </p:txBody>
        </p:sp>
        <p:grpSp>
          <p:nvGrpSpPr>
            <p:cNvPr id="25" name="Group 24">
              <a:extLst>
                <a:ext uri="{FF2B5EF4-FFF2-40B4-BE49-F238E27FC236}">
                  <a16:creationId xmlns:a16="http://schemas.microsoft.com/office/drawing/2014/main" id="{23BA8532-A8A2-0C4D-8F02-7F1F65185442}"/>
                </a:ext>
              </a:extLst>
            </p:cNvPr>
            <p:cNvGrpSpPr/>
            <p:nvPr/>
          </p:nvGrpSpPr>
          <p:grpSpPr>
            <a:xfrm>
              <a:off x="895097" y="995134"/>
              <a:ext cx="7353805" cy="2376256"/>
              <a:chOff x="1854241" y="2971331"/>
              <a:chExt cx="5167214" cy="1529007"/>
            </a:xfrm>
          </p:grpSpPr>
          <p:pic>
            <p:nvPicPr>
              <p:cNvPr id="5" name="Picture 4">
                <a:extLst>
                  <a:ext uri="{FF2B5EF4-FFF2-40B4-BE49-F238E27FC236}">
                    <a16:creationId xmlns:a16="http://schemas.microsoft.com/office/drawing/2014/main" id="{4D1BFD02-77C7-364F-BF59-5FF0B528C34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31171" y="3198396"/>
                <a:ext cx="3213353" cy="1014411"/>
              </a:xfrm>
              <a:prstGeom prst="rect">
                <a:avLst/>
              </a:prstGeom>
            </p:spPr>
          </p:pic>
          <p:sp>
            <p:nvSpPr>
              <p:cNvPr id="23" name="Cloud 22">
                <a:extLst>
                  <a:ext uri="{FF2B5EF4-FFF2-40B4-BE49-F238E27FC236}">
                    <a16:creationId xmlns:a16="http://schemas.microsoft.com/office/drawing/2014/main" id="{39AF5788-428E-824F-8DF1-EAFEDE10155F}"/>
                  </a:ext>
                </a:extLst>
              </p:cNvPr>
              <p:cNvSpPr/>
              <p:nvPr/>
            </p:nvSpPr>
            <p:spPr>
              <a:xfrm>
                <a:off x="1854241" y="2971331"/>
                <a:ext cx="5167214" cy="1529007"/>
              </a:xfrm>
              <a:prstGeom prst="cloud">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2">
            <a:extLst>
              <a:ext uri="{FF2B5EF4-FFF2-40B4-BE49-F238E27FC236}">
                <a16:creationId xmlns:a16="http://schemas.microsoft.com/office/drawing/2014/main" id="{826AC01E-DF86-4155-8721-AF43A23803A3}"/>
              </a:ext>
            </a:extLst>
          </p:cNvPr>
          <p:cNvGrpSpPr/>
          <p:nvPr/>
        </p:nvGrpSpPr>
        <p:grpSpPr>
          <a:xfrm>
            <a:off x="0" y="4077072"/>
            <a:ext cx="3635896" cy="2075066"/>
            <a:chOff x="0" y="3964258"/>
            <a:chExt cx="3635896" cy="2075066"/>
          </a:xfrm>
        </p:grpSpPr>
        <p:sp>
          <p:nvSpPr>
            <p:cNvPr id="17" name="TextBox 16">
              <a:extLst>
                <a:ext uri="{FF2B5EF4-FFF2-40B4-BE49-F238E27FC236}">
                  <a16:creationId xmlns:a16="http://schemas.microsoft.com/office/drawing/2014/main" id="{D68BC232-9319-E94F-8AC1-BF3DC0B28752}"/>
                </a:ext>
              </a:extLst>
            </p:cNvPr>
            <p:cNvSpPr txBox="1"/>
            <p:nvPr/>
          </p:nvSpPr>
          <p:spPr>
            <a:xfrm>
              <a:off x="35496" y="5808492"/>
              <a:ext cx="1158675" cy="230832"/>
            </a:xfrm>
            <a:prstGeom prst="rect">
              <a:avLst/>
            </a:prstGeom>
            <a:noFill/>
          </p:spPr>
          <p:txBody>
            <a:bodyPr wrap="square" rtlCol="0">
              <a:spAutoFit/>
            </a:bodyPr>
            <a:lstStyle/>
            <a:p>
              <a:r>
                <a:rPr lang="en-US" sz="900" i="1" dirty="0"/>
                <a:t>JT-60 J</a:t>
              </a:r>
              <a:r>
                <a:rPr lang="cs-CZ" sz="900" i="1" dirty="0"/>
                <a:t>Japonsko</a:t>
              </a:r>
              <a:endParaRPr lang="en-US" sz="900" i="1" dirty="0"/>
            </a:p>
          </p:txBody>
        </p:sp>
        <p:pic>
          <p:nvPicPr>
            <p:cNvPr id="3" name="Picture 2">
              <a:extLst>
                <a:ext uri="{FF2B5EF4-FFF2-40B4-BE49-F238E27FC236}">
                  <a16:creationId xmlns:a16="http://schemas.microsoft.com/office/drawing/2014/main" id="{D91AC82A-6B04-5448-B37D-36612D73460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3964258"/>
              <a:ext cx="3635896" cy="1898608"/>
            </a:xfrm>
            <a:prstGeom prst="rect">
              <a:avLst/>
            </a:prstGeom>
          </p:spPr>
        </p:pic>
      </p:grpSp>
      <p:sp>
        <p:nvSpPr>
          <p:cNvPr id="28" name="TextBox 27">
            <a:extLst>
              <a:ext uri="{FF2B5EF4-FFF2-40B4-BE49-F238E27FC236}">
                <a16:creationId xmlns:a16="http://schemas.microsoft.com/office/drawing/2014/main" id="{262F13E7-E80A-2143-BF24-13EB81B46E02}"/>
              </a:ext>
            </a:extLst>
          </p:cNvPr>
          <p:cNvSpPr txBox="1"/>
          <p:nvPr/>
        </p:nvSpPr>
        <p:spPr>
          <a:xfrm>
            <a:off x="377294" y="3469643"/>
            <a:ext cx="2881307" cy="461665"/>
          </a:xfrm>
          <a:prstGeom prst="rect">
            <a:avLst/>
          </a:prstGeom>
          <a:noFill/>
        </p:spPr>
        <p:txBody>
          <a:bodyPr wrap="square" rtlCol="0">
            <a:spAutoFit/>
          </a:bodyPr>
          <a:lstStyle/>
          <a:p>
            <a:r>
              <a:rPr lang="cs-CZ" sz="2400" b="1" dirty="0">
                <a:solidFill>
                  <a:schemeClr val="accent6">
                    <a:lumMod val="50000"/>
                  </a:schemeClr>
                </a:solidFill>
                <a:latin typeface="Myriad Pro" panose="020B0503030403020204"/>
              </a:rPr>
              <a:t>Schéma NBI</a:t>
            </a:r>
            <a:endParaRPr lang="en-US" sz="2400" b="1" dirty="0">
              <a:solidFill>
                <a:schemeClr val="accent6">
                  <a:lumMod val="50000"/>
                </a:schemeClr>
              </a:solidFill>
              <a:latin typeface="Myriad Pro" panose="020B0503030403020204"/>
            </a:endParaRPr>
          </a:p>
        </p:txBody>
      </p:sp>
      <p:sp>
        <p:nvSpPr>
          <p:cNvPr id="29" name="TextBox 28">
            <a:extLst>
              <a:ext uri="{FF2B5EF4-FFF2-40B4-BE49-F238E27FC236}">
                <a16:creationId xmlns:a16="http://schemas.microsoft.com/office/drawing/2014/main" id="{06E159F7-8846-024C-AF83-752AF2B531C8}"/>
              </a:ext>
            </a:extLst>
          </p:cNvPr>
          <p:cNvSpPr txBox="1"/>
          <p:nvPr/>
        </p:nvSpPr>
        <p:spPr>
          <a:xfrm>
            <a:off x="3635896" y="3948848"/>
            <a:ext cx="5778404" cy="2585323"/>
          </a:xfrm>
          <a:prstGeom prst="rect">
            <a:avLst/>
          </a:prstGeom>
          <a:noFill/>
        </p:spPr>
        <p:txBody>
          <a:bodyPr wrap="square" rtlCol="0">
            <a:spAutoFit/>
          </a:bodyPr>
          <a:lstStyle/>
          <a:p>
            <a:pPr marL="285750" indent="-285750">
              <a:buFont typeface="Arial" panose="020B0604020202020204" pitchFamily="34" charset="0"/>
              <a:buChar char="•"/>
            </a:pPr>
            <a:r>
              <a:rPr lang="cs-CZ" b="1" dirty="0">
                <a:solidFill>
                  <a:schemeClr val="accent4">
                    <a:lumMod val="50000"/>
                  </a:schemeClr>
                </a:solidFill>
                <a:latin typeface="Myriad Pro" panose="020B0503030403020204"/>
              </a:rPr>
              <a:t>Tvorba iontů</a:t>
            </a:r>
            <a:r>
              <a:rPr lang="en-US" b="1" dirty="0">
                <a:latin typeface="Myriad Pro" panose="020B0503030403020204"/>
              </a:rPr>
              <a:t>: </a:t>
            </a:r>
          </a:p>
          <a:p>
            <a:pPr lvl="1"/>
            <a:r>
              <a:rPr lang="cs-CZ" dirty="0">
                <a:latin typeface="Myriad Pro" panose="020B0503030403020204"/>
              </a:rPr>
              <a:t>Výboj v plynu vytvoří ionty</a:t>
            </a:r>
            <a:endParaRPr lang="en-US" i="1" dirty="0">
              <a:latin typeface="Myriad Pro" panose="020B0503030403020204"/>
            </a:endParaRPr>
          </a:p>
          <a:p>
            <a:pPr marL="285750" indent="-285750">
              <a:buFont typeface="Arial" panose="020B0604020202020204" pitchFamily="34" charset="0"/>
              <a:buChar char="•"/>
            </a:pPr>
            <a:r>
              <a:rPr lang="cs-CZ" b="1" dirty="0">
                <a:solidFill>
                  <a:srgbClr val="2D519C"/>
                </a:solidFill>
                <a:latin typeface="Myriad Pro" panose="020B0503030403020204"/>
              </a:rPr>
              <a:t>Urychlování</a:t>
            </a:r>
            <a:r>
              <a:rPr lang="en-US" b="1" dirty="0">
                <a:solidFill>
                  <a:srgbClr val="2D519C"/>
                </a:solidFill>
                <a:latin typeface="Myriad Pro" panose="020B0503030403020204"/>
              </a:rPr>
              <a:t>:</a:t>
            </a:r>
            <a:r>
              <a:rPr lang="en-US" b="1" dirty="0">
                <a:latin typeface="Myriad Pro" panose="020B0503030403020204"/>
              </a:rPr>
              <a:t> </a:t>
            </a:r>
          </a:p>
          <a:p>
            <a:pPr lvl="1"/>
            <a:r>
              <a:rPr lang="cs-CZ" dirty="0">
                <a:latin typeface="Myriad Pro" panose="020B0503030403020204"/>
              </a:rPr>
              <a:t>Rozdíl elektrických potenciálů urychlí ionty</a:t>
            </a:r>
            <a:endParaRPr lang="en-US" i="1" dirty="0">
              <a:latin typeface="Myriad Pro" panose="020B0503030403020204"/>
            </a:endParaRPr>
          </a:p>
          <a:p>
            <a:pPr marL="285750" indent="-285750">
              <a:buFont typeface="Arial" panose="020B0604020202020204" pitchFamily="34" charset="0"/>
              <a:buChar char="•"/>
            </a:pPr>
            <a:r>
              <a:rPr lang="en-US" b="1" dirty="0">
                <a:solidFill>
                  <a:srgbClr val="A13F69"/>
                </a:solidFill>
                <a:latin typeface="Myriad Pro" panose="020B0503030403020204"/>
              </a:rPr>
              <a:t>Ne</a:t>
            </a:r>
            <a:r>
              <a:rPr lang="cs-CZ" b="1" dirty="0" err="1">
                <a:solidFill>
                  <a:srgbClr val="A13F69"/>
                </a:solidFill>
                <a:latin typeface="Myriad Pro" panose="020B0503030403020204"/>
              </a:rPr>
              <a:t>utralizace</a:t>
            </a:r>
            <a:r>
              <a:rPr lang="en-US" b="1" dirty="0">
                <a:solidFill>
                  <a:srgbClr val="A13F69"/>
                </a:solidFill>
                <a:latin typeface="Myriad Pro" panose="020B0503030403020204"/>
              </a:rPr>
              <a:t>: </a:t>
            </a:r>
          </a:p>
          <a:p>
            <a:pPr lvl="1"/>
            <a:r>
              <a:rPr lang="en-US" dirty="0">
                <a:latin typeface="Myriad Pro" panose="020B0503030403020204"/>
              </a:rPr>
              <a:t>Io</a:t>
            </a:r>
            <a:r>
              <a:rPr lang="cs-CZ" dirty="0" err="1">
                <a:latin typeface="Myriad Pro" panose="020B0503030403020204"/>
              </a:rPr>
              <a:t>nty</a:t>
            </a:r>
            <a:r>
              <a:rPr lang="cs-CZ" dirty="0">
                <a:latin typeface="Myriad Pro" panose="020B0503030403020204"/>
              </a:rPr>
              <a:t> se srážkami s molekulami neutralizují</a:t>
            </a:r>
            <a:endParaRPr lang="en-US" dirty="0">
              <a:latin typeface="Myriad Pro" panose="020B0503030403020204"/>
            </a:endParaRPr>
          </a:p>
          <a:p>
            <a:pPr marL="285750" indent="-285750">
              <a:buFont typeface="Arial" panose="020B0604020202020204" pitchFamily="34" charset="0"/>
              <a:buChar char="•"/>
            </a:pPr>
            <a:r>
              <a:rPr lang="cs-CZ" b="1" dirty="0">
                <a:solidFill>
                  <a:srgbClr val="1A520F"/>
                </a:solidFill>
                <a:latin typeface="Myriad Pro" panose="020B0503030403020204"/>
              </a:rPr>
              <a:t>Vstřikování</a:t>
            </a:r>
            <a:r>
              <a:rPr lang="en-US" b="1" dirty="0">
                <a:solidFill>
                  <a:srgbClr val="1A520F"/>
                </a:solidFill>
                <a:latin typeface="Myriad Pro" panose="020B0503030403020204"/>
              </a:rPr>
              <a:t>:</a:t>
            </a:r>
          </a:p>
          <a:p>
            <a:pPr lvl="1"/>
            <a:r>
              <a:rPr lang="cs-CZ" dirty="0">
                <a:latin typeface="Myriad Pro" panose="020B0503030403020204"/>
              </a:rPr>
              <a:t>Neutrální svazky jsou navedeny do tokamaku</a:t>
            </a:r>
            <a:endParaRPr lang="en-US" i="1" dirty="0">
              <a:latin typeface="Myriad Pro" panose="020B0503030403020204"/>
            </a:endParaRPr>
          </a:p>
          <a:p>
            <a:r>
              <a:rPr lang="en-US" dirty="0">
                <a:latin typeface="Myriad Pro" panose="020B0503030403020204"/>
              </a:rPr>
              <a:t>	</a:t>
            </a:r>
          </a:p>
        </p:txBody>
      </p:sp>
      <p:sp>
        <p:nvSpPr>
          <p:cNvPr id="30" name="TextBox 29">
            <a:extLst>
              <a:ext uri="{FF2B5EF4-FFF2-40B4-BE49-F238E27FC236}">
                <a16:creationId xmlns:a16="http://schemas.microsoft.com/office/drawing/2014/main" id="{7C9F776F-2EDC-D844-BF48-B5ADB8F21C88}"/>
              </a:ext>
            </a:extLst>
          </p:cNvPr>
          <p:cNvSpPr txBox="1"/>
          <p:nvPr/>
        </p:nvSpPr>
        <p:spPr>
          <a:xfrm>
            <a:off x="5148064" y="3469642"/>
            <a:ext cx="2171172" cy="461665"/>
          </a:xfrm>
          <a:prstGeom prst="rect">
            <a:avLst/>
          </a:prstGeom>
          <a:noFill/>
        </p:spPr>
        <p:txBody>
          <a:bodyPr wrap="none" rtlCol="0">
            <a:spAutoFit/>
          </a:bodyPr>
          <a:lstStyle/>
          <a:p>
            <a:r>
              <a:rPr lang="cs-CZ" sz="2400" b="1" dirty="0">
                <a:solidFill>
                  <a:schemeClr val="accent6">
                    <a:lumMod val="50000"/>
                  </a:schemeClr>
                </a:solidFill>
                <a:latin typeface="Myriad Pro" panose="020B0503030403020204"/>
              </a:rPr>
              <a:t>Procesy v NBI</a:t>
            </a:r>
            <a:endParaRPr lang="en-US" sz="2400" b="1" dirty="0">
              <a:solidFill>
                <a:schemeClr val="accent6">
                  <a:lumMod val="50000"/>
                </a:schemeClr>
              </a:solidFill>
              <a:latin typeface="Myriad Pro" panose="020B0503030403020204"/>
            </a:endParaRPr>
          </a:p>
        </p:txBody>
      </p:sp>
      <p:sp>
        <p:nvSpPr>
          <p:cNvPr id="4" name="ZoneTexte 19">
            <a:extLst>
              <a:ext uri="{FF2B5EF4-FFF2-40B4-BE49-F238E27FC236}">
                <a16:creationId xmlns:a16="http://schemas.microsoft.com/office/drawing/2014/main" id="{D8900BDC-CD84-4EB3-B0D8-55D1B9655F9F}"/>
              </a:ext>
            </a:extLst>
          </p:cNvPr>
          <p:cNvSpPr txBox="1"/>
          <p:nvPr/>
        </p:nvSpPr>
        <p:spPr>
          <a:xfrm>
            <a:off x="7278258" y="127415"/>
            <a:ext cx="1815408" cy="476726"/>
          </a:xfrm>
          <a:prstGeom prst="roundRect">
            <a:avLst/>
          </a:prstGeom>
          <a:solidFill>
            <a:srgbClr val="2D519C"/>
          </a:solidFill>
        </p:spPr>
        <p:txBody>
          <a:bodyPr wrap="square" rtlCol="0">
            <a:spAutoFit/>
          </a:bodyPr>
          <a:lstStyle/>
          <a:p>
            <a:pPr algn="ctr"/>
            <a:r>
              <a:rPr lang="cs-CZ" sz="1100" i="1" dirty="0">
                <a:solidFill>
                  <a:schemeClr val="bg1">
                    <a:lumMod val="95000"/>
                  </a:schemeClr>
                </a:solidFill>
                <a:latin typeface="Myriad Pro" panose="020B0503030403020204"/>
              </a:rPr>
              <a:t>Příklad slidu z Kapitoly</a:t>
            </a:r>
            <a:r>
              <a:rPr lang="en-GB" sz="1100" i="1" dirty="0">
                <a:solidFill>
                  <a:schemeClr val="bg1">
                    <a:lumMod val="95000"/>
                  </a:schemeClr>
                </a:solidFill>
                <a:latin typeface="Myriad Pro" panose="020B0503030403020204"/>
              </a:rPr>
              <a:t> 3: </a:t>
            </a:r>
            <a:r>
              <a:rPr lang="cs-CZ" sz="1100" i="1" dirty="0">
                <a:solidFill>
                  <a:schemeClr val="bg1">
                    <a:lumMod val="95000"/>
                  </a:schemeClr>
                </a:solidFill>
                <a:latin typeface="Myriad Pro" panose="020B0503030403020204"/>
              </a:rPr>
              <a:t>Fúzní technologie</a:t>
            </a:r>
            <a:endParaRPr lang="en-GB" sz="1000" i="1" dirty="0">
              <a:solidFill>
                <a:schemeClr val="bg1">
                  <a:lumMod val="95000"/>
                </a:schemeClr>
              </a:solidFill>
              <a:latin typeface="Myriad Pro" panose="020B0503030403020204"/>
            </a:endParaRPr>
          </a:p>
        </p:txBody>
      </p:sp>
    </p:spTree>
    <p:extLst>
      <p:ext uri="{BB962C8B-B14F-4D97-AF65-F5344CB8AC3E}">
        <p14:creationId xmlns:p14="http://schemas.microsoft.com/office/powerpoint/2010/main" val="265344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17</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cs-CZ" dirty="0"/>
              <a:t>Vakuová komora tokamaku ITER</a:t>
            </a:r>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9" name="ZoneTexte 9">
            <a:extLst>
              <a:ext uri="{FF2B5EF4-FFF2-40B4-BE49-F238E27FC236}">
                <a16:creationId xmlns:a16="http://schemas.microsoft.com/office/drawing/2014/main" id="{ED04D5F9-F7FD-47BB-9E93-87F5EBBD2D0C}"/>
              </a:ext>
            </a:extLst>
          </p:cNvPr>
          <p:cNvSpPr txBox="1"/>
          <p:nvPr/>
        </p:nvSpPr>
        <p:spPr>
          <a:xfrm>
            <a:off x="212651" y="971768"/>
            <a:ext cx="8597087" cy="1938992"/>
          </a:xfrm>
          <a:prstGeom prst="rect">
            <a:avLst/>
          </a:prstGeom>
          <a:noFill/>
        </p:spPr>
        <p:txBody>
          <a:bodyPr wrap="square" rtlCol="0">
            <a:spAutoFit/>
          </a:bodyPr>
          <a:lstStyle/>
          <a:p>
            <a:pPr marL="342900" indent="-342900">
              <a:buFont typeface="Arial" panose="020B0604020202020204" pitchFamily="34" charset="0"/>
              <a:buChar char="•"/>
            </a:pPr>
            <a:r>
              <a:rPr lang="cs-CZ" sz="2400" b="1" dirty="0">
                <a:solidFill>
                  <a:srgbClr val="A17E2F"/>
                </a:solidFill>
                <a:latin typeface="Myriad Pro" panose="020B0503030403020204" pitchFamily="34" charset="0"/>
              </a:rPr>
              <a:t>Co je vakuum</a:t>
            </a:r>
            <a:r>
              <a:rPr lang="en-GB" sz="2400" b="1" dirty="0">
                <a:solidFill>
                  <a:srgbClr val="A17E2F"/>
                </a:solidFill>
                <a:latin typeface="Myriad Pro" panose="020B0503030403020204" pitchFamily="34" charset="0"/>
              </a:rPr>
              <a:t>?</a:t>
            </a:r>
          </a:p>
          <a:p>
            <a:pPr marL="342900" indent="-342900">
              <a:buFont typeface="Arial" panose="020B0604020202020204" pitchFamily="34" charset="0"/>
              <a:buChar char="•"/>
            </a:pPr>
            <a:r>
              <a:rPr lang="cs-CZ" sz="2400" b="1" dirty="0">
                <a:solidFill>
                  <a:srgbClr val="A17E2F"/>
                </a:solidFill>
                <a:latin typeface="Myriad Pro" panose="020B0503030403020204" pitchFamily="34" charset="0"/>
              </a:rPr>
              <a:t>Proč potřebujeme vakuum v komoře fúzního reaktoru</a:t>
            </a:r>
            <a:r>
              <a:rPr lang="en-GB" sz="2400" b="1" dirty="0">
                <a:solidFill>
                  <a:srgbClr val="A17E2F"/>
                </a:solidFill>
                <a:latin typeface="Myriad Pro" panose="020B0503030403020204" pitchFamily="34" charset="0"/>
              </a:rPr>
              <a:t>?</a:t>
            </a:r>
            <a:endParaRPr lang="en-GB" sz="2400" dirty="0">
              <a:latin typeface="Myriad Pro" panose="020B0503030403020204" pitchFamily="34" charset="0"/>
            </a:endParaRPr>
          </a:p>
          <a:p>
            <a:endParaRPr lang="en-GB" sz="2400" dirty="0">
              <a:latin typeface="Myriad Pro" panose="020B0503030403020204" pitchFamily="34" charset="0"/>
            </a:endParaRPr>
          </a:p>
          <a:p>
            <a:r>
              <a:rPr lang="cs-CZ" sz="2400" dirty="0">
                <a:latin typeface="Myriad Pro" panose="020B0503030403020204" pitchFamily="34" charset="0"/>
              </a:rPr>
              <a:t>Tlak a hustota částic ve vakuové nádobě před výbojem je asi milionkrát nižší než v atmosféře (nečistoty!)</a:t>
            </a:r>
            <a:endParaRPr lang="en-GB" sz="2800" dirty="0">
              <a:latin typeface="Myriad Pro" panose="020B0503030403020204" pitchFamily="34" charset="0"/>
            </a:endParaRPr>
          </a:p>
        </p:txBody>
      </p:sp>
      <p:pic>
        <p:nvPicPr>
          <p:cNvPr id="20" name="Picture 19">
            <a:extLst>
              <a:ext uri="{FF2B5EF4-FFF2-40B4-BE49-F238E27FC236}">
                <a16:creationId xmlns:a16="http://schemas.microsoft.com/office/drawing/2014/main" id="{6BD75F34-0BDB-4A2B-82A3-17BBE98818BF}"/>
              </a:ext>
            </a:extLst>
          </p:cNvPr>
          <p:cNvPicPr>
            <a:picLocks noChangeAspect="1"/>
          </p:cNvPicPr>
          <p:nvPr/>
        </p:nvPicPr>
        <p:blipFill rotWithShape="1">
          <a:blip r:embed="rId3"/>
          <a:srcRect l="6721" r="10331" b="2"/>
          <a:stretch/>
        </p:blipFill>
        <p:spPr>
          <a:xfrm>
            <a:off x="3175000" y="2843004"/>
            <a:ext cx="5432772" cy="3389340"/>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effectLst>
        </p:spPr>
      </p:pic>
      <p:sp>
        <p:nvSpPr>
          <p:cNvPr id="3" name="ZoneTexte 19">
            <a:extLst>
              <a:ext uri="{FF2B5EF4-FFF2-40B4-BE49-F238E27FC236}">
                <a16:creationId xmlns:a16="http://schemas.microsoft.com/office/drawing/2014/main" id="{998DFAD6-9073-49DF-92C1-874F236802BB}"/>
              </a:ext>
            </a:extLst>
          </p:cNvPr>
          <p:cNvSpPr txBox="1"/>
          <p:nvPr/>
        </p:nvSpPr>
        <p:spPr>
          <a:xfrm>
            <a:off x="7278258" y="127415"/>
            <a:ext cx="1815408" cy="476726"/>
          </a:xfrm>
          <a:prstGeom prst="roundRect">
            <a:avLst/>
          </a:prstGeom>
          <a:solidFill>
            <a:srgbClr val="2D519C"/>
          </a:solidFill>
        </p:spPr>
        <p:txBody>
          <a:bodyPr wrap="square" rtlCol="0">
            <a:spAutoFit/>
          </a:bodyPr>
          <a:lstStyle/>
          <a:p>
            <a:pPr algn="ctr"/>
            <a:r>
              <a:rPr lang="cs-CZ" sz="1100" i="1" dirty="0">
                <a:solidFill>
                  <a:schemeClr val="bg1">
                    <a:lumMod val="95000"/>
                  </a:schemeClr>
                </a:solidFill>
                <a:latin typeface="Myriad Pro" panose="020B0503030403020204"/>
              </a:rPr>
              <a:t>Příklad slidu z Kapitoly</a:t>
            </a:r>
            <a:r>
              <a:rPr lang="en-GB" sz="1100" i="1" dirty="0">
                <a:solidFill>
                  <a:schemeClr val="bg1">
                    <a:lumMod val="95000"/>
                  </a:schemeClr>
                </a:solidFill>
                <a:latin typeface="Myriad Pro" panose="020B0503030403020204"/>
              </a:rPr>
              <a:t> 3: </a:t>
            </a:r>
            <a:r>
              <a:rPr lang="cs-CZ" sz="1100" i="1" dirty="0">
                <a:solidFill>
                  <a:schemeClr val="bg1">
                    <a:lumMod val="95000"/>
                  </a:schemeClr>
                </a:solidFill>
                <a:latin typeface="Myriad Pro" panose="020B0503030403020204"/>
              </a:rPr>
              <a:t>Fúzní technologie</a:t>
            </a:r>
            <a:endParaRPr lang="en-GB" sz="1000" i="1" dirty="0">
              <a:solidFill>
                <a:schemeClr val="bg1">
                  <a:lumMod val="95000"/>
                </a:schemeClr>
              </a:solidFill>
              <a:latin typeface="Myriad Pro" panose="020B0503030403020204"/>
            </a:endParaRPr>
          </a:p>
        </p:txBody>
      </p:sp>
    </p:spTree>
    <p:extLst>
      <p:ext uri="{BB962C8B-B14F-4D97-AF65-F5344CB8AC3E}">
        <p14:creationId xmlns:p14="http://schemas.microsoft.com/office/powerpoint/2010/main" val="37751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18</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cs-CZ" dirty="0"/>
              <a:t>Kryostat tokamaku </a:t>
            </a:r>
            <a:r>
              <a:rPr lang="cs-CZ" dirty="0" err="1"/>
              <a:t>ITEr</a:t>
            </a:r>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9" name="ZoneTexte 9">
            <a:extLst>
              <a:ext uri="{FF2B5EF4-FFF2-40B4-BE49-F238E27FC236}">
                <a16:creationId xmlns:a16="http://schemas.microsoft.com/office/drawing/2014/main" id="{ED04D5F9-F7FD-47BB-9E93-87F5EBBD2D0C}"/>
              </a:ext>
            </a:extLst>
          </p:cNvPr>
          <p:cNvSpPr txBox="1"/>
          <p:nvPr/>
        </p:nvSpPr>
        <p:spPr>
          <a:xfrm>
            <a:off x="107504" y="1226622"/>
            <a:ext cx="7971420" cy="3046988"/>
          </a:xfrm>
          <a:prstGeom prst="rect">
            <a:avLst/>
          </a:prstGeom>
          <a:noFill/>
        </p:spPr>
        <p:txBody>
          <a:bodyPr wrap="square" rtlCol="0">
            <a:spAutoFit/>
          </a:bodyPr>
          <a:lstStyle/>
          <a:p>
            <a:r>
              <a:rPr lang="cs-CZ" sz="2400" dirty="0">
                <a:latin typeface="Myriad Pro" panose="020B0503030403020204" pitchFamily="34" charset="0"/>
              </a:rPr>
              <a:t>Úkolem kryostatu je udržet </a:t>
            </a:r>
          </a:p>
          <a:p>
            <a:r>
              <a:rPr lang="cs-CZ" sz="2400" dirty="0">
                <a:latin typeface="Myriad Pro" panose="020B0503030403020204" pitchFamily="34" charset="0"/>
              </a:rPr>
              <a:t>magnetické cívky na opravdu</a:t>
            </a:r>
          </a:p>
          <a:p>
            <a:r>
              <a:rPr lang="cs-CZ" sz="2400" dirty="0">
                <a:latin typeface="Myriad Pro" panose="020B0503030403020204" pitchFamily="34" charset="0"/>
              </a:rPr>
              <a:t>nízkých teplotách s použitím </a:t>
            </a:r>
          </a:p>
          <a:p>
            <a:r>
              <a:rPr lang="cs-CZ" sz="2400" dirty="0">
                <a:latin typeface="Myriad Pro" panose="020B0503030403020204" pitchFamily="34" charset="0"/>
              </a:rPr>
              <a:t>tekutého helia o teplotě 4K</a:t>
            </a:r>
            <a:br>
              <a:rPr lang="en-US" sz="2400" dirty="0">
                <a:latin typeface="Myriad Pro" panose="020B0503030403020204" pitchFamily="34" charset="0"/>
              </a:rPr>
            </a:br>
            <a:endParaRPr lang="en-US" sz="2400" dirty="0">
              <a:latin typeface="Myriad Pro" panose="020B0503030403020204" pitchFamily="34" charset="0"/>
            </a:endParaRPr>
          </a:p>
          <a:p>
            <a:pPr marL="342900" indent="-342900">
              <a:buFont typeface="Arial" panose="020B0604020202020204" pitchFamily="34" charset="0"/>
              <a:buChar char="•"/>
            </a:pPr>
            <a:r>
              <a:rPr lang="cs-CZ" sz="2400" b="1" dirty="0">
                <a:solidFill>
                  <a:srgbClr val="A17E2F"/>
                </a:solidFill>
                <a:latin typeface="Myriad Pro" panose="020B0503030403020204" pitchFamily="34" charset="0"/>
              </a:rPr>
              <a:t>Kolik je </a:t>
            </a:r>
            <a:r>
              <a:rPr lang="en-US" sz="2400" b="1" dirty="0">
                <a:solidFill>
                  <a:srgbClr val="A17E2F"/>
                </a:solidFill>
                <a:latin typeface="Myriad Pro" panose="020B0503030403020204" pitchFamily="34" charset="0"/>
              </a:rPr>
              <a:t>4 K </a:t>
            </a:r>
            <a:r>
              <a:rPr lang="cs-CZ" sz="2400" b="1" dirty="0">
                <a:solidFill>
                  <a:srgbClr val="A17E2F"/>
                </a:solidFill>
                <a:latin typeface="Myriad Pro" panose="020B0503030403020204" pitchFamily="34" charset="0"/>
              </a:rPr>
              <a:t>ve stupních Celsia</a:t>
            </a:r>
            <a:r>
              <a:rPr lang="en-US" sz="2400" b="1" dirty="0">
                <a:solidFill>
                  <a:srgbClr val="A17E2F"/>
                </a:solidFill>
                <a:latin typeface="Myriad Pro" panose="020B0503030403020204" pitchFamily="34" charset="0"/>
              </a:rPr>
              <a:t>?</a:t>
            </a:r>
          </a:p>
          <a:p>
            <a:pPr marL="342900" indent="-342900">
              <a:buFont typeface="Arial" panose="020B0604020202020204" pitchFamily="34" charset="0"/>
              <a:buChar char="•"/>
            </a:pPr>
            <a:r>
              <a:rPr lang="cs-CZ" sz="2400" b="1" dirty="0">
                <a:solidFill>
                  <a:srgbClr val="A17E2F"/>
                </a:solidFill>
                <a:latin typeface="Myriad Pro" panose="020B0503030403020204" pitchFamily="34" charset="0"/>
              </a:rPr>
              <a:t>Proč musíme cívky udržovat </a:t>
            </a:r>
            <a:br>
              <a:rPr lang="cs-CZ" sz="2400" b="1" dirty="0">
                <a:solidFill>
                  <a:srgbClr val="A17E2F"/>
                </a:solidFill>
                <a:latin typeface="Myriad Pro" panose="020B0503030403020204" pitchFamily="34" charset="0"/>
              </a:rPr>
            </a:br>
            <a:r>
              <a:rPr lang="cs-CZ" sz="2400" b="1" dirty="0">
                <a:solidFill>
                  <a:srgbClr val="A17E2F"/>
                </a:solidFill>
                <a:latin typeface="Myriad Pro" panose="020B0503030403020204" pitchFamily="34" charset="0"/>
              </a:rPr>
              <a:t>v chladu</a:t>
            </a:r>
            <a:r>
              <a:rPr lang="en-US" sz="2400" b="1" dirty="0">
                <a:solidFill>
                  <a:srgbClr val="A17E2F"/>
                </a:solidFill>
                <a:latin typeface="Myriad Pro" panose="020B0503030403020204" pitchFamily="34" charset="0"/>
              </a:rPr>
              <a:t>?</a:t>
            </a:r>
          </a:p>
        </p:txBody>
      </p:sp>
      <p:pic>
        <p:nvPicPr>
          <p:cNvPr id="10" name="Picture 9">
            <a:extLst>
              <a:ext uri="{FF2B5EF4-FFF2-40B4-BE49-F238E27FC236}">
                <a16:creationId xmlns:a16="http://schemas.microsoft.com/office/drawing/2014/main" id="{B551802F-ABE9-435D-9E6F-97B9D5E2B4F6}"/>
              </a:ext>
            </a:extLst>
          </p:cNvPr>
          <p:cNvPicPr>
            <a:picLocks noChangeAspect="1"/>
          </p:cNvPicPr>
          <p:nvPr/>
        </p:nvPicPr>
        <p:blipFill rotWithShape="1">
          <a:blip r:embed="rId3"/>
          <a:srcRect r="-4" b="1467"/>
          <a:stretch/>
        </p:blipFill>
        <p:spPr>
          <a:xfrm>
            <a:off x="5014225" y="2144985"/>
            <a:ext cx="3863075" cy="3844695"/>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effectLst>
        </p:spPr>
      </p:pic>
      <p:sp>
        <p:nvSpPr>
          <p:cNvPr id="3" name="ZoneTexte 19">
            <a:extLst>
              <a:ext uri="{FF2B5EF4-FFF2-40B4-BE49-F238E27FC236}">
                <a16:creationId xmlns:a16="http://schemas.microsoft.com/office/drawing/2014/main" id="{A4BB4E3F-69BA-4AEC-9DF8-B7E9D2690501}"/>
              </a:ext>
            </a:extLst>
          </p:cNvPr>
          <p:cNvSpPr txBox="1"/>
          <p:nvPr/>
        </p:nvSpPr>
        <p:spPr>
          <a:xfrm>
            <a:off x="7278258" y="127415"/>
            <a:ext cx="1815408" cy="476726"/>
          </a:xfrm>
          <a:prstGeom prst="roundRect">
            <a:avLst/>
          </a:prstGeom>
          <a:solidFill>
            <a:srgbClr val="2D519C"/>
          </a:solidFill>
        </p:spPr>
        <p:txBody>
          <a:bodyPr wrap="square" rtlCol="0">
            <a:spAutoFit/>
          </a:bodyPr>
          <a:lstStyle/>
          <a:p>
            <a:pPr algn="ctr"/>
            <a:r>
              <a:rPr lang="cs-CZ" sz="1100" i="1" dirty="0">
                <a:solidFill>
                  <a:schemeClr val="bg1">
                    <a:lumMod val="95000"/>
                  </a:schemeClr>
                </a:solidFill>
                <a:latin typeface="Myriad Pro" panose="020B0503030403020204"/>
              </a:rPr>
              <a:t>Příklad slidu z Kapitoly</a:t>
            </a:r>
            <a:r>
              <a:rPr lang="en-GB" sz="1100" i="1" dirty="0">
                <a:solidFill>
                  <a:schemeClr val="bg1">
                    <a:lumMod val="95000"/>
                  </a:schemeClr>
                </a:solidFill>
                <a:latin typeface="Myriad Pro" panose="020B0503030403020204"/>
              </a:rPr>
              <a:t> 3: </a:t>
            </a:r>
            <a:r>
              <a:rPr lang="cs-CZ" sz="1100" i="1" dirty="0">
                <a:solidFill>
                  <a:schemeClr val="bg1">
                    <a:lumMod val="95000"/>
                  </a:schemeClr>
                </a:solidFill>
                <a:latin typeface="Myriad Pro" panose="020B0503030403020204"/>
              </a:rPr>
              <a:t>Fúzní technologie</a:t>
            </a:r>
            <a:endParaRPr lang="en-GB" sz="1000" i="1" dirty="0">
              <a:solidFill>
                <a:schemeClr val="bg1">
                  <a:lumMod val="95000"/>
                </a:schemeClr>
              </a:solidFill>
              <a:latin typeface="Myriad Pro" panose="020B0503030403020204"/>
            </a:endParaRPr>
          </a:p>
        </p:txBody>
      </p:sp>
    </p:spTree>
    <p:extLst>
      <p:ext uri="{BB962C8B-B14F-4D97-AF65-F5344CB8AC3E}">
        <p14:creationId xmlns:p14="http://schemas.microsoft.com/office/powerpoint/2010/main" val="55712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3"/>
          <p:cNvSpPr txBox="1">
            <a:spLocks noGrp="1"/>
          </p:cNvSpPr>
          <p:nvPr>
            <p:ph type="sldNum" idx="12"/>
          </p:nvPr>
        </p:nvSpPr>
        <p:spPr>
          <a:xfrm>
            <a:off x="8433048" y="6429600"/>
            <a:ext cx="603448" cy="311768"/>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NL" sz="1400" b="0" i="0" u="none" strike="noStrike" kern="0" cap="none" spc="0" normalizeH="0" baseline="0" noProof="0">
                <a:ln>
                  <a:noFill/>
                </a:ln>
                <a:solidFill>
                  <a:srgbClr val="1A520F"/>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1A520F"/>
              </a:solidFill>
              <a:effectLst/>
              <a:uLnTx/>
              <a:uFillTx/>
              <a:latin typeface="Open Sans"/>
              <a:ea typeface="Open Sans"/>
              <a:cs typeface="Open Sans"/>
              <a:sym typeface="Open Sans"/>
            </a:endParaRPr>
          </a:p>
        </p:txBody>
      </p:sp>
      <p:sp>
        <p:nvSpPr>
          <p:cNvPr id="51" name="Google Shape;51;p3"/>
          <p:cNvSpPr txBox="1">
            <a:spLocks noGrp="1"/>
          </p:cNvSpPr>
          <p:nvPr>
            <p:ph type="ctrTitle"/>
          </p:nvPr>
        </p:nvSpPr>
        <p:spPr>
          <a:xfrm>
            <a:off x="0" y="234000"/>
            <a:ext cx="9147112" cy="43204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A520F"/>
              </a:buClr>
              <a:buSzPts val="2400"/>
              <a:buFont typeface="Open Sans"/>
              <a:buNone/>
            </a:pPr>
            <a:r>
              <a:rPr lang="cs-CZ" dirty="0"/>
              <a:t>Měření a řízení</a:t>
            </a:r>
            <a:endParaRPr dirty="0"/>
          </a:p>
        </p:txBody>
      </p:sp>
      <p:sp>
        <p:nvSpPr>
          <p:cNvPr id="52" name="Google Shape;52;p3"/>
          <p:cNvSpPr txBox="1">
            <a:spLocks noGrp="1"/>
          </p:cNvSpPr>
          <p:nvPr>
            <p:ph type="ftr" idx="11"/>
          </p:nvPr>
        </p:nvSpPr>
        <p:spPr>
          <a:xfrm>
            <a:off x="1331640" y="6429601"/>
            <a:ext cx="6984776" cy="311768"/>
          </a:xfrm>
          <a:prstGeom prst="rect">
            <a:avLst/>
          </a:prstGeom>
          <a:noFill/>
          <a:ln>
            <a:noFill/>
          </a:ln>
        </p:spPr>
        <p:txBody>
          <a:bodyPr spcFirstLastPara="1" wrap="square" lIns="91425" tIns="45700" rIns="91425" bIns="45700" anchor="t" anchorCtr="0">
            <a:noAutofit/>
          </a:bodyPr>
          <a:lstStyle/>
          <a:p>
            <a:r>
              <a:rPr lang="nl-NL"/>
              <a:t>European Fusion Teacher Day – 02/10/2020</a:t>
            </a:r>
            <a:endParaRPr lang="fr-BE"/>
          </a:p>
        </p:txBody>
      </p:sp>
      <p:sp>
        <p:nvSpPr>
          <p:cNvPr id="54" name="Google Shape;54;p3"/>
          <p:cNvSpPr txBox="1"/>
          <p:nvPr/>
        </p:nvSpPr>
        <p:spPr>
          <a:xfrm>
            <a:off x="664483" y="1052736"/>
            <a:ext cx="7560840" cy="123106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2400" b="1" i="0" u="none" strike="noStrike" kern="0" cap="none" spc="0" normalizeH="0" baseline="0" noProof="0" dirty="0">
                <a:ln>
                  <a:noFill/>
                </a:ln>
                <a:solidFill>
                  <a:srgbClr val="1A520F"/>
                </a:solidFill>
                <a:effectLst/>
                <a:uLnTx/>
                <a:uFillTx/>
                <a:latin typeface="Myriad Pro" panose="020B0503030403020204"/>
                <a:ea typeface="Open Sans"/>
                <a:cs typeface="Open Sans"/>
                <a:sym typeface="Open Sans"/>
              </a:rPr>
              <a:t>Magnetická diagnostika</a:t>
            </a:r>
            <a:endParaRPr kumimoji="0" sz="1400" b="0" i="0" u="none" strike="noStrike" kern="0" cap="none" spc="0" normalizeH="0" baseline="0" noProof="0" dirty="0">
              <a:ln>
                <a:noFill/>
              </a:ln>
              <a:solidFill>
                <a:srgbClr val="1A520F"/>
              </a:solidFill>
              <a:effectLst/>
              <a:uLnTx/>
              <a:uFillTx/>
              <a:latin typeface="Myriad Pro" panose="020B0503030403020204"/>
              <a:cs typeface="Arial"/>
              <a:sym typeface="Arial"/>
            </a:endParaRPr>
          </a:p>
          <a:p>
            <a:pPr marL="342900" marR="0" lvl="0" indent="-342900" algn="l" defTabSz="914400" rtl="0" eaLnBrk="1" fontAlgn="auto" latinLnBrk="0" hangingPunct="1">
              <a:lnSpc>
                <a:spcPct val="100000"/>
              </a:lnSpc>
              <a:spcBef>
                <a:spcPts val="600"/>
              </a:spcBef>
              <a:spcAft>
                <a:spcPts val="0"/>
              </a:spcAft>
              <a:buClr>
                <a:srgbClr val="000000"/>
              </a:buClr>
              <a:buSzPts val="2000"/>
              <a:buFont typeface="Arial"/>
              <a:buChar char="•"/>
              <a:tabLst/>
              <a:defRPr/>
            </a:pPr>
            <a:r>
              <a:rPr kumimoji="0" lang="cs-CZ" sz="2000" b="0" i="0" u="none" strike="noStrike" kern="0" cap="none" spc="0" normalizeH="0" baseline="0" noProof="0" dirty="0">
                <a:ln>
                  <a:noFill/>
                </a:ln>
                <a:solidFill>
                  <a:srgbClr val="000000"/>
                </a:solidFill>
                <a:effectLst/>
                <a:uLnTx/>
                <a:uFillTx/>
                <a:latin typeface="Myriad Pro" panose="020B0503030403020204"/>
                <a:ea typeface="Arial"/>
                <a:cs typeface="Arial"/>
                <a:sym typeface="Arial"/>
              </a:rPr>
              <a:t>Poskytuje měření různých parametrů plazmatu v reálném čase</a:t>
            </a:r>
            <a:endParaRPr kumimoji="0" sz="1400" b="0" i="0" u="none" strike="noStrike" kern="0" cap="none" spc="0" normalizeH="0" baseline="0" noProof="0" dirty="0">
              <a:ln>
                <a:noFill/>
              </a:ln>
              <a:solidFill>
                <a:srgbClr val="000000"/>
              </a:solidFill>
              <a:effectLst/>
              <a:uLnTx/>
              <a:uFillTx/>
              <a:latin typeface="Myriad Pro" panose="020B0503030403020204"/>
              <a:cs typeface="Arial"/>
              <a:sym typeface="Arial"/>
            </a:endParaRPr>
          </a:p>
          <a:p>
            <a:pPr marL="342900" marR="0" lvl="0" indent="-342900" algn="l" defTabSz="914400" rtl="0" eaLnBrk="1" fontAlgn="auto" latinLnBrk="0" hangingPunct="1">
              <a:lnSpc>
                <a:spcPct val="100000"/>
              </a:lnSpc>
              <a:spcBef>
                <a:spcPts val="600"/>
              </a:spcBef>
              <a:spcAft>
                <a:spcPts val="0"/>
              </a:spcAft>
              <a:buClr>
                <a:srgbClr val="000000"/>
              </a:buClr>
              <a:buSzPts val="2000"/>
              <a:buFont typeface="Arial"/>
              <a:buChar char="•"/>
              <a:tabLst/>
              <a:defRPr/>
            </a:pPr>
            <a:r>
              <a:rPr kumimoji="0" lang="cs-CZ" sz="2000" b="0" i="0" u="none" strike="noStrike" kern="0" cap="none" spc="0" normalizeH="0" baseline="0" noProof="0" dirty="0">
                <a:ln>
                  <a:noFill/>
                </a:ln>
                <a:solidFill>
                  <a:srgbClr val="000000"/>
                </a:solidFill>
                <a:effectLst/>
                <a:uLnTx/>
                <a:uFillTx/>
                <a:latin typeface="Myriad Pro" panose="020B0503030403020204"/>
                <a:ea typeface="Arial"/>
                <a:cs typeface="Arial"/>
                <a:sym typeface="Arial"/>
              </a:rPr>
              <a:t>Různé typy a umístění měřících cívek</a:t>
            </a:r>
            <a:endParaRPr kumimoji="0" sz="2000" b="0" i="0" u="none" strike="noStrike" kern="0" cap="none" spc="0" normalizeH="0" baseline="0" noProof="0" dirty="0">
              <a:ln>
                <a:noFill/>
              </a:ln>
              <a:solidFill>
                <a:srgbClr val="000000"/>
              </a:solidFill>
              <a:effectLst/>
              <a:uLnTx/>
              <a:uFillTx/>
              <a:latin typeface="Myriad Pro" panose="020B0503030403020204"/>
              <a:ea typeface="Open Sans"/>
              <a:cs typeface="Open Sans"/>
              <a:sym typeface="Open Sans"/>
            </a:endParaRPr>
          </a:p>
        </p:txBody>
      </p:sp>
      <p:grpSp>
        <p:nvGrpSpPr>
          <p:cNvPr id="55" name="Google Shape;55;p3"/>
          <p:cNvGrpSpPr/>
          <p:nvPr/>
        </p:nvGrpSpPr>
        <p:grpSpPr>
          <a:xfrm>
            <a:off x="755576" y="2746388"/>
            <a:ext cx="8257146" cy="3130884"/>
            <a:chOff x="755576" y="2997182"/>
            <a:chExt cx="8257146" cy="3130884"/>
          </a:xfrm>
        </p:grpSpPr>
        <p:pic>
          <p:nvPicPr>
            <p:cNvPr id="56" name="Google Shape;56;p3"/>
            <p:cNvPicPr preferRelativeResize="0"/>
            <p:nvPr/>
          </p:nvPicPr>
          <p:blipFill rotWithShape="1">
            <a:blip r:embed="rId3">
              <a:alphaModFix/>
            </a:blip>
            <a:srcRect/>
            <a:stretch/>
          </p:blipFill>
          <p:spPr>
            <a:xfrm>
              <a:off x="1979712" y="3128588"/>
              <a:ext cx="4718690" cy="2207868"/>
            </a:xfrm>
            <a:prstGeom prst="rect">
              <a:avLst/>
            </a:prstGeom>
            <a:noFill/>
            <a:ln>
              <a:noFill/>
            </a:ln>
          </p:spPr>
        </p:pic>
        <p:sp>
          <p:nvSpPr>
            <p:cNvPr id="57" name="Google Shape;57;p3"/>
            <p:cNvSpPr/>
            <p:nvPr/>
          </p:nvSpPr>
          <p:spPr>
            <a:xfrm>
              <a:off x="7308304" y="5387478"/>
              <a:ext cx="1704418" cy="329024"/>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3665" y="59555"/>
                  </a:moveTo>
                  <a:lnTo>
                    <a:pt x="-18876" y="60424"/>
                  </a:lnTo>
                  <a:lnTo>
                    <a:pt x="-100223" y="-178080"/>
                  </a:ln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1400" b="1" i="0" u="none" strike="noStrike" kern="0" cap="none" spc="0" normalizeH="0" baseline="0" noProof="0" dirty="0">
                  <a:ln>
                    <a:noFill/>
                  </a:ln>
                  <a:solidFill>
                    <a:srgbClr val="A17E2F"/>
                  </a:solidFill>
                  <a:effectLst/>
                  <a:uLnTx/>
                  <a:uFillTx/>
                  <a:latin typeface="Myriad Pro" panose="020B0503030403020204"/>
                  <a:ea typeface="Calibri"/>
                  <a:cs typeface="Calibri"/>
                  <a:sym typeface="Calibri"/>
                </a:rPr>
                <a:t>Napětí na závit</a:t>
              </a:r>
              <a:endParaRPr kumimoji="0" sz="1200" b="0" i="0" u="none" strike="noStrike" kern="0" cap="none" spc="0" normalizeH="0" baseline="0" noProof="0" dirty="0">
                <a:ln>
                  <a:noFill/>
                </a:ln>
                <a:solidFill>
                  <a:srgbClr val="000000"/>
                </a:solidFill>
                <a:effectLst/>
                <a:uLnTx/>
                <a:uFillTx/>
                <a:latin typeface="Myriad Pro" panose="020B0503030403020204"/>
                <a:cs typeface="Arial"/>
                <a:sym typeface="Arial"/>
              </a:endParaRPr>
            </a:p>
          </p:txBody>
        </p:sp>
        <p:sp>
          <p:nvSpPr>
            <p:cNvPr id="58" name="Google Shape;58;p3"/>
            <p:cNvSpPr/>
            <p:nvPr/>
          </p:nvSpPr>
          <p:spPr>
            <a:xfrm>
              <a:off x="6261640" y="2997182"/>
              <a:ext cx="2472654" cy="38613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3665" y="59555"/>
                  </a:moveTo>
                  <a:lnTo>
                    <a:pt x="-16350" y="60424"/>
                  </a:lnTo>
                  <a:lnTo>
                    <a:pt x="-74975" y="136538"/>
                  </a:ln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1400" b="1" i="0" u="none" strike="noStrike" kern="0" cap="none" spc="0" normalizeH="0" baseline="0" noProof="0" dirty="0" err="1">
                  <a:ln>
                    <a:noFill/>
                  </a:ln>
                  <a:solidFill>
                    <a:srgbClr val="1A520F"/>
                  </a:solidFill>
                  <a:effectLst/>
                  <a:uLnTx/>
                  <a:uFillTx/>
                  <a:latin typeface="Myriad Pro" panose="020B0503030403020204"/>
                  <a:ea typeface="Calibri"/>
                  <a:cs typeface="Calibri"/>
                  <a:sym typeface="Calibri"/>
                </a:rPr>
                <a:t>Toroidální</a:t>
              </a:r>
              <a:r>
                <a:rPr kumimoji="0" lang="cs-CZ" sz="1400" b="1" i="0" u="none" strike="noStrike" kern="0" cap="none" spc="0" normalizeH="0" baseline="0" noProof="0" dirty="0">
                  <a:ln>
                    <a:noFill/>
                  </a:ln>
                  <a:solidFill>
                    <a:srgbClr val="1A520F"/>
                  </a:solidFill>
                  <a:effectLst/>
                  <a:uLnTx/>
                  <a:uFillTx/>
                  <a:latin typeface="Myriad Pro" panose="020B0503030403020204"/>
                  <a:ea typeface="Calibri"/>
                  <a:cs typeface="Calibri"/>
                  <a:sym typeface="Calibri"/>
                </a:rPr>
                <a:t> magnetický tok</a:t>
              </a:r>
              <a:endParaRPr kumimoji="0" sz="1200" b="0" i="0" u="none" strike="noStrike" kern="0" cap="none" spc="0" normalizeH="0" baseline="0" noProof="0" dirty="0">
                <a:ln>
                  <a:noFill/>
                </a:ln>
                <a:solidFill>
                  <a:srgbClr val="000000"/>
                </a:solidFill>
                <a:effectLst/>
                <a:uLnTx/>
                <a:uFillTx/>
                <a:latin typeface="Myriad Pro" panose="020B0503030403020204"/>
                <a:cs typeface="Arial"/>
                <a:sym typeface="Arial"/>
              </a:endParaRPr>
            </a:p>
          </p:txBody>
        </p:sp>
        <p:sp>
          <p:nvSpPr>
            <p:cNvPr id="59" name="Google Shape;59;p3"/>
            <p:cNvSpPr/>
            <p:nvPr/>
          </p:nvSpPr>
          <p:spPr>
            <a:xfrm>
              <a:off x="755576" y="3264488"/>
              <a:ext cx="1524963" cy="329024"/>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23953" y="59555"/>
                  </a:moveTo>
                  <a:lnTo>
                    <a:pt x="133528" y="59845"/>
                  </a:lnTo>
                  <a:lnTo>
                    <a:pt x="155533" y="119824"/>
                  </a:ln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1400" b="1" i="0" u="none" strike="noStrike" kern="0" cap="none" spc="0" normalizeH="0" baseline="0" noProof="0" dirty="0">
                  <a:ln>
                    <a:noFill/>
                  </a:ln>
                  <a:solidFill>
                    <a:srgbClr val="2D519C"/>
                  </a:solidFill>
                  <a:effectLst/>
                  <a:uLnTx/>
                  <a:uFillTx/>
                  <a:latin typeface="Myriad Pro" panose="020B0503030403020204"/>
                  <a:ea typeface="Calibri"/>
                  <a:cs typeface="Calibri"/>
                  <a:sym typeface="Calibri"/>
                </a:rPr>
                <a:t>Proud plazmatem</a:t>
              </a:r>
              <a:endParaRPr kumimoji="0" sz="1200" b="0" i="0" u="none" strike="noStrike" kern="0" cap="none" spc="0" normalizeH="0" baseline="0" noProof="0" dirty="0">
                <a:ln>
                  <a:noFill/>
                </a:ln>
                <a:solidFill>
                  <a:srgbClr val="000000"/>
                </a:solidFill>
                <a:effectLst/>
                <a:uLnTx/>
                <a:uFillTx/>
                <a:latin typeface="Myriad Pro" panose="020B0503030403020204"/>
                <a:cs typeface="Arial"/>
                <a:sym typeface="Arial"/>
              </a:endParaRPr>
            </a:p>
          </p:txBody>
        </p:sp>
        <p:sp>
          <p:nvSpPr>
            <p:cNvPr id="60" name="Google Shape;60;p3"/>
            <p:cNvSpPr/>
            <p:nvPr/>
          </p:nvSpPr>
          <p:spPr>
            <a:xfrm>
              <a:off x="4861135" y="5799042"/>
              <a:ext cx="1425990" cy="329024"/>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3665" y="59555"/>
                  </a:moveTo>
                  <a:lnTo>
                    <a:pt x="-18876" y="60424"/>
                  </a:lnTo>
                  <a:lnTo>
                    <a:pt x="-100223" y="-178080"/>
                  </a:ln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1400" b="1" i="0" u="none" strike="noStrike" kern="0" cap="none" spc="0" normalizeH="0" baseline="0" noProof="0" dirty="0" err="1">
                  <a:ln>
                    <a:noFill/>
                  </a:ln>
                  <a:solidFill>
                    <a:srgbClr val="000000"/>
                  </a:solidFill>
                  <a:effectLst/>
                  <a:uLnTx/>
                  <a:uFillTx/>
                  <a:latin typeface="Myriad Pro" panose="020B0503030403020204"/>
                  <a:ea typeface="Calibri"/>
                  <a:cs typeface="Calibri"/>
                  <a:sym typeface="Calibri"/>
                </a:rPr>
                <a:t>Vířívé</a:t>
              </a:r>
              <a:r>
                <a:rPr kumimoji="0" lang="cs-CZ" sz="1400" b="1" i="0" u="none" strike="noStrike" kern="0" cap="none" spc="0" normalizeH="0" baseline="0" noProof="0" dirty="0">
                  <a:ln>
                    <a:noFill/>
                  </a:ln>
                  <a:solidFill>
                    <a:srgbClr val="000000"/>
                  </a:solidFill>
                  <a:effectLst/>
                  <a:uLnTx/>
                  <a:uFillTx/>
                  <a:latin typeface="Myriad Pro" panose="020B0503030403020204"/>
                  <a:ea typeface="Calibri"/>
                  <a:cs typeface="Calibri"/>
                  <a:sym typeface="Calibri"/>
                </a:rPr>
                <a:t> proudy</a:t>
              </a:r>
              <a:endParaRPr kumimoji="0" sz="1400" b="1" i="0" u="none" strike="noStrike" kern="0" cap="none" spc="0" normalizeH="0" baseline="0" noProof="0" dirty="0">
                <a:ln>
                  <a:noFill/>
                </a:ln>
                <a:solidFill>
                  <a:srgbClr val="2D519C"/>
                </a:solidFill>
                <a:effectLst/>
                <a:uLnTx/>
                <a:uFillTx/>
                <a:latin typeface="Myriad Pro" panose="020B0503030403020204"/>
                <a:ea typeface="Calibri"/>
                <a:cs typeface="Calibri"/>
                <a:sym typeface="Calibri"/>
              </a:endParaRPr>
            </a:p>
          </p:txBody>
        </p:sp>
        <p:sp>
          <p:nvSpPr>
            <p:cNvPr id="61" name="Google Shape;61;p3"/>
            <p:cNvSpPr/>
            <p:nvPr/>
          </p:nvSpPr>
          <p:spPr>
            <a:xfrm>
              <a:off x="7173768" y="3804922"/>
              <a:ext cx="1704418" cy="329024"/>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3665" y="59555"/>
                  </a:moveTo>
                  <a:lnTo>
                    <a:pt x="-18876" y="60424"/>
                  </a:lnTo>
                  <a:lnTo>
                    <a:pt x="-60466" y="158195"/>
                  </a:ln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1400" b="1" i="0" u="none" strike="noStrike" kern="0" cap="none" spc="0" normalizeH="0" baseline="0" noProof="0" dirty="0">
                  <a:ln>
                    <a:noFill/>
                  </a:ln>
                  <a:solidFill>
                    <a:srgbClr val="A13F69"/>
                  </a:solidFill>
                  <a:effectLst/>
                  <a:uLnTx/>
                  <a:uFillTx/>
                  <a:latin typeface="Myriad Pro" panose="020B0503030403020204"/>
                  <a:ea typeface="Calibri"/>
                  <a:cs typeface="Calibri"/>
                  <a:sym typeface="Calibri"/>
                </a:rPr>
                <a:t>Poloha plazmatu</a:t>
              </a:r>
              <a:endParaRPr kumimoji="0" sz="1200" b="0" i="0" u="none" strike="noStrike" kern="0" cap="none" spc="0" normalizeH="0" baseline="0" noProof="0" dirty="0">
                <a:ln>
                  <a:noFill/>
                </a:ln>
                <a:solidFill>
                  <a:srgbClr val="000000"/>
                </a:solidFill>
                <a:effectLst/>
                <a:uLnTx/>
                <a:uFillTx/>
                <a:latin typeface="Myriad Pro" panose="020B0503030403020204"/>
                <a:cs typeface="Arial"/>
                <a:sym typeface="Arial"/>
              </a:endParaRPr>
            </a:p>
          </p:txBody>
        </p:sp>
      </p:grpSp>
      <p:sp>
        <p:nvSpPr>
          <p:cNvPr id="62" name="Google Shape;62;p3"/>
          <p:cNvSpPr txBox="1"/>
          <p:nvPr/>
        </p:nvSpPr>
        <p:spPr>
          <a:xfrm>
            <a:off x="413546" y="5325205"/>
            <a:ext cx="2631561"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1600" b="0" i="0" u="none" strike="noStrike" kern="0" cap="none" spc="0" normalizeH="0" baseline="0" noProof="0" dirty="0">
                <a:ln>
                  <a:noFill/>
                </a:ln>
                <a:solidFill>
                  <a:srgbClr val="000000"/>
                </a:solidFill>
                <a:effectLst/>
                <a:uLnTx/>
                <a:uFillTx/>
                <a:latin typeface="Myriad Pro"/>
                <a:ea typeface="Calibri"/>
                <a:cs typeface="Calibri"/>
                <a:sym typeface="Calibri"/>
              </a:rPr>
              <a:t>Příklady některých magnetických diagnostik a parametrů plazmatu</a:t>
            </a:r>
            <a:endParaRPr kumimoji="0" sz="1400" b="0" i="0" u="none" strike="noStrike" kern="0" cap="none" spc="0" normalizeH="0" baseline="0" noProof="0" dirty="0">
              <a:ln>
                <a:noFill/>
              </a:ln>
              <a:solidFill>
                <a:srgbClr val="000000"/>
              </a:solidFill>
              <a:effectLst/>
              <a:uLnTx/>
              <a:uFillTx/>
              <a:latin typeface="Myriad Pro"/>
              <a:cs typeface="Arial"/>
              <a:sym typeface="Arial"/>
            </a:endParaRPr>
          </a:p>
        </p:txBody>
      </p:sp>
      <p:sp>
        <p:nvSpPr>
          <p:cNvPr id="3" name="ZoneTexte 19">
            <a:extLst>
              <a:ext uri="{FF2B5EF4-FFF2-40B4-BE49-F238E27FC236}">
                <a16:creationId xmlns:a16="http://schemas.microsoft.com/office/drawing/2014/main" id="{1F9341A3-29E2-41DB-9E7F-22C2BDC48DB0}"/>
              </a:ext>
            </a:extLst>
          </p:cNvPr>
          <p:cNvSpPr txBox="1"/>
          <p:nvPr/>
        </p:nvSpPr>
        <p:spPr>
          <a:xfrm>
            <a:off x="7278258" y="127415"/>
            <a:ext cx="1815408" cy="476726"/>
          </a:xfrm>
          <a:prstGeom prst="roundRect">
            <a:avLst/>
          </a:prstGeom>
          <a:solidFill>
            <a:srgbClr val="2D519C"/>
          </a:solidFill>
        </p:spPr>
        <p:txBody>
          <a:bodyPr wrap="square" rtlCol="0">
            <a:spAutoFit/>
          </a:bodyPr>
          <a:lstStyle/>
          <a:p>
            <a:pPr algn="ctr"/>
            <a:r>
              <a:rPr lang="cs-CZ" sz="1100" i="1" dirty="0">
                <a:solidFill>
                  <a:schemeClr val="bg1">
                    <a:lumMod val="95000"/>
                  </a:schemeClr>
                </a:solidFill>
                <a:latin typeface="Myriad Pro" panose="020B0503030403020204"/>
              </a:rPr>
              <a:t>Příklad slidu z Kapitoly</a:t>
            </a:r>
            <a:r>
              <a:rPr lang="en-GB" sz="1100" i="1" dirty="0">
                <a:solidFill>
                  <a:schemeClr val="bg1">
                    <a:lumMod val="95000"/>
                  </a:schemeClr>
                </a:solidFill>
                <a:latin typeface="Myriad Pro" panose="020B0503030403020204"/>
              </a:rPr>
              <a:t> 3: </a:t>
            </a:r>
            <a:r>
              <a:rPr lang="cs-CZ" sz="1100" i="1" dirty="0">
                <a:solidFill>
                  <a:schemeClr val="bg1">
                    <a:lumMod val="95000"/>
                  </a:schemeClr>
                </a:solidFill>
                <a:latin typeface="Myriad Pro" panose="020B0503030403020204"/>
              </a:rPr>
              <a:t>Fúzní technologie</a:t>
            </a:r>
            <a:endParaRPr lang="en-GB" sz="1000" i="1" dirty="0">
              <a:solidFill>
                <a:schemeClr val="bg1">
                  <a:lumMod val="95000"/>
                </a:schemeClr>
              </a:solidFill>
              <a:latin typeface="Myriad Pro" panose="020B0503030403020204"/>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895B3D-5AF4-4B43-8910-1FC713C16FB4}"/>
              </a:ext>
            </a:extLst>
          </p:cNvPr>
          <p:cNvSpPr>
            <a:spLocks noGrp="1"/>
          </p:cNvSpPr>
          <p:nvPr>
            <p:ph type="sldNum" sz="quarter" idx="12"/>
          </p:nvPr>
        </p:nvSpPr>
        <p:spPr/>
        <p:txBody>
          <a:bodyPr/>
          <a:lstStyle/>
          <a:p>
            <a:fld id="{D3AF6E99-D068-7F4D-BF74-8638007AB322}" type="slidenum">
              <a:rPr lang="en-GB" smtClean="0"/>
              <a:pPr/>
              <a:t>2</a:t>
            </a:fld>
            <a:endParaRPr lang="en-GB"/>
          </a:p>
        </p:txBody>
      </p:sp>
      <p:sp>
        <p:nvSpPr>
          <p:cNvPr id="3" name="Title 2">
            <a:extLst>
              <a:ext uri="{FF2B5EF4-FFF2-40B4-BE49-F238E27FC236}">
                <a16:creationId xmlns:a16="http://schemas.microsoft.com/office/drawing/2014/main" id="{6EC931B0-BC8C-4016-8D99-BD4F7F098D62}"/>
              </a:ext>
            </a:extLst>
          </p:cNvPr>
          <p:cNvSpPr>
            <a:spLocks noGrp="1"/>
          </p:cNvSpPr>
          <p:nvPr>
            <p:ph type="ctrTitle"/>
          </p:nvPr>
        </p:nvSpPr>
        <p:spPr/>
        <p:txBody>
          <a:bodyPr/>
          <a:lstStyle/>
          <a:p>
            <a:r>
              <a:rPr lang="cs-CZ" dirty="0"/>
              <a:t>Proč učit o fúzi na střední škole</a:t>
            </a:r>
            <a:r>
              <a:rPr lang="en-US" dirty="0"/>
              <a:t>?</a:t>
            </a:r>
            <a:endParaRPr lang="en-150" dirty="0"/>
          </a:p>
        </p:txBody>
      </p:sp>
      <p:sp>
        <p:nvSpPr>
          <p:cNvPr id="4" name="Footer Placeholder 3">
            <a:extLst>
              <a:ext uri="{FF2B5EF4-FFF2-40B4-BE49-F238E27FC236}">
                <a16:creationId xmlns:a16="http://schemas.microsoft.com/office/drawing/2014/main" id="{02A31C88-09F7-4167-B03C-BC56CEDBBF6F}"/>
              </a:ext>
            </a:extLst>
          </p:cNvPr>
          <p:cNvSpPr>
            <a:spLocks noGrp="1"/>
          </p:cNvSpPr>
          <p:nvPr>
            <p:ph type="ftr" sz="quarter" idx="11"/>
          </p:nvPr>
        </p:nvSpPr>
        <p:spPr/>
        <p:txBody>
          <a:bodyPr/>
          <a:lstStyle/>
          <a:p>
            <a:r>
              <a:rPr lang="nl-NL"/>
              <a:t>European Fusion Teacher Day – 02/10/2020</a:t>
            </a:r>
            <a:endParaRPr lang="fr-BE"/>
          </a:p>
        </p:txBody>
      </p:sp>
      <p:pic>
        <p:nvPicPr>
          <p:cNvPr id="1026" name="Picture 2" descr="Kernfusie – Fusiereactor ITER weer een stap verder | FluxEnergie">
            <a:extLst>
              <a:ext uri="{FF2B5EF4-FFF2-40B4-BE49-F238E27FC236}">
                <a16:creationId xmlns:a16="http://schemas.microsoft.com/office/drawing/2014/main" id="{C1EC0912-64CD-457A-9CB1-756C0DAAD81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98706" y="1637691"/>
            <a:ext cx="5033675" cy="4704809"/>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58;p3">
            <a:extLst>
              <a:ext uri="{FF2B5EF4-FFF2-40B4-BE49-F238E27FC236}">
                <a16:creationId xmlns:a16="http://schemas.microsoft.com/office/drawing/2014/main" id="{D4994FE3-27B6-42AC-B3B6-6F572F34BD1F}"/>
              </a:ext>
            </a:extLst>
          </p:cNvPr>
          <p:cNvSpPr/>
          <p:nvPr/>
        </p:nvSpPr>
        <p:spPr>
          <a:xfrm>
            <a:off x="6884797" y="2893024"/>
            <a:ext cx="1593384" cy="329024"/>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3665" y="59555"/>
                </a:moveTo>
                <a:lnTo>
                  <a:pt x="-16350" y="60424"/>
                </a:lnTo>
                <a:lnTo>
                  <a:pt x="-74975" y="136538"/>
                </a:ln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600" b="1" i="0" u="none" strike="noStrike" kern="0" cap="none" spc="0" normalizeH="0" baseline="0" noProof="0" dirty="0">
                <a:ln>
                  <a:noFill/>
                </a:ln>
                <a:solidFill>
                  <a:srgbClr val="1A520F"/>
                </a:solidFill>
                <a:effectLst/>
                <a:uLnTx/>
                <a:uFillTx/>
                <a:latin typeface="Calibri"/>
                <a:ea typeface="Calibri"/>
                <a:cs typeface="Calibri"/>
                <a:sym typeface="Calibri"/>
              </a:rPr>
              <a:t>V</a:t>
            </a:r>
            <a:r>
              <a:rPr kumimoji="0" lang="cs-CZ" sz="1600" b="1" i="0" u="none" strike="noStrike" kern="0" cap="none" spc="0" normalizeH="0" baseline="0" noProof="0" dirty="0">
                <a:ln>
                  <a:noFill/>
                </a:ln>
                <a:solidFill>
                  <a:srgbClr val="1A520F"/>
                </a:solidFill>
                <a:effectLst/>
                <a:uLnTx/>
                <a:uFillTx/>
                <a:latin typeface="Calibri"/>
                <a:ea typeface="Calibri"/>
                <a:cs typeface="Calibri"/>
                <a:sym typeface="Calibri"/>
              </a:rPr>
              <a:t>a</a:t>
            </a:r>
            <a:r>
              <a:rPr lang="cs-CZ" sz="1600" b="1" kern="0" dirty="0" err="1">
                <a:solidFill>
                  <a:srgbClr val="1A520F"/>
                </a:solidFill>
                <a:latin typeface="Calibri"/>
                <a:ea typeface="Calibri"/>
                <a:cs typeface="Calibri"/>
                <a:sym typeface="Calibri"/>
              </a:rPr>
              <a:t>kuum</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Google Shape;58;p3">
            <a:extLst>
              <a:ext uri="{FF2B5EF4-FFF2-40B4-BE49-F238E27FC236}">
                <a16:creationId xmlns:a16="http://schemas.microsoft.com/office/drawing/2014/main" id="{C236CCAD-ADF0-491A-89BE-AF37EC312EB3}"/>
              </a:ext>
            </a:extLst>
          </p:cNvPr>
          <p:cNvSpPr/>
          <p:nvPr/>
        </p:nvSpPr>
        <p:spPr>
          <a:xfrm>
            <a:off x="7426294" y="3607884"/>
            <a:ext cx="1593384" cy="329024"/>
          </a:xfrm>
          <a:prstGeom prst="borderCallout2">
            <a:avLst>
              <a:gd name="adj1" fmla="val 48800"/>
              <a:gd name="adj2" fmla="val -3977"/>
              <a:gd name="adj3" fmla="val 81611"/>
              <a:gd name="adj4" fmla="val -19400"/>
              <a:gd name="adj5" fmla="val 76107"/>
              <a:gd name="adj6" fmla="val -99272"/>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1600" b="1" i="0" u="none" strike="noStrike" kern="0" cap="none" spc="0" normalizeH="0" baseline="0" noProof="0" dirty="0">
                <a:ln>
                  <a:noFill/>
                </a:ln>
                <a:solidFill>
                  <a:srgbClr val="1A520F"/>
                </a:solidFill>
                <a:effectLst/>
                <a:uLnTx/>
                <a:uFillTx/>
                <a:latin typeface="Calibri"/>
                <a:ea typeface="Calibri"/>
                <a:cs typeface="Calibri"/>
                <a:sym typeface="Calibri"/>
              </a:rPr>
              <a:t>Viditelné záření</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Google Shape;58;p3">
            <a:extLst>
              <a:ext uri="{FF2B5EF4-FFF2-40B4-BE49-F238E27FC236}">
                <a16:creationId xmlns:a16="http://schemas.microsoft.com/office/drawing/2014/main" id="{0B085073-9091-4661-963A-0B887A9ECB21}"/>
              </a:ext>
            </a:extLst>
          </p:cNvPr>
          <p:cNvSpPr/>
          <p:nvPr/>
        </p:nvSpPr>
        <p:spPr>
          <a:xfrm>
            <a:off x="7188351" y="4100877"/>
            <a:ext cx="1593384" cy="444197"/>
          </a:xfrm>
          <a:prstGeom prst="borderCallout2">
            <a:avLst>
              <a:gd name="adj1" fmla="val 18750"/>
              <a:gd name="adj2" fmla="val -3595"/>
              <a:gd name="adj3" fmla="val 18750"/>
              <a:gd name="adj4" fmla="val -16667"/>
              <a:gd name="adj5" fmla="val -30281"/>
              <a:gd name="adj6" fmla="val -81415"/>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1600" b="1" i="0" u="none" strike="noStrike" kern="0" cap="none" spc="0" normalizeH="0" baseline="0" noProof="0" dirty="0">
                <a:ln>
                  <a:noFill/>
                </a:ln>
                <a:solidFill>
                  <a:srgbClr val="1A520F"/>
                </a:solidFill>
                <a:effectLst/>
                <a:uLnTx/>
                <a:uFillTx/>
                <a:latin typeface="Calibri"/>
                <a:cs typeface="Calibri"/>
                <a:sym typeface="Calibri"/>
              </a:rPr>
              <a:t>Rádiové vlny a mikrovlny</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Google Shape;58;p3">
            <a:extLst>
              <a:ext uri="{FF2B5EF4-FFF2-40B4-BE49-F238E27FC236}">
                <a16:creationId xmlns:a16="http://schemas.microsoft.com/office/drawing/2014/main" id="{9998A76F-85B3-4565-8CAE-0F2171EADC4C}"/>
              </a:ext>
            </a:extLst>
          </p:cNvPr>
          <p:cNvSpPr/>
          <p:nvPr/>
        </p:nvSpPr>
        <p:spPr>
          <a:xfrm flipH="1">
            <a:off x="505322" y="3081366"/>
            <a:ext cx="1593384" cy="329024"/>
          </a:xfrm>
          <a:prstGeom prst="borderCallout2">
            <a:avLst>
              <a:gd name="adj1" fmla="val 18750"/>
              <a:gd name="adj2" fmla="val -8333"/>
              <a:gd name="adj3" fmla="val 18750"/>
              <a:gd name="adj4" fmla="val -16667"/>
              <a:gd name="adj5" fmla="val 122699"/>
              <a:gd name="adj6" fmla="val -153544"/>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600" b="1" i="0" u="none" strike="noStrike" kern="0" cap="none" spc="0" normalizeH="0" baseline="0" noProof="0" dirty="0">
                <a:ln>
                  <a:noFill/>
                </a:ln>
                <a:solidFill>
                  <a:srgbClr val="1A520F"/>
                </a:solidFill>
                <a:effectLst/>
                <a:uLnTx/>
                <a:uFillTx/>
                <a:latin typeface="Calibri"/>
                <a:ea typeface="Calibri"/>
                <a:cs typeface="Calibri"/>
                <a:sym typeface="Calibri"/>
              </a:rPr>
              <a:t>Mag</a:t>
            </a:r>
            <a:r>
              <a:rPr kumimoji="0" lang="cs-CZ" sz="1600" b="1" i="0" u="none" strike="noStrike" kern="0" cap="none" spc="0" normalizeH="0" baseline="0" noProof="0" dirty="0" err="1">
                <a:ln>
                  <a:noFill/>
                </a:ln>
                <a:solidFill>
                  <a:srgbClr val="1A520F"/>
                </a:solidFill>
                <a:effectLst/>
                <a:uLnTx/>
                <a:uFillTx/>
                <a:latin typeface="Calibri"/>
                <a:ea typeface="Calibri"/>
                <a:cs typeface="Calibri"/>
                <a:sym typeface="Calibri"/>
              </a:rPr>
              <a:t>netismus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 name="Google Shape;58;p3">
            <a:extLst>
              <a:ext uri="{FF2B5EF4-FFF2-40B4-BE49-F238E27FC236}">
                <a16:creationId xmlns:a16="http://schemas.microsoft.com/office/drawing/2014/main" id="{13687D19-81E8-4096-93C3-150D7ED4371B}"/>
              </a:ext>
            </a:extLst>
          </p:cNvPr>
          <p:cNvSpPr/>
          <p:nvPr/>
        </p:nvSpPr>
        <p:spPr>
          <a:xfrm flipH="1">
            <a:off x="124322" y="3746510"/>
            <a:ext cx="1593384" cy="329024"/>
          </a:xfrm>
          <a:prstGeom prst="borderCallout2">
            <a:avLst>
              <a:gd name="adj1" fmla="val 18750"/>
              <a:gd name="adj2" fmla="val -8333"/>
              <a:gd name="adj3" fmla="val 18750"/>
              <a:gd name="adj4" fmla="val -16667"/>
              <a:gd name="adj5" fmla="val 155844"/>
              <a:gd name="adj6" fmla="val -127220"/>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1600" b="1" i="0" u="none" strike="noStrike" kern="0" cap="none" spc="0" normalizeH="0" baseline="0" noProof="0" dirty="0">
                <a:ln>
                  <a:noFill/>
                </a:ln>
                <a:solidFill>
                  <a:srgbClr val="1A520F"/>
                </a:solidFill>
                <a:effectLst/>
                <a:uLnTx/>
                <a:uFillTx/>
                <a:latin typeface="Calibri"/>
                <a:ea typeface="Calibri"/>
                <a:cs typeface="Calibri"/>
                <a:sym typeface="Calibri"/>
              </a:rPr>
              <a:t>Teplo</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TextBox 10">
            <a:extLst>
              <a:ext uri="{FF2B5EF4-FFF2-40B4-BE49-F238E27FC236}">
                <a16:creationId xmlns:a16="http://schemas.microsoft.com/office/drawing/2014/main" id="{64E3EBEA-C21D-4386-B620-4FF8CECEB1DF}"/>
              </a:ext>
            </a:extLst>
          </p:cNvPr>
          <p:cNvSpPr txBox="1"/>
          <p:nvPr/>
        </p:nvSpPr>
        <p:spPr>
          <a:xfrm>
            <a:off x="7812361" y="6111668"/>
            <a:ext cx="1331640" cy="230832"/>
          </a:xfrm>
          <a:prstGeom prst="rect">
            <a:avLst/>
          </a:prstGeom>
          <a:noFill/>
        </p:spPr>
        <p:txBody>
          <a:bodyPr wrap="square" rtlCol="0">
            <a:spAutoFit/>
          </a:bodyPr>
          <a:lstStyle/>
          <a:p>
            <a:r>
              <a:rPr lang="cs-CZ" sz="900" i="1" dirty="0"/>
              <a:t>Schéma reaktoru ITER</a:t>
            </a:r>
            <a:endParaRPr lang="en-US" sz="900" i="1" dirty="0"/>
          </a:p>
        </p:txBody>
      </p:sp>
      <p:sp>
        <p:nvSpPr>
          <p:cNvPr id="16" name="Google Shape;58;p3">
            <a:extLst>
              <a:ext uri="{FF2B5EF4-FFF2-40B4-BE49-F238E27FC236}">
                <a16:creationId xmlns:a16="http://schemas.microsoft.com/office/drawing/2014/main" id="{AE53BA8A-5F81-477E-BF3A-A1EC00817C39}"/>
              </a:ext>
            </a:extLst>
          </p:cNvPr>
          <p:cNvSpPr/>
          <p:nvPr/>
        </p:nvSpPr>
        <p:spPr>
          <a:xfrm flipH="1">
            <a:off x="357538" y="4450940"/>
            <a:ext cx="1741167" cy="329024"/>
          </a:xfrm>
          <a:prstGeom prst="borderCallout2">
            <a:avLst>
              <a:gd name="adj1" fmla="val 18750"/>
              <a:gd name="adj2" fmla="val -8333"/>
              <a:gd name="adj3" fmla="val 18750"/>
              <a:gd name="adj4" fmla="val -16667"/>
              <a:gd name="adj5" fmla="val 58957"/>
              <a:gd name="adj6" fmla="val -104483"/>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1600" b="1" i="0" u="none" strike="noStrike" kern="0" cap="none" spc="0" normalizeH="0" baseline="0" noProof="0" dirty="0">
                <a:ln>
                  <a:noFill/>
                </a:ln>
                <a:solidFill>
                  <a:srgbClr val="1A520F"/>
                </a:solidFill>
                <a:effectLst/>
                <a:uLnTx/>
                <a:uFillTx/>
                <a:latin typeface="Calibri"/>
                <a:ea typeface="Calibri"/>
                <a:cs typeface="Calibri"/>
                <a:sym typeface="Calibri"/>
              </a:rPr>
              <a:t>Struktura atomu</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ZoneTexte 9">
            <a:extLst>
              <a:ext uri="{FF2B5EF4-FFF2-40B4-BE49-F238E27FC236}">
                <a16:creationId xmlns:a16="http://schemas.microsoft.com/office/drawing/2014/main" id="{10DD7021-C714-4A11-A76F-E95321C15AFE}"/>
              </a:ext>
            </a:extLst>
          </p:cNvPr>
          <p:cNvSpPr txBox="1"/>
          <p:nvPr/>
        </p:nvSpPr>
        <p:spPr>
          <a:xfrm>
            <a:off x="835124" y="974678"/>
            <a:ext cx="7560840" cy="830997"/>
          </a:xfrm>
          <a:prstGeom prst="rect">
            <a:avLst/>
          </a:prstGeom>
          <a:noFill/>
        </p:spPr>
        <p:txBody>
          <a:bodyPr wrap="square" rtlCol="0">
            <a:spAutoFit/>
          </a:bodyPr>
          <a:lstStyle/>
          <a:p>
            <a:r>
              <a:rPr lang="cs-CZ" sz="2400" dirty="0">
                <a:latin typeface="Myriad Pro" panose="020B0503030403020204" pitchFamily="34" charset="0"/>
              </a:rPr>
              <a:t>Fúzní reaktor spojuje mnoho aplikací fyzikálních principů a technických řešení</a:t>
            </a:r>
            <a:endParaRPr lang="en-GB" sz="2400" dirty="0">
              <a:latin typeface="Myriad Pro" panose="020B0503030403020204" pitchFamily="34" charset="0"/>
            </a:endParaRPr>
          </a:p>
        </p:txBody>
      </p:sp>
      <p:sp>
        <p:nvSpPr>
          <p:cNvPr id="10" name="Google Shape;58;p3">
            <a:extLst>
              <a:ext uri="{FF2B5EF4-FFF2-40B4-BE49-F238E27FC236}">
                <a16:creationId xmlns:a16="http://schemas.microsoft.com/office/drawing/2014/main" id="{8F4BC636-AE3D-40CE-A126-A68481EC8A8F}"/>
              </a:ext>
            </a:extLst>
          </p:cNvPr>
          <p:cNvSpPr/>
          <p:nvPr/>
        </p:nvSpPr>
        <p:spPr>
          <a:xfrm>
            <a:off x="6884797" y="4903815"/>
            <a:ext cx="1861695" cy="329024"/>
          </a:xfrm>
          <a:prstGeom prst="borderCallout2">
            <a:avLst>
              <a:gd name="adj1" fmla="val 18750"/>
              <a:gd name="adj2" fmla="val -3595"/>
              <a:gd name="adj3" fmla="val 18750"/>
              <a:gd name="adj4" fmla="val -16667"/>
              <a:gd name="adj5" fmla="val -30281"/>
              <a:gd name="adj6" fmla="val -81415"/>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1600" b="1" i="0" u="none" strike="noStrike" kern="0" cap="none" spc="0" normalizeH="0" baseline="0" noProof="0" dirty="0">
                <a:ln>
                  <a:noFill/>
                </a:ln>
                <a:solidFill>
                  <a:srgbClr val="1A520F"/>
                </a:solidFill>
                <a:effectLst/>
                <a:uLnTx/>
                <a:uFillTx/>
                <a:latin typeface="Calibri"/>
                <a:ea typeface="Calibri"/>
                <a:cs typeface="Calibri"/>
                <a:sym typeface="Calibri"/>
              </a:rPr>
              <a:t>Měření</a:t>
            </a:r>
            <a:r>
              <a:rPr kumimoji="0" lang="nl-NL" sz="1600" b="1" i="0" u="none" strike="noStrike" kern="0" cap="none" spc="0" normalizeH="0" baseline="0" noProof="0" dirty="0">
                <a:ln>
                  <a:noFill/>
                </a:ln>
                <a:solidFill>
                  <a:srgbClr val="1A520F"/>
                </a:solidFill>
                <a:effectLst/>
                <a:uLnTx/>
                <a:uFillTx/>
                <a:latin typeface="Calibri"/>
                <a:ea typeface="Calibri"/>
                <a:cs typeface="Calibri"/>
                <a:sym typeface="Calibri"/>
              </a:rPr>
              <a:t> &amp; </a:t>
            </a:r>
            <a:r>
              <a:rPr lang="cs-CZ" sz="1600" b="1" kern="0" dirty="0">
                <a:solidFill>
                  <a:srgbClr val="1A520F"/>
                </a:solidFill>
                <a:latin typeface="Calibri"/>
                <a:ea typeface="Calibri"/>
                <a:cs typeface="Calibri"/>
                <a:sym typeface="Calibri"/>
              </a:rPr>
              <a:t>Řízení</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9020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20</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cs-CZ" dirty="0"/>
              <a:t>Studijní texty</a:t>
            </a:r>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0" name="ZoneTexte 9">
            <a:extLst>
              <a:ext uri="{FF2B5EF4-FFF2-40B4-BE49-F238E27FC236}">
                <a16:creationId xmlns:a16="http://schemas.microsoft.com/office/drawing/2014/main" id="{3A381896-639B-6649-8F5E-AA997EB7AA2C}"/>
              </a:ext>
            </a:extLst>
          </p:cNvPr>
          <p:cNvSpPr txBox="1"/>
          <p:nvPr/>
        </p:nvSpPr>
        <p:spPr>
          <a:xfrm>
            <a:off x="791580" y="1436222"/>
            <a:ext cx="7560840" cy="2677656"/>
          </a:xfrm>
          <a:prstGeom prst="rect">
            <a:avLst/>
          </a:prstGeom>
          <a:noFill/>
        </p:spPr>
        <p:txBody>
          <a:bodyPr wrap="square" rtlCol="0">
            <a:spAutoFit/>
          </a:bodyPr>
          <a:lstStyle/>
          <a:p>
            <a:r>
              <a:rPr lang="cs-CZ" sz="2400" dirty="0">
                <a:latin typeface="Myriad Pro" panose="020B0503030403020204" pitchFamily="34" charset="0"/>
              </a:rPr>
              <a:t>V každé kapitole obsahuje </a:t>
            </a:r>
            <a:r>
              <a:rPr lang="cs-CZ" sz="2400" b="1" dirty="0">
                <a:solidFill>
                  <a:srgbClr val="1A520F"/>
                </a:solidFill>
                <a:latin typeface="Myriad Pro" panose="020B0503030403020204" pitchFamily="34" charset="0"/>
              </a:rPr>
              <a:t>studijní text</a:t>
            </a:r>
            <a:r>
              <a:rPr lang="en-GB" sz="2400" dirty="0">
                <a:latin typeface="Myriad Pro" panose="020B0503030403020204" pitchFamily="34" charset="0"/>
              </a:rPr>
              <a:t>:</a:t>
            </a:r>
            <a:endParaRPr lang="en-GB" sz="2400" b="1" dirty="0">
              <a:solidFill>
                <a:srgbClr val="1A520F"/>
              </a:solidFill>
              <a:latin typeface="Myriad Pro" panose="020B0503030403020204" pitchFamily="34" charset="0"/>
            </a:endParaRPr>
          </a:p>
          <a:p>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Vysvětlující text a ilustrace</a:t>
            </a: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Zajímavé odkazy </a:t>
            </a:r>
            <a:br>
              <a:rPr lang="cs-CZ" sz="2400" dirty="0">
                <a:latin typeface="Myriad Pro" panose="020B0503030403020204" pitchFamily="34" charset="0"/>
              </a:rPr>
            </a:br>
            <a:r>
              <a:rPr lang="cs-CZ" sz="2400" dirty="0">
                <a:latin typeface="Myriad Pro" panose="020B0503030403020204" pitchFamily="34" charset="0"/>
              </a:rPr>
              <a:t>a reference </a:t>
            </a:r>
            <a:br>
              <a:rPr lang="cs-CZ" sz="2400" dirty="0">
                <a:latin typeface="Myriad Pro" panose="020B0503030403020204" pitchFamily="34" charset="0"/>
              </a:rPr>
            </a:br>
            <a:r>
              <a:rPr lang="cs-CZ" sz="2400" dirty="0">
                <a:latin typeface="Myriad Pro" panose="020B0503030403020204" pitchFamily="34" charset="0"/>
              </a:rPr>
              <a:t>pro další četbu</a:t>
            </a:r>
            <a:endParaRPr lang="en-GB" sz="2400" dirty="0">
              <a:latin typeface="Myriad Pro" panose="020B0503030403020204" pitchFamily="34" charset="0"/>
            </a:endParaRPr>
          </a:p>
          <a:p>
            <a:pPr marL="342900" indent="-342900">
              <a:buFont typeface="Arial" panose="020B0604020202020204" pitchFamily="34" charset="0"/>
              <a:buChar char="•"/>
            </a:pPr>
            <a:endParaRPr lang="en-GB" sz="2400" dirty="0">
              <a:latin typeface="Myriad Pro" panose="020B0503030403020204" pitchFamily="34" charset="0"/>
            </a:endParaRPr>
          </a:p>
        </p:txBody>
      </p:sp>
      <p:grpSp>
        <p:nvGrpSpPr>
          <p:cNvPr id="21" name="Group 20">
            <a:extLst>
              <a:ext uri="{FF2B5EF4-FFF2-40B4-BE49-F238E27FC236}">
                <a16:creationId xmlns:a16="http://schemas.microsoft.com/office/drawing/2014/main" id="{DA7317A3-F967-45B6-BF4B-6B58686AE774}"/>
              </a:ext>
            </a:extLst>
          </p:cNvPr>
          <p:cNvGrpSpPr/>
          <p:nvPr/>
        </p:nvGrpSpPr>
        <p:grpSpPr>
          <a:xfrm>
            <a:off x="4091351" y="2531853"/>
            <a:ext cx="4945145" cy="3372751"/>
            <a:chOff x="3627126" y="1980872"/>
            <a:chExt cx="4945145" cy="3372751"/>
          </a:xfrm>
        </p:grpSpPr>
        <p:sp>
          <p:nvSpPr>
            <p:cNvPr id="22" name="TextBox 21">
              <a:extLst>
                <a:ext uri="{FF2B5EF4-FFF2-40B4-BE49-F238E27FC236}">
                  <a16:creationId xmlns:a16="http://schemas.microsoft.com/office/drawing/2014/main" id="{71D011AC-FA99-4043-BEE7-53E7E847D578}"/>
                </a:ext>
              </a:extLst>
            </p:cNvPr>
            <p:cNvSpPr txBox="1"/>
            <p:nvPr/>
          </p:nvSpPr>
          <p:spPr>
            <a:xfrm>
              <a:off x="3627126" y="2190274"/>
              <a:ext cx="4822896" cy="3163349"/>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107000"/>
                </a:lnSpc>
                <a:spcAft>
                  <a:spcPts val="800"/>
                </a:spcAft>
              </a:pP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Kapitola</a:t>
              </a:r>
              <a:r>
                <a:rPr lang="en-US"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 1: </a:t>
              </a: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Základy fúze</a:t>
              </a:r>
              <a:endParaRPr lang="en-NL" sz="1200" dirty="0">
                <a:solidFill>
                  <a:srgbClr val="1A520F"/>
                </a:solidFill>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cs-CZ" sz="2000" dirty="0">
                  <a:solidFill>
                    <a:srgbClr val="1A520F"/>
                  </a:solidFill>
                  <a:latin typeface="Calibri" panose="020F0502020204030204" pitchFamily="34" charset="0"/>
                  <a:ea typeface="Times New Roman" panose="02020603050405020304" pitchFamily="18" charset="0"/>
                </a:rPr>
                <a:t>Struktura kapitoly</a:t>
              </a:r>
              <a:r>
                <a:rPr lang="en-US" sz="2000" dirty="0">
                  <a:solidFill>
                    <a:srgbClr val="1A520F"/>
                  </a:solidFill>
                  <a:latin typeface="Calibri" panose="020F0502020204030204" pitchFamily="34" charset="0"/>
                  <a:ea typeface="Times New Roman" panose="02020603050405020304" pitchFamily="18" charset="0"/>
                </a:rPr>
                <a:t>:</a:t>
              </a:r>
              <a:endParaRPr lang="en-NL" sz="2400" dirty="0">
                <a:solidFill>
                  <a:prstClr val="black"/>
                </a:solidFill>
                <a:latin typeface="Times New Roman" panose="02020603050405020304" pitchFamily="18" charset="0"/>
                <a:ea typeface="Times New Roman" panose="02020603050405020304" pitchFamily="18" charset="0"/>
              </a:endParaRPr>
            </a:p>
            <a:p>
              <a:pPr marL="342900" lvl="0" indent="-342900">
                <a:lnSpc>
                  <a:spcPct val="107000"/>
                </a:lnSpc>
                <a:spcAft>
                  <a:spcPts val="0"/>
                </a:spcAft>
                <a:buFont typeface="+mj-lt"/>
                <a:buAutoNum type="arabicPeriod"/>
              </a:pPr>
              <a:r>
                <a:rPr lang="cs-CZ" sz="2000" dirty="0">
                  <a:latin typeface="Calibri" panose="020F0502020204030204" pitchFamily="34" charset="0"/>
                  <a:ea typeface="Calibri" panose="020F0502020204030204" pitchFamily="34" charset="0"/>
                  <a:cs typeface="Calibri" panose="020F0502020204030204" pitchFamily="34" charset="0"/>
                </a:rPr>
                <a:t>Vzdělávací cíle</a:t>
              </a:r>
              <a:endParaRPr lang="en-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cs-CZ" sz="2000" dirty="0">
                  <a:latin typeface="Calibri" panose="020F0502020204030204" pitchFamily="34" charset="0"/>
                  <a:ea typeface="Calibri" panose="020F0502020204030204" pitchFamily="34" charset="0"/>
                  <a:cs typeface="Calibri" panose="020F0502020204030204" pitchFamily="34" charset="0"/>
                </a:rPr>
                <a:t>Problém energie</a:t>
              </a:r>
              <a:endParaRPr lang="en-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cs-CZ" sz="2000" dirty="0">
                  <a:latin typeface="Calibri" panose="020F0502020204030204" pitchFamily="34" charset="0"/>
                  <a:ea typeface="Calibri" panose="020F0502020204030204" pitchFamily="34" charset="0"/>
                  <a:cs typeface="Calibri" panose="020F0502020204030204" pitchFamily="34" charset="0"/>
                </a:rPr>
                <a:t>Jaderné reakce</a:t>
              </a:r>
              <a:endParaRPr lang="en-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US" sz="2000" dirty="0" err="1">
                  <a:latin typeface="Calibri" panose="020F0502020204030204" pitchFamily="34" charset="0"/>
                  <a:ea typeface="Calibri" panose="020F0502020204030204" pitchFamily="34" charset="0"/>
                  <a:cs typeface="Calibri" panose="020F0502020204030204" pitchFamily="34" charset="0"/>
                </a:rPr>
                <a:t>Pla</a:t>
              </a:r>
              <a:r>
                <a:rPr lang="cs-CZ" sz="2000" dirty="0" err="1">
                  <a:latin typeface="Calibri" panose="020F0502020204030204" pitchFamily="34" charset="0"/>
                  <a:ea typeface="Calibri" panose="020F0502020204030204" pitchFamily="34" charset="0"/>
                  <a:cs typeface="Calibri" panose="020F0502020204030204" pitchFamily="34" charset="0"/>
                </a:rPr>
                <a:t>zma</a:t>
              </a:r>
              <a:r>
                <a:rPr lang="en-US" sz="2000" dirty="0">
                  <a:latin typeface="Calibri" panose="020F0502020204030204" pitchFamily="34" charset="0"/>
                  <a:ea typeface="Calibri" panose="020F0502020204030204" pitchFamily="34" charset="0"/>
                  <a:cs typeface="Calibri" panose="020F0502020204030204" pitchFamily="34" charset="0"/>
                </a:rPr>
                <a:t>: </a:t>
              </a:r>
              <a:r>
                <a:rPr lang="cs-CZ" sz="2000" dirty="0">
                  <a:latin typeface="Calibri" panose="020F0502020204030204" pitchFamily="34" charset="0"/>
                  <a:ea typeface="Calibri" panose="020F0502020204030204" pitchFamily="34" charset="0"/>
                  <a:cs typeface="Calibri" panose="020F0502020204030204" pitchFamily="34" charset="0"/>
                </a:rPr>
                <a:t>čtvrté skupenství hmoty</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mj-lt"/>
                <a:buAutoNum type="arabicPeriod"/>
              </a:pPr>
              <a:r>
                <a:rPr lang="cs-CZ" sz="2000" dirty="0">
                  <a:latin typeface="Calibri" panose="020F0502020204030204" pitchFamily="34" charset="0"/>
                  <a:ea typeface="Calibri" panose="020F0502020204030204" pitchFamily="34" charset="0"/>
                  <a:cs typeface="Calibri" panose="020F0502020204030204" pitchFamily="34" charset="0"/>
                </a:rPr>
                <a:t>Nabité částice v magnetických polích</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mj-lt"/>
                <a:buAutoNum type="arabicPeriod"/>
              </a:pPr>
              <a:r>
                <a:rPr lang="cs-CZ" sz="2000" dirty="0">
                  <a:latin typeface="Calibri" panose="020F0502020204030204" pitchFamily="34" charset="0"/>
                  <a:ea typeface="Calibri" panose="020F0502020204030204" pitchFamily="34" charset="0"/>
                  <a:cs typeface="Calibri" panose="020F0502020204030204" pitchFamily="34" charset="0"/>
                </a:rPr>
                <a:t>Další literatura</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nvGrpSpPr>
            <p:cNvPr id="23" name="Groupe 24">
              <a:extLst>
                <a:ext uri="{FF2B5EF4-FFF2-40B4-BE49-F238E27FC236}">
                  <a16:creationId xmlns:a16="http://schemas.microsoft.com/office/drawing/2014/main" id="{9F14EEB6-944B-438E-A571-92ABACDDD1E2}"/>
                </a:ext>
              </a:extLst>
            </p:cNvPr>
            <p:cNvGrpSpPr/>
            <p:nvPr/>
          </p:nvGrpSpPr>
          <p:grpSpPr>
            <a:xfrm>
              <a:off x="7276127" y="1980872"/>
              <a:ext cx="1296144" cy="624709"/>
              <a:chOff x="558454" y="5843716"/>
              <a:chExt cx="1296144" cy="624709"/>
            </a:xfrm>
            <a:solidFill>
              <a:srgbClr val="27A12B"/>
            </a:solidFill>
          </p:grpSpPr>
          <p:sp>
            <p:nvSpPr>
              <p:cNvPr id="24" name="Rectangle 12">
                <a:extLst>
                  <a:ext uri="{FF2B5EF4-FFF2-40B4-BE49-F238E27FC236}">
                    <a16:creationId xmlns:a16="http://schemas.microsoft.com/office/drawing/2014/main" id="{9B5E8B41-4DFA-4A7B-A842-D68C4D1A7C7A}"/>
                  </a:ext>
                </a:extLst>
              </p:cNvPr>
              <p:cNvSpPr/>
              <p:nvPr/>
            </p:nvSpPr>
            <p:spPr>
              <a:xfrm>
                <a:off x="558454" y="5843716"/>
                <a:ext cx="1296144" cy="624709"/>
              </a:xfrm>
              <a:prstGeom prst="roundRect">
                <a:avLst/>
              </a:prstGeom>
              <a:solidFill>
                <a:srgbClr val="2D5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ZoneTexte 19">
                <a:extLst>
                  <a:ext uri="{FF2B5EF4-FFF2-40B4-BE49-F238E27FC236}">
                    <a16:creationId xmlns:a16="http://schemas.microsoft.com/office/drawing/2014/main" id="{AF75D0A9-DA75-4522-A9A2-32C4B9B5E3A9}"/>
                  </a:ext>
                </a:extLst>
              </p:cNvPr>
              <p:cNvSpPr txBox="1"/>
              <p:nvPr/>
            </p:nvSpPr>
            <p:spPr>
              <a:xfrm>
                <a:off x="558454" y="5934733"/>
                <a:ext cx="1296144" cy="374571"/>
              </a:xfrm>
              <a:prstGeom prst="roundRect">
                <a:avLst/>
              </a:prstGeom>
              <a:solidFill>
                <a:srgbClr val="2D519C"/>
              </a:solidFill>
            </p:spPr>
            <p:txBody>
              <a:bodyPr wrap="square" rtlCol="0">
                <a:spAutoFit/>
              </a:bodyPr>
              <a:lstStyle/>
              <a:p>
                <a:pPr algn="ctr"/>
                <a:r>
                  <a:rPr lang="cs-CZ" sz="1600" dirty="0">
                    <a:solidFill>
                      <a:schemeClr val="bg1">
                        <a:lumMod val="95000"/>
                      </a:schemeClr>
                    </a:solidFill>
                    <a:latin typeface="Myriad Pro" panose="020B0503030403020204"/>
                  </a:rPr>
                  <a:t>Příklad</a:t>
                </a:r>
                <a:endParaRPr lang="en-GB" sz="1600" dirty="0">
                  <a:solidFill>
                    <a:schemeClr val="bg1">
                      <a:lumMod val="95000"/>
                    </a:schemeClr>
                  </a:solidFill>
                  <a:latin typeface="Myriad Pro" panose="020B0503030403020204"/>
                </a:endParaRPr>
              </a:p>
            </p:txBody>
          </p:sp>
        </p:grpSp>
      </p:grpSp>
    </p:spTree>
    <p:extLst>
      <p:ext uri="{BB962C8B-B14F-4D97-AF65-F5344CB8AC3E}">
        <p14:creationId xmlns:p14="http://schemas.microsoft.com/office/powerpoint/2010/main" val="245741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fade">
                                      <p:cBhvr>
                                        <p:cTn id="10" dur="500"/>
                                        <p:tgtEl>
                                          <p:spTgt spid="10">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21</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cs-CZ" dirty="0"/>
              <a:t>Úkoly</a:t>
            </a:r>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0" name="ZoneTexte 9">
            <a:extLst>
              <a:ext uri="{FF2B5EF4-FFF2-40B4-BE49-F238E27FC236}">
                <a16:creationId xmlns:a16="http://schemas.microsoft.com/office/drawing/2014/main" id="{3A381896-639B-6649-8F5E-AA997EB7AA2C}"/>
              </a:ext>
            </a:extLst>
          </p:cNvPr>
          <p:cNvSpPr txBox="1"/>
          <p:nvPr/>
        </p:nvSpPr>
        <p:spPr>
          <a:xfrm>
            <a:off x="791580" y="1094515"/>
            <a:ext cx="7560840" cy="1569660"/>
          </a:xfrm>
          <a:prstGeom prst="rect">
            <a:avLst/>
          </a:prstGeom>
          <a:noFill/>
        </p:spPr>
        <p:txBody>
          <a:bodyPr wrap="square" rtlCol="0">
            <a:spAutoFit/>
          </a:bodyPr>
          <a:lstStyle/>
          <a:p>
            <a:r>
              <a:rPr lang="cs-CZ" sz="2400" dirty="0">
                <a:latin typeface="Myriad Pro" panose="020B0503030403020204" pitchFamily="34" charset="0"/>
              </a:rPr>
              <a:t>Každá kapitola také obsahuje</a:t>
            </a:r>
            <a:r>
              <a:rPr lang="en-GB" sz="2400" dirty="0">
                <a:latin typeface="Myriad Pro" panose="020B0503030403020204" pitchFamily="34" charset="0"/>
              </a:rPr>
              <a:t>:</a:t>
            </a:r>
          </a:p>
          <a:p>
            <a:endParaRPr lang="en-GB" sz="2400" dirty="0">
              <a:latin typeface="Myriad Pro" panose="020B0503030403020204" pitchFamily="34" charset="0"/>
            </a:endParaRPr>
          </a:p>
          <a:p>
            <a:pPr marL="342900" indent="-342900">
              <a:buFont typeface="Arial" panose="020B0604020202020204" pitchFamily="34" charset="0"/>
              <a:buChar char="•"/>
            </a:pPr>
            <a:r>
              <a:rPr lang="cs-CZ" sz="2400" b="1" dirty="0">
                <a:solidFill>
                  <a:srgbClr val="1A520F"/>
                </a:solidFill>
                <a:latin typeface="Myriad Pro" panose="020B0503030403020204" pitchFamily="34" charset="0"/>
              </a:rPr>
              <a:t>Úkoly</a:t>
            </a:r>
            <a:r>
              <a:rPr lang="en-GB" sz="2400" dirty="0">
                <a:latin typeface="Myriad Pro" panose="020B0503030403020204" pitchFamily="34" charset="0"/>
              </a:rPr>
              <a:t> </a:t>
            </a:r>
            <a:r>
              <a:rPr lang="cs-CZ" sz="2400" dirty="0">
                <a:latin typeface="Myriad Pro" panose="020B0503030403020204" pitchFamily="34" charset="0"/>
              </a:rPr>
              <a:t>ve studijních textech</a:t>
            </a: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Řešení</a:t>
            </a:r>
            <a:r>
              <a:rPr lang="en-GB" sz="2400" dirty="0">
                <a:latin typeface="Myriad Pro" panose="020B0503030403020204" pitchFamily="34" charset="0"/>
              </a:rPr>
              <a:t> </a:t>
            </a:r>
            <a:r>
              <a:rPr lang="cs-CZ" sz="2400" dirty="0">
                <a:latin typeface="Myriad Pro" panose="020B0503030403020204" pitchFamily="34" charset="0"/>
              </a:rPr>
              <a:t>v manuálu pro učitele</a:t>
            </a:r>
            <a:endParaRPr lang="en-GB" sz="2400" dirty="0">
              <a:latin typeface="Myriad Pro" panose="020B0503030403020204" pitchFamily="34" charset="0"/>
            </a:endParaRPr>
          </a:p>
        </p:txBody>
      </p:sp>
      <p:grpSp>
        <p:nvGrpSpPr>
          <p:cNvPr id="2" name="Group 1">
            <a:extLst>
              <a:ext uri="{FF2B5EF4-FFF2-40B4-BE49-F238E27FC236}">
                <a16:creationId xmlns:a16="http://schemas.microsoft.com/office/drawing/2014/main" id="{7AA49E4A-1068-4841-AC67-1F3BD5867E40}"/>
              </a:ext>
            </a:extLst>
          </p:cNvPr>
          <p:cNvGrpSpPr/>
          <p:nvPr/>
        </p:nvGrpSpPr>
        <p:grpSpPr>
          <a:xfrm>
            <a:off x="791580" y="1787601"/>
            <a:ext cx="7859216" cy="3865485"/>
            <a:chOff x="791580" y="1787601"/>
            <a:chExt cx="7859216" cy="3865485"/>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1D6D2C8-9FDC-4348-87B9-979C9345F1E1}"/>
                    </a:ext>
                  </a:extLst>
                </p:cNvPr>
                <p:cNvSpPr txBox="1"/>
                <p:nvPr/>
              </p:nvSpPr>
              <p:spPr>
                <a:xfrm>
                  <a:off x="6413284" y="1787601"/>
                  <a:ext cx="2134339" cy="652874"/>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NL" sz="2400" i="1" smtClean="0">
                            <a:latin typeface="Cambria Math" panose="02040503050406030204" pitchFamily="18" charset="0"/>
                          </a:rPr>
                          <m:t>𝐸</m:t>
                        </m:r>
                        <m:r>
                          <a:rPr lang="en-NL" sz="2400">
                            <a:latin typeface="Cambria Math" panose="02040503050406030204" pitchFamily="18" charset="0"/>
                          </a:rPr>
                          <m:t>=</m:t>
                        </m:r>
                        <m:r>
                          <a:rPr lang="en-NL" sz="2400" i="1">
                            <a:latin typeface="Cambria Math" panose="02040503050406030204" pitchFamily="18" charset="0"/>
                          </a:rPr>
                          <m:t>𝑚</m:t>
                        </m:r>
                        <m:sSup>
                          <m:sSupPr>
                            <m:ctrlPr>
                              <a:rPr lang="en-NL" sz="2400" i="1">
                                <a:latin typeface="Cambria Math" panose="02040503050406030204" pitchFamily="18" charset="0"/>
                              </a:rPr>
                            </m:ctrlPr>
                          </m:sSupPr>
                          <m:e>
                            <m:r>
                              <a:rPr lang="en-NL" sz="2400" i="1">
                                <a:latin typeface="Cambria Math" panose="02040503050406030204" pitchFamily="18" charset="0"/>
                              </a:rPr>
                              <m:t>𝑐</m:t>
                            </m:r>
                          </m:e>
                          <m:sup>
                            <m:r>
                              <a:rPr lang="en-NL" sz="2400">
                                <a:latin typeface="Cambria Math" panose="02040503050406030204" pitchFamily="18" charset="0"/>
                              </a:rPr>
                              <m:t>2</m:t>
                            </m:r>
                          </m:sup>
                        </m:sSup>
                        <m:r>
                          <a:rPr lang="en-US" sz="2400" b="0" i="0" smtClean="0">
                            <a:latin typeface="Cambria Math" panose="02040503050406030204" pitchFamily="18" charset="0"/>
                          </a:rPr>
                          <m:t>  </m:t>
                        </m:r>
                        <m:r>
                          <a:rPr lang="en-US" sz="2400">
                            <a:latin typeface="Cambria Math" panose="02040503050406030204" pitchFamily="18" charset="0"/>
                          </a:rPr>
                          <m:t>(</m:t>
                        </m:r>
                        <m:r>
                          <m:rPr>
                            <m:sty m:val="p"/>
                          </m:rPr>
                          <a:rPr lang="en-US" sz="2400">
                            <a:latin typeface="Cambria Math" panose="02040503050406030204" pitchFamily="18" charset="0"/>
                          </a:rPr>
                          <m:t>III</m:t>
                        </m:r>
                        <m:r>
                          <a:rPr lang="en-US" sz="2400">
                            <a:latin typeface="Cambria Math" panose="02040503050406030204" pitchFamily="18" charset="0"/>
                          </a:rPr>
                          <m:t>)</m:t>
                        </m:r>
                      </m:oMath>
                    </m:oMathPara>
                  </a14:m>
                  <a:endParaRPr lang="en-NL" sz="2400"/>
                </a:p>
              </p:txBody>
            </p:sp>
          </mc:Choice>
          <mc:Fallback xmlns="">
            <p:sp>
              <p:nvSpPr>
                <p:cNvPr id="13" name="TextBox 12">
                  <a:extLst>
                    <a:ext uri="{FF2B5EF4-FFF2-40B4-BE49-F238E27FC236}">
                      <a16:creationId xmlns:a16="http://schemas.microsoft.com/office/drawing/2014/main" id="{A1D6D2C8-9FDC-4348-87B9-979C9345F1E1}"/>
                    </a:ext>
                  </a:extLst>
                </p:cNvPr>
                <p:cNvSpPr txBox="1">
                  <a:spLocks noRot="1" noChangeAspect="1" noMove="1" noResize="1" noEditPoints="1" noAdjustHandles="1" noChangeArrowheads="1" noChangeShapeType="1" noTextEdit="1"/>
                </p:cNvSpPr>
                <p:nvPr/>
              </p:nvSpPr>
              <p:spPr>
                <a:xfrm>
                  <a:off x="6413284" y="1787601"/>
                  <a:ext cx="2134339" cy="652874"/>
                </a:xfrm>
                <a:prstGeom prst="roundRect">
                  <a:avLst/>
                </a:prstGeom>
                <a:blipFill>
                  <a:blip r:embed="rId4"/>
                  <a:stretch>
                    <a:fillRect/>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DA7317A3-F967-45B6-BF4B-6B58686AE774}"/>
                </a:ext>
              </a:extLst>
            </p:cNvPr>
            <p:cNvGrpSpPr/>
            <p:nvPr/>
          </p:nvGrpSpPr>
          <p:grpSpPr>
            <a:xfrm>
              <a:off x="791580" y="2564598"/>
              <a:ext cx="7859216" cy="3088488"/>
              <a:chOff x="693979" y="2014428"/>
              <a:chExt cx="7859216" cy="3088488"/>
            </a:xfrm>
          </p:grpSpPr>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71D011AC-FA99-4043-BEE7-53E7E847D578}"/>
                      </a:ext>
                    </a:extLst>
                  </p:cNvPr>
                  <p:cNvSpPr txBox="1"/>
                  <p:nvPr/>
                </p:nvSpPr>
                <p:spPr>
                  <a:xfrm>
                    <a:off x="693979" y="2190274"/>
                    <a:ext cx="7756043" cy="2912642"/>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107000"/>
                      </a:lnSpc>
                      <a:spcAft>
                        <a:spcPts val="800"/>
                      </a:spcAft>
                    </a:pP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Kapitola</a:t>
                    </a:r>
                    <a:r>
                      <a:rPr lang="en-US"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 2: </a:t>
                    </a: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Historie fúze</a:t>
                    </a:r>
                    <a:endParaRPr lang="en-NL" sz="1200" dirty="0">
                      <a:solidFill>
                        <a:srgbClr val="1A520F"/>
                      </a:solidFill>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cs-CZ" sz="2000" dirty="0">
                        <a:solidFill>
                          <a:srgbClr val="1A520F"/>
                        </a:solidFill>
                        <a:latin typeface="Calibri" panose="020F0502020204030204" pitchFamily="34" charset="0"/>
                        <a:ea typeface="Times New Roman" panose="02020603050405020304" pitchFamily="18" charset="0"/>
                      </a:rPr>
                      <a:t>Cvičení</a:t>
                    </a:r>
                    <a:r>
                      <a:rPr lang="en-US" sz="2000" dirty="0">
                        <a:solidFill>
                          <a:srgbClr val="1A520F"/>
                        </a:solidFill>
                        <a:latin typeface="Calibri" panose="020F0502020204030204" pitchFamily="34" charset="0"/>
                        <a:ea typeface="Times New Roman" panose="02020603050405020304" pitchFamily="18" charset="0"/>
                      </a:rPr>
                      <a:t> 3:</a:t>
                    </a:r>
                  </a:p>
                  <a:p>
                    <a:pPr lvl="0">
                      <a:spcAft>
                        <a:spcPts val="0"/>
                      </a:spcAft>
                    </a:pPr>
                    <a:r>
                      <a:rPr lang="cs-CZ" sz="1600" i="1" dirty="0"/>
                      <a:t>Přestože  víme, že jádra atomů nejsou tvořena atomy vodíku</a:t>
                    </a:r>
                    <a:r>
                      <a:rPr lang="en-GB" sz="1600" i="1" dirty="0"/>
                      <a:t>, </a:t>
                    </a:r>
                    <a:r>
                      <a:rPr lang="cs-CZ" sz="1600" i="1" dirty="0"/>
                      <a:t>ale spíše kombinací protonů a neutronů</a:t>
                    </a:r>
                    <a:r>
                      <a:rPr lang="en-GB" sz="1600" i="1" dirty="0"/>
                      <a:t>, [Eddington]</a:t>
                    </a:r>
                    <a:r>
                      <a:rPr lang="cs-CZ" sz="1600" i="1" dirty="0"/>
                      <a:t> měl pravdu v tom, že naše Slunce fúzuje čtyři protony </a:t>
                    </a:r>
                    <a:r>
                      <a:rPr lang="en-GB" sz="1600" i="1" dirty="0"/>
                      <a:t>(</a:t>
                    </a:r>
                    <a:r>
                      <a:rPr lang="cs-CZ" sz="1600" i="1" dirty="0"/>
                      <a:t>atomy vodíku bez elektronu</a:t>
                    </a:r>
                    <a:r>
                      <a:rPr lang="en-GB" sz="1600" i="1" dirty="0"/>
                      <a:t>) </a:t>
                    </a:r>
                    <a:r>
                      <a:rPr lang="cs-CZ" sz="1600" i="1" dirty="0"/>
                      <a:t>na</a:t>
                    </a:r>
                    <a:r>
                      <a:rPr lang="en-GB" sz="1600" i="1" dirty="0"/>
                      <a:t> helium. </a:t>
                    </a:r>
                    <a:r>
                      <a:rPr lang="cs-CZ" sz="1600" i="1" dirty="0"/>
                      <a:t>A</a:t>
                    </a:r>
                    <a14:m>
                      <m:oMath xmlns:m="http://schemas.openxmlformats.org/officeDocument/2006/math">
                        <m:r>
                          <a:rPr lang="cs-CZ" sz="1600" b="0" i="1" smtClean="0"/>
                          <m:t>𝑡𝑜𝑚</m:t>
                        </m:r>
                        <m:r>
                          <a:rPr lang="cs-CZ" sz="1600" b="0" i="1" smtClean="0"/>
                          <m:t> </m:t>
                        </m:r>
                        <m:r>
                          <a:rPr lang="cs-CZ" sz="1600" b="0" i="1" smtClean="0"/>
                          <m:t>𝑣𝑜𝑑</m:t>
                        </m:r>
                        <m:r>
                          <a:rPr lang="cs-CZ" sz="1600" b="0" i="1" smtClean="0"/>
                          <m:t>í</m:t>
                        </m:r>
                        <m:r>
                          <a:rPr lang="cs-CZ" sz="1600" b="0" i="1" smtClean="0"/>
                          <m:t>𝑘𝑢</m:t>
                        </m:r>
                        <m:r>
                          <a:rPr lang="cs-CZ" sz="1600" b="0" i="1" smtClean="0"/>
                          <m:t> </m:t>
                        </m:r>
                        <m:r>
                          <a:rPr lang="cs-CZ" sz="1600" b="0" i="1" smtClean="0"/>
                          <m:t>𝑣</m:t>
                        </m:r>
                        <m:r>
                          <a:rPr lang="cs-CZ" sz="1600" b="0" i="1" smtClean="0"/>
                          <m:t> </m:t>
                        </m:r>
                        <m:r>
                          <a:rPr lang="en-GB" sz="1600" i="1"/>
                          <m:t>1.00</m:t>
                        </m:r>
                        <m:r>
                          <a:rPr lang="en-GB" sz="1600" i="1" smtClean="0"/>
                          <m:t>8 </m:t>
                        </m:r>
                        <m:r>
                          <m:rPr>
                            <m:sty m:val="p"/>
                          </m:rPr>
                          <a:rPr lang="en-GB" sz="1600" smtClean="0"/>
                          <m:t>u</m:t>
                        </m:r>
                        <m:r>
                          <a:rPr lang="cs-CZ" sz="1600" b="0" i="0" smtClean="0"/>
                          <m:t>, </m:t>
                        </m:r>
                        <m:r>
                          <a:rPr lang="cs-CZ" sz="1600" b="0" i="1" smtClean="0"/>
                          <m:t>𝑧𝑎𝑡</m:t>
                        </m:r>
                        <m:r>
                          <a:rPr lang="cs-CZ" sz="1600" b="0" i="1" smtClean="0"/>
                          <m:t>í</m:t>
                        </m:r>
                        <m:r>
                          <a:rPr lang="cs-CZ" sz="1600" b="0" i="1" smtClean="0"/>
                          <m:t>𝑚𝑐𝑜</m:t>
                        </m:r>
                        <m:r>
                          <a:rPr lang="cs-CZ" sz="1600" b="0" i="1" smtClean="0"/>
                          <m:t> </m:t>
                        </m:r>
                        <m:r>
                          <a:rPr lang="cs-CZ" sz="1600" b="0" i="1" smtClean="0"/>
                          <m:t>𝑎𝑡𝑜𝑚</m:t>
                        </m:r>
                      </m:oMath>
                    </a14:m>
                    <a:r>
                      <a:rPr lang="en-GB" sz="1600" i="1" dirty="0"/>
                      <a:t> </a:t>
                    </a:r>
                    <a:r>
                      <a:rPr lang="cs-CZ" sz="1600" i="1" dirty="0"/>
                      <a:t>helia váží</a:t>
                    </a:r>
                    <a14:m>
                      <m:oMath xmlns:m="http://schemas.openxmlformats.org/officeDocument/2006/math">
                        <m:r>
                          <a:rPr lang="cs-CZ" sz="1600" b="0" i="1" smtClean="0"/>
                          <m:t> </m:t>
                        </m:r>
                        <m:r>
                          <a:rPr lang="en-GB" sz="1600" i="1"/>
                          <m:t>4.003 </m:t>
                        </m:r>
                        <m:r>
                          <m:rPr>
                            <m:sty m:val="p"/>
                          </m:rPr>
                          <a:rPr lang="en-GB" sz="1600"/>
                          <m:t>u</m:t>
                        </m:r>
                      </m:oMath>
                    </a14:m>
                    <a:r>
                      <a:rPr lang="en-GB" sz="1600" dirty="0"/>
                      <a:t>. </a:t>
                    </a:r>
                    <a14:m>
                      <m:oMath xmlns:m="http://schemas.openxmlformats.org/officeDocument/2006/math">
                        <m:r>
                          <m:rPr>
                            <m:sty m:val="p"/>
                          </m:rPr>
                          <a:rPr lang="en-GB" sz="1600"/>
                          <m:t>u</m:t>
                        </m:r>
                      </m:oMath>
                    </a14:m>
                    <a:r>
                      <a:rPr lang="en-GB" sz="1600" dirty="0"/>
                      <a:t> </a:t>
                    </a:r>
                    <a:r>
                      <a:rPr lang="cs-CZ" sz="1600" i="1" dirty="0"/>
                      <a:t>je atomová hmotnostní jednotka s</a:t>
                    </a:r>
                    <a14:m>
                      <m:oMath xmlns:m="http://schemas.openxmlformats.org/officeDocument/2006/math">
                        <m:r>
                          <a:rPr lang="cs-CZ" sz="1600" b="0" i="1" smtClean="0">
                            <a:latin typeface="Cambria Math" panose="02040503050406030204" pitchFamily="18" charset="0"/>
                          </a:rPr>
                          <m:t> </m:t>
                        </m:r>
                        <m:r>
                          <a:rPr lang="cs-CZ" sz="1600" b="0" i="1" smtClean="0">
                            <a:latin typeface="Cambria Math" panose="02040503050406030204" pitchFamily="18" charset="0"/>
                          </a:rPr>
                          <m:t>h𝑜𝑑𝑛𝑜𝑡𝑜𝑢</m:t>
                        </m:r>
                        <m:r>
                          <a:rPr lang="cs-CZ" sz="1600" b="0" i="1" smtClean="0">
                            <a:latin typeface="Cambria Math" panose="02040503050406030204" pitchFamily="18" charset="0"/>
                          </a:rPr>
                          <m:t> </m:t>
                        </m:r>
                        <m:r>
                          <a:rPr lang="en-GB" sz="1600" i="1"/>
                          <m:t>1.661×</m:t>
                        </m:r>
                        <m:sSup>
                          <m:sSupPr>
                            <m:ctrlPr>
                              <a:rPr lang="en-NL" sz="1600" i="1"/>
                            </m:ctrlPr>
                          </m:sSupPr>
                          <m:e>
                            <m:r>
                              <a:rPr lang="en-GB" sz="1600" i="1"/>
                              <m:t>10</m:t>
                            </m:r>
                          </m:e>
                          <m:sup>
                            <m:r>
                              <a:rPr lang="en-GB" sz="1600" i="1"/>
                              <m:t>−27</m:t>
                            </m:r>
                          </m:sup>
                        </m:sSup>
                        <m:r>
                          <a:rPr lang="en-GB" sz="1600"/>
                          <m:t> </m:t>
                        </m:r>
                        <m:r>
                          <m:rPr>
                            <m:sty m:val="p"/>
                          </m:rPr>
                          <a:rPr lang="en-GB" sz="1600"/>
                          <m:t>kg</m:t>
                        </m:r>
                      </m:oMath>
                    </a14:m>
                    <a:r>
                      <a:rPr lang="en-GB" sz="1600" dirty="0"/>
                      <a:t> </a:t>
                    </a:r>
                    <a:r>
                      <a:rPr lang="cs-CZ" sz="1600" i="1" dirty="0"/>
                      <a:t>a</a:t>
                    </a:r>
                    <a:r>
                      <a:rPr lang="en-GB" sz="1600" i="1" dirty="0"/>
                      <a:t> </a:t>
                    </a:r>
                    <a14:m>
                      <m:oMath xmlns:m="http://schemas.openxmlformats.org/officeDocument/2006/math">
                        <m:r>
                          <m:rPr>
                            <m:sty m:val="p"/>
                          </m:rPr>
                          <a:rPr lang="en-GB" sz="1600" i="0"/>
                          <m:t>c</m:t>
                        </m:r>
                      </m:oMath>
                    </a14:m>
                    <a:r>
                      <a:rPr lang="en-GB" sz="1600" i="1" dirty="0"/>
                      <a:t> </a:t>
                    </a:r>
                    <a:r>
                      <a:rPr lang="cs-CZ" sz="1600" i="1" dirty="0"/>
                      <a:t>je rychlost světla</a:t>
                    </a:r>
                    <a:r>
                      <a:rPr lang="en-GB" sz="1600" i="1" dirty="0"/>
                      <a:t>, </a:t>
                    </a:r>
                    <a:r>
                      <a:rPr lang="cs-CZ" sz="1600" i="1" dirty="0"/>
                      <a:t>rovna </a:t>
                    </a:r>
                    <a14:m>
                      <m:oMath xmlns:m="http://schemas.openxmlformats.org/officeDocument/2006/math">
                        <m:r>
                          <a:rPr lang="en-GB" sz="1600" i="1"/>
                          <m:t>2.998×</m:t>
                        </m:r>
                        <m:sSup>
                          <m:sSupPr>
                            <m:ctrlPr>
                              <a:rPr lang="en-NL" sz="1600" i="1"/>
                            </m:ctrlPr>
                          </m:sSupPr>
                          <m:e>
                            <m:r>
                              <a:rPr lang="en-GB" sz="1600" i="1"/>
                              <m:t>10</m:t>
                            </m:r>
                          </m:e>
                          <m:sup>
                            <m:r>
                              <a:rPr lang="en-GB" sz="1600" i="1"/>
                              <m:t>8</m:t>
                            </m:r>
                          </m:sup>
                        </m:sSup>
                        <m:r>
                          <a:rPr lang="en-GB" sz="1600" i="1"/>
                          <m:t> </m:t>
                        </m:r>
                        <m:r>
                          <m:rPr>
                            <m:sty m:val="p"/>
                          </m:rPr>
                          <a:rPr lang="en-GB" sz="1600"/>
                          <m:t>m</m:t>
                        </m:r>
                        <m:sSup>
                          <m:sSupPr>
                            <m:ctrlPr>
                              <a:rPr lang="en-NL" sz="1600" i="1"/>
                            </m:ctrlPr>
                          </m:sSupPr>
                          <m:e>
                            <m:r>
                              <m:rPr>
                                <m:sty m:val="p"/>
                              </m:rPr>
                              <a:rPr lang="en-GB" sz="1600"/>
                              <m:t>s</m:t>
                            </m:r>
                          </m:e>
                          <m:sup>
                            <m:r>
                              <a:rPr lang="en-GB" sz="1600" i="1"/>
                              <m:t>−</m:t>
                            </m:r>
                            <m:r>
                              <a:rPr lang="en-GB" sz="1600"/>
                              <m:t>1</m:t>
                            </m:r>
                          </m:sup>
                        </m:sSup>
                      </m:oMath>
                    </a14:m>
                    <a:r>
                      <a:rPr lang="en-GB" sz="1600" dirty="0"/>
                      <a:t>. </a:t>
                    </a:r>
                    <a:r>
                      <a:rPr lang="cs-CZ" sz="1600" i="1" dirty="0"/>
                      <a:t>S použitím těchto hodnot a rovnice </a:t>
                    </a:r>
                    <a:r>
                      <a:rPr lang="en-GB" sz="1600" i="1" dirty="0"/>
                      <a:t>(III), </a:t>
                    </a:r>
                    <a:r>
                      <a:rPr lang="cs-CZ" sz="1600" i="1" dirty="0"/>
                      <a:t>určete kolik energie se uvolní během fúze čtyř atomů vodíku na atom helia.</a:t>
                    </a:r>
                    <a:r>
                      <a:rPr lang="en-GB" sz="1600" i="1" dirty="0"/>
                      <a:t> </a:t>
                    </a:r>
                    <a:r>
                      <a:rPr lang="cs-CZ" sz="1600" i="1" dirty="0"/>
                      <a:t>Hmotnost elektronu zanedbejte</a:t>
                    </a:r>
                    <a:r>
                      <a:rPr lang="en-GB" sz="1600" i="1" dirty="0"/>
                      <a:t>. (</a:t>
                    </a:r>
                    <a:r>
                      <a:rPr lang="cs-CZ" sz="1600" i="1" dirty="0"/>
                      <a:t>Nápověda</a:t>
                    </a:r>
                    <a:r>
                      <a:rPr lang="en-GB" sz="1600" i="1" dirty="0"/>
                      <a:t>: </a:t>
                    </a:r>
                    <a:r>
                      <a:rPr lang="cs-CZ" sz="1600" i="1" dirty="0"/>
                      <a:t>Jaký je hmotnostní úbytek</a:t>
                    </a:r>
                    <a:r>
                      <a:rPr lang="en-GB" sz="1600" i="1" dirty="0"/>
                      <a:t>?)</a:t>
                    </a:r>
                    <a:endParaRPr lang="en-NL" sz="1600" dirty="0"/>
                  </a:p>
                </p:txBody>
              </p:sp>
            </mc:Choice>
            <mc:Fallback>
              <p:sp>
                <p:nvSpPr>
                  <p:cNvPr id="22" name="TextBox 21">
                    <a:extLst>
                      <a:ext uri="{FF2B5EF4-FFF2-40B4-BE49-F238E27FC236}">
                        <a16:creationId xmlns:a16="http://schemas.microsoft.com/office/drawing/2014/main" id="{71D011AC-FA99-4043-BEE7-53E7E847D578}"/>
                      </a:ext>
                    </a:extLst>
                  </p:cNvPr>
                  <p:cNvSpPr txBox="1">
                    <a:spLocks noRot="1" noChangeAspect="1" noMove="1" noResize="1" noEditPoints="1" noAdjustHandles="1" noChangeArrowheads="1" noChangeShapeType="1" noTextEdit="1"/>
                  </p:cNvSpPr>
                  <p:nvPr/>
                </p:nvSpPr>
                <p:spPr>
                  <a:xfrm>
                    <a:off x="693979" y="2190274"/>
                    <a:ext cx="7756043" cy="2912642"/>
                  </a:xfrm>
                  <a:prstGeom prst="roundRect">
                    <a:avLst/>
                  </a:prstGeom>
                  <a:blipFill>
                    <a:blip r:embed="rId5"/>
                    <a:stretch>
                      <a:fillRect/>
                    </a:stretch>
                  </a:blipFill>
                </p:spPr>
                <p:txBody>
                  <a:bodyPr/>
                  <a:lstStyle/>
                  <a:p>
                    <a:r>
                      <a:rPr lang="en-GB">
                        <a:noFill/>
                      </a:rPr>
                      <a:t> </a:t>
                    </a:r>
                  </a:p>
                </p:txBody>
              </p:sp>
            </mc:Fallback>
          </mc:AlternateContent>
          <p:grpSp>
            <p:nvGrpSpPr>
              <p:cNvPr id="23" name="Groupe 24">
                <a:extLst>
                  <a:ext uri="{FF2B5EF4-FFF2-40B4-BE49-F238E27FC236}">
                    <a16:creationId xmlns:a16="http://schemas.microsoft.com/office/drawing/2014/main" id="{9F14EEB6-944B-438E-A571-92ABACDDD1E2}"/>
                  </a:ext>
                </a:extLst>
              </p:cNvPr>
              <p:cNvGrpSpPr/>
              <p:nvPr/>
            </p:nvGrpSpPr>
            <p:grpSpPr>
              <a:xfrm>
                <a:off x="7257051" y="2014428"/>
                <a:ext cx="1296144" cy="624709"/>
                <a:chOff x="539378" y="5877272"/>
                <a:chExt cx="1296144" cy="624709"/>
              </a:xfrm>
              <a:solidFill>
                <a:srgbClr val="27A12B"/>
              </a:solidFill>
            </p:grpSpPr>
            <p:sp>
              <p:nvSpPr>
                <p:cNvPr id="24" name="Rectangle 12">
                  <a:extLst>
                    <a:ext uri="{FF2B5EF4-FFF2-40B4-BE49-F238E27FC236}">
                      <a16:creationId xmlns:a16="http://schemas.microsoft.com/office/drawing/2014/main" id="{9B5E8B41-4DFA-4A7B-A842-D68C4D1A7C7A}"/>
                    </a:ext>
                  </a:extLst>
                </p:cNvPr>
                <p:cNvSpPr/>
                <p:nvPr/>
              </p:nvSpPr>
              <p:spPr>
                <a:xfrm>
                  <a:off x="539378" y="5877272"/>
                  <a:ext cx="1296144" cy="624709"/>
                </a:xfrm>
                <a:prstGeom prst="roundRect">
                  <a:avLst/>
                </a:prstGeom>
                <a:solidFill>
                  <a:srgbClr val="2D5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ZoneTexte 19">
                  <a:extLst>
                    <a:ext uri="{FF2B5EF4-FFF2-40B4-BE49-F238E27FC236}">
                      <a16:creationId xmlns:a16="http://schemas.microsoft.com/office/drawing/2014/main" id="{AF75D0A9-DA75-4522-A9A2-32C4B9B5E3A9}"/>
                    </a:ext>
                  </a:extLst>
                </p:cNvPr>
                <p:cNvSpPr txBox="1"/>
                <p:nvPr/>
              </p:nvSpPr>
              <p:spPr>
                <a:xfrm>
                  <a:off x="539378" y="5962642"/>
                  <a:ext cx="1296144" cy="442674"/>
                </a:xfrm>
                <a:prstGeom prst="roundRect">
                  <a:avLst/>
                </a:prstGeom>
                <a:solidFill>
                  <a:srgbClr val="2D519C"/>
                </a:solidFill>
              </p:spPr>
              <p:txBody>
                <a:bodyPr wrap="square" rtlCol="0">
                  <a:spAutoFit/>
                </a:bodyPr>
                <a:lstStyle/>
                <a:p>
                  <a:pPr algn="ctr"/>
                  <a:r>
                    <a:rPr lang="cs-CZ" sz="2000" dirty="0">
                      <a:solidFill>
                        <a:schemeClr val="bg1">
                          <a:lumMod val="95000"/>
                        </a:schemeClr>
                      </a:solidFill>
                      <a:latin typeface="Myriad Pro" panose="020B0503030403020204"/>
                    </a:rPr>
                    <a:t>Příklad</a:t>
                  </a:r>
                  <a:endParaRPr lang="en-GB" sz="1600" dirty="0">
                    <a:solidFill>
                      <a:schemeClr val="bg1">
                        <a:lumMod val="95000"/>
                      </a:schemeClr>
                    </a:solidFill>
                    <a:latin typeface="Myriad Pro" panose="020B0503030403020204"/>
                  </a:endParaRPr>
                </a:p>
              </p:txBody>
            </p:sp>
          </p:grpSp>
        </p:grpSp>
      </p:grpSp>
    </p:spTree>
    <p:extLst>
      <p:ext uri="{BB962C8B-B14F-4D97-AF65-F5344CB8AC3E}">
        <p14:creationId xmlns:p14="http://schemas.microsoft.com/office/powerpoint/2010/main" val="15466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fade">
                                      <p:cBhvr>
                                        <p:cTn id="10" dur="500"/>
                                        <p:tgtEl>
                                          <p:spTgt spid="10">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22</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cs-CZ" dirty="0"/>
              <a:t>Zajímavé odkazy a videa</a:t>
            </a:r>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0" name="ZoneTexte 9">
            <a:extLst>
              <a:ext uri="{FF2B5EF4-FFF2-40B4-BE49-F238E27FC236}">
                <a16:creationId xmlns:a16="http://schemas.microsoft.com/office/drawing/2014/main" id="{3A381896-639B-6649-8F5E-AA997EB7AA2C}"/>
              </a:ext>
            </a:extLst>
          </p:cNvPr>
          <p:cNvSpPr txBox="1"/>
          <p:nvPr/>
        </p:nvSpPr>
        <p:spPr>
          <a:xfrm>
            <a:off x="791580" y="943941"/>
            <a:ext cx="7560840" cy="1261884"/>
          </a:xfrm>
          <a:prstGeom prst="rect">
            <a:avLst/>
          </a:prstGeom>
          <a:noFill/>
        </p:spPr>
        <p:txBody>
          <a:bodyPr wrap="square" rtlCol="0">
            <a:spAutoFit/>
          </a:bodyPr>
          <a:lstStyle/>
          <a:p>
            <a:r>
              <a:rPr lang="cs-CZ" sz="2400" dirty="0">
                <a:latin typeface="Myriad Pro" panose="020B0503030403020204" pitchFamily="34" charset="0"/>
              </a:rPr>
              <a:t>Každá kapitola bude obsahovat také odkazy a další doporučenou literaturu</a:t>
            </a:r>
            <a:r>
              <a:rPr lang="en-GB" sz="2400" dirty="0">
                <a:latin typeface="Myriad Pro" panose="020B0503030403020204" pitchFamily="34" charset="0"/>
              </a:rPr>
              <a:t>:</a:t>
            </a:r>
          </a:p>
          <a:p>
            <a:endParaRPr lang="en-GB" sz="2800" dirty="0">
              <a:latin typeface="Myriad Pro" panose="020B0503030403020204" pitchFamily="34" charset="0"/>
            </a:endParaRPr>
          </a:p>
        </p:txBody>
      </p:sp>
      <p:grpSp>
        <p:nvGrpSpPr>
          <p:cNvPr id="11" name="Group 10">
            <a:extLst>
              <a:ext uri="{FF2B5EF4-FFF2-40B4-BE49-F238E27FC236}">
                <a16:creationId xmlns:a16="http://schemas.microsoft.com/office/drawing/2014/main" id="{D19BE861-89F4-43EB-B138-BA4225633AC1}"/>
              </a:ext>
            </a:extLst>
          </p:cNvPr>
          <p:cNvGrpSpPr/>
          <p:nvPr/>
        </p:nvGrpSpPr>
        <p:grpSpPr>
          <a:xfrm>
            <a:off x="642392" y="1704972"/>
            <a:ext cx="7859216" cy="4435289"/>
            <a:chOff x="693979" y="2014428"/>
            <a:chExt cx="7859216" cy="3768360"/>
          </a:xfrm>
        </p:grpSpPr>
        <p:sp>
          <p:nvSpPr>
            <p:cNvPr id="12" name="TextBox 11">
              <a:extLst>
                <a:ext uri="{FF2B5EF4-FFF2-40B4-BE49-F238E27FC236}">
                  <a16:creationId xmlns:a16="http://schemas.microsoft.com/office/drawing/2014/main" id="{F4DB469C-7486-4CE3-8B9E-D6900C1F6B36}"/>
                </a:ext>
              </a:extLst>
            </p:cNvPr>
            <p:cNvSpPr txBox="1"/>
            <p:nvPr/>
          </p:nvSpPr>
          <p:spPr>
            <a:xfrm>
              <a:off x="693979" y="2190274"/>
              <a:ext cx="7756043" cy="3592514"/>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107000"/>
                </a:lnSpc>
                <a:spcAft>
                  <a:spcPts val="800"/>
                </a:spcAft>
              </a:pP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Zajímavé odkazy</a:t>
              </a:r>
              <a:endParaRPr lang="en-NL" sz="1200" dirty="0">
                <a:solidFill>
                  <a:srgbClr val="1A520F"/>
                </a:solidFill>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cs-CZ" sz="2000" dirty="0">
                  <a:solidFill>
                    <a:srgbClr val="1A520F"/>
                  </a:solidFill>
                  <a:latin typeface="Calibri" panose="020F0502020204030204" pitchFamily="34" charset="0"/>
                  <a:ea typeface="Times New Roman" panose="02020603050405020304" pitchFamily="18" charset="0"/>
                </a:rPr>
                <a:t>Zde je seznam zajímavých odkazů, aplikací a dalších materiálů</a:t>
              </a:r>
              <a:endParaRPr lang="en-NL" sz="1400" dirty="0">
                <a:solidFill>
                  <a:srgbClr val="1A520F"/>
                </a:solidFill>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cs-CZ" sz="2000" dirty="0">
                  <a:solidFill>
                    <a:srgbClr val="000000"/>
                  </a:solidFill>
                  <a:latin typeface="Calibri" panose="020F0502020204030204" pitchFamily="34" charset="0"/>
                  <a:ea typeface="Times New Roman" panose="02020603050405020304" pitchFamily="18" charset="0"/>
                </a:rPr>
                <a:t>Hra</a:t>
              </a:r>
              <a:r>
                <a:rPr lang="en-US" sz="2000" dirty="0">
                  <a:solidFill>
                    <a:srgbClr val="000000"/>
                  </a:solidFill>
                  <a:latin typeface="Calibri" panose="020F0502020204030204" pitchFamily="34" charset="0"/>
                  <a:ea typeface="Times New Roman" panose="02020603050405020304" pitchFamily="18" charset="0"/>
                </a:rPr>
                <a:t>: </a:t>
              </a:r>
              <a:r>
                <a:rPr lang="cs-CZ" sz="2000" b="1" dirty="0" err="1">
                  <a:solidFill>
                    <a:srgbClr val="000000"/>
                  </a:solidFill>
                  <a:latin typeface="Calibri" panose="020F0502020204030204" pitchFamily="34" charset="0"/>
                  <a:ea typeface="Times New Roman" panose="02020603050405020304" pitchFamily="18" charset="0"/>
                </a:rPr>
                <a:t>Profúzujte</a:t>
              </a:r>
              <a:r>
                <a:rPr lang="cs-CZ" sz="2000" b="1" dirty="0">
                  <a:solidFill>
                    <a:srgbClr val="000000"/>
                  </a:solidFill>
                  <a:latin typeface="Calibri" panose="020F0502020204030204" pitchFamily="34" charset="0"/>
                  <a:ea typeface="Times New Roman" panose="02020603050405020304" pitchFamily="18" charset="0"/>
                </a:rPr>
                <a:t> se až k železu</a:t>
              </a:r>
              <a:r>
                <a:rPr lang="en-US" sz="2000" dirty="0">
                  <a:solidFill>
                    <a:srgbClr val="000000"/>
                  </a:solidFill>
                  <a:latin typeface="Calibri" panose="020F0502020204030204" pitchFamily="34" charset="0"/>
                  <a:ea typeface="Times New Roman" panose="02020603050405020304" pitchFamily="18" charset="0"/>
                </a:rPr>
                <a:t> </a:t>
              </a:r>
              <a:r>
                <a:rPr lang="en-US" sz="1400" dirty="0">
                  <a:solidFill>
                    <a:srgbClr val="000000"/>
                  </a:solidFill>
                  <a:latin typeface="Calibri" panose="020F0502020204030204" pitchFamily="34" charset="0"/>
                  <a:ea typeface="Times New Roman" panose="02020603050405020304" pitchFamily="18" charset="0"/>
                  <a:hlinkClick r:id="rId3"/>
                </a:rPr>
                <a:t>http://dimit.me/Fe26/</a:t>
              </a:r>
              <a:endParaRPr lang="en-US" sz="1400" dirty="0">
                <a:solidFill>
                  <a:srgbClr val="000000"/>
                </a:solidFill>
                <a:latin typeface="Calibri" panose="020F0502020204030204" pitchFamily="34"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cs-CZ" sz="2000" dirty="0">
                  <a:solidFill>
                    <a:srgbClr val="000000"/>
                  </a:solidFill>
                  <a:latin typeface="Calibri" panose="020F0502020204030204" pitchFamily="34" charset="0"/>
                  <a:ea typeface="Times New Roman" panose="02020603050405020304" pitchFamily="18" charset="0"/>
                </a:rPr>
                <a:t>Video</a:t>
              </a:r>
              <a:r>
                <a:rPr lang="en-US" sz="2000" dirty="0">
                  <a:solidFill>
                    <a:srgbClr val="000000"/>
                  </a:solidFill>
                  <a:latin typeface="Calibri" panose="020F0502020204030204" pitchFamily="34" charset="0"/>
                  <a:ea typeface="Times New Roman" panose="02020603050405020304" pitchFamily="18" charset="0"/>
                </a:rPr>
                <a:t>: </a:t>
              </a:r>
              <a:r>
                <a:rPr lang="en-US" sz="2000" b="1" dirty="0">
                  <a:solidFill>
                    <a:srgbClr val="000000"/>
                  </a:solidFill>
                  <a:latin typeface="Calibri" panose="020F0502020204030204" pitchFamily="34" charset="0"/>
                  <a:ea typeface="Times New Roman" panose="02020603050405020304" pitchFamily="18" charset="0"/>
                </a:rPr>
                <a:t>Born to engineer </a:t>
              </a:r>
              <a:br>
                <a:rPr lang="en-US" sz="2000" b="1" dirty="0">
                  <a:solidFill>
                    <a:srgbClr val="000000"/>
                  </a:solidFill>
                  <a:latin typeface="Calibri" panose="020F0502020204030204" pitchFamily="34" charset="0"/>
                  <a:ea typeface="Times New Roman" panose="02020603050405020304" pitchFamily="18" charset="0"/>
                </a:rPr>
              </a:br>
              <a:r>
                <a:rPr lang="en-US" sz="1400" dirty="0">
                  <a:solidFill>
                    <a:srgbClr val="000000"/>
                  </a:solidFill>
                  <a:latin typeface="Calibri" panose="020F0502020204030204" pitchFamily="34" charset="0"/>
                  <a:ea typeface="Times New Roman" panose="02020603050405020304" pitchFamily="18" charset="0"/>
                  <a:hlinkClick r:id="rId4"/>
                </a:rPr>
                <a:t>https://www.youtube.com/watch?v=ywZiNzEmNxw</a:t>
              </a:r>
              <a:r>
                <a:rPr lang="en-US" sz="1400" dirty="0">
                  <a:solidFill>
                    <a:srgbClr val="000000"/>
                  </a:solidFill>
                  <a:latin typeface="Calibri" panose="020F0502020204030204" pitchFamily="34" charset="0"/>
                  <a:ea typeface="Times New Roman" panose="02020603050405020304" pitchFamily="18" charset="0"/>
                </a:rPr>
                <a:t> </a:t>
              </a:r>
            </a:p>
            <a:p>
              <a:pPr marL="342900" lvl="0" indent="-342900">
                <a:spcAft>
                  <a:spcPts val="0"/>
                </a:spcAft>
                <a:buSzPts val="1000"/>
                <a:buFont typeface="Symbol" panose="05050102010706020507" pitchFamily="18" charset="2"/>
                <a:buChar char=""/>
                <a:tabLst>
                  <a:tab pos="457200" algn="l"/>
                </a:tabLst>
              </a:pPr>
              <a:r>
                <a:rPr lang="cs-CZ" sz="2000" dirty="0">
                  <a:solidFill>
                    <a:srgbClr val="000000"/>
                  </a:solidFill>
                  <a:latin typeface="Calibri" panose="020F0502020204030204" pitchFamily="34" charset="0"/>
                  <a:ea typeface="Times New Roman" panose="02020603050405020304" pitchFamily="18" charset="0"/>
                </a:rPr>
                <a:t>Pracovní list</a:t>
              </a:r>
              <a:r>
                <a:rPr lang="en-US" sz="2000" dirty="0">
                  <a:solidFill>
                    <a:srgbClr val="000000"/>
                  </a:solidFill>
                  <a:latin typeface="Calibri" panose="020F0502020204030204" pitchFamily="34" charset="0"/>
                  <a:ea typeface="Times New Roman" panose="02020603050405020304" pitchFamily="18" charset="0"/>
                </a:rPr>
                <a:t>: </a:t>
              </a:r>
              <a:r>
                <a:rPr lang="en-US" sz="2000" b="1" dirty="0">
                  <a:solidFill>
                    <a:srgbClr val="000000"/>
                  </a:solidFill>
                  <a:latin typeface="Calibri" panose="020F0502020204030204" pitchFamily="34" charset="0"/>
                  <a:ea typeface="Times New Roman" panose="02020603050405020304" pitchFamily="18" charset="0"/>
                </a:rPr>
                <a:t>F</a:t>
              </a:r>
              <a:r>
                <a:rPr lang="cs-CZ" sz="2000" b="1" dirty="0">
                  <a:solidFill>
                    <a:srgbClr val="000000"/>
                  </a:solidFill>
                  <a:latin typeface="Calibri" panose="020F0502020204030204" pitchFamily="34" charset="0"/>
                  <a:ea typeface="Times New Roman" panose="02020603050405020304" pitchFamily="18" charset="0"/>
                </a:rPr>
                <a:t>úze</a:t>
              </a:r>
              <a:r>
                <a:rPr lang="en-US" sz="2000" b="1" dirty="0">
                  <a:solidFill>
                    <a:srgbClr val="000000"/>
                  </a:solidFill>
                  <a:latin typeface="Calibri" panose="020F0502020204030204" pitchFamily="34" charset="0"/>
                  <a:ea typeface="Times New Roman" panose="02020603050405020304" pitchFamily="18" charset="0"/>
                </a:rPr>
                <a:t> (ICT assignment)</a:t>
              </a:r>
              <a:br>
                <a:rPr lang="en-US" sz="1400" dirty="0">
                  <a:solidFill>
                    <a:srgbClr val="000000"/>
                  </a:solidFill>
                  <a:latin typeface="Calibri" panose="020F0502020204030204" pitchFamily="34" charset="0"/>
                  <a:ea typeface="Times New Roman" panose="02020603050405020304" pitchFamily="18" charset="0"/>
                </a:rPr>
              </a:br>
              <a:r>
                <a:rPr lang="en-US" sz="1400" dirty="0">
                  <a:solidFill>
                    <a:srgbClr val="000000"/>
                  </a:solidFill>
                  <a:latin typeface="Calibri" panose="020F0502020204030204" pitchFamily="34" charset="0"/>
                  <a:ea typeface="Times New Roman" panose="02020603050405020304" pitchFamily="18" charset="0"/>
                  <a:hlinkClick r:id="rId5"/>
                </a:rPr>
                <a:t>https://fusenet.eu/sites/default/files/2020-09/Collection_of_AQA_fusion_questions_ST.ZIP</a:t>
              </a:r>
              <a:r>
                <a:rPr lang="en-US" sz="1400" dirty="0">
                  <a:solidFill>
                    <a:srgbClr val="000000"/>
                  </a:solidFill>
                  <a:latin typeface="Calibri" panose="020F0502020204030204" pitchFamily="34" charset="0"/>
                  <a:ea typeface="Times New Roman" panose="02020603050405020304" pitchFamily="18" charset="0"/>
                </a:rPr>
                <a:t> </a:t>
              </a:r>
              <a:endParaRPr lang="en-US" sz="2000" dirty="0">
                <a:solidFill>
                  <a:srgbClr val="000000"/>
                </a:solidFill>
                <a:latin typeface="Calibri" panose="020F0502020204030204" pitchFamily="34"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cs-CZ" sz="2000" dirty="0">
                  <a:solidFill>
                    <a:srgbClr val="000000"/>
                  </a:solidFill>
                  <a:latin typeface="Calibri" panose="020F0502020204030204" pitchFamily="34" charset="0"/>
                  <a:ea typeface="Times New Roman" panose="02020603050405020304" pitchFamily="18" charset="0"/>
                </a:rPr>
                <a:t>Mobilní hra</a:t>
              </a:r>
              <a:r>
                <a:rPr lang="en-US" sz="2000" dirty="0">
                  <a:solidFill>
                    <a:srgbClr val="000000"/>
                  </a:solidFill>
                  <a:latin typeface="Calibri" panose="020F0502020204030204" pitchFamily="34" charset="0"/>
                  <a:ea typeface="Times New Roman" panose="02020603050405020304" pitchFamily="18" charset="0"/>
                </a:rPr>
                <a:t>: </a:t>
              </a:r>
              <a:r>
                <a:rPr lang="en-US" sz="2000" b="1" dirty="0">
                  <a:solidFill>
                    <a:srgbClr val="000000"/>
                  </a:solidFill>
                  <a:latin typeface="Calibri" panose="020F0502020204030204" pitchFamily="34" charset="0"/>
                  <a:ea typeface="Times New Roman" panose="02020603050405020304" pitchFamily="18" charset="0"/>
                </a:rPr>
                <a:t>Operation Tokamak</a:t>
              </a:r>
              <a:r>
                <a:rPr lang="en-US" sz="2000" dirty="0">
                  <a:solidFill>
                    <a:srgbClr val="000000"/>
                  </a:solidFill>
                  <a:latin typeface="Calibri" panose="020F0502020204030204" pitchFamily="34" charset="0"/>
                  <a:ea typeface="Times New Roman" panose="02020603050405020304" pitchFamily="18" charset="0"/>
                </a:rPr>
                <a:t> </a:t>
              </a:r>
              <a:br>
                <a:rPr lang="en-US" sz="2000" dirty="0">
                  <a:solidFill>
                    <a:srgbClr val="000000"/>
                  </a:solidFill>
                  <a:latin typeface="Calibri" panose="020F0502020204030204" pitchFamily="34" charset="0"/>
                  <a:ea typeface="Times New Roman" panose="02020603050405020304" pitchFamily="18" charset="0"/>
                </a:rPr>
              </a:br>
              <a:r>
                <a:rPr lang="en-US" sz="1400" dirty="0">
                  <a:solidFill>
                    <a:srgbClr val="000000"/>
                  </a:solidFill>
                  <a:latin typeface="Calibri" panose="020F0502020204030204" pitchFamily="34" charset="0"/>
                  <a:ea typeface="Times New Roman" panose="02020603050405020304" pitchFamily="18" charset="0"/>
                  <a:hlinkClick r:id="rId6"/>
                </a:rPr>
                <a:t>https://apps.apple.com/us/app/operation-tokamak/id808190835</a:t>
              </a:r>
              <a:r>
                <a:rPr lang="en-US" sz="1400" dirty="0">
                  <a:solidFill>
                    <a:srgbClr val="000000"/>
                  </a:solidFill>
                  <a:latin typeface="Calibri" panose="020F0502020204030204" pitchFamily="34" charset="0"/>
                  <a:ea typeface="Times New Roman" panose="02020603050405020304" pitchFamily="18" charset="0"/>
                </a:rPr>
                <a:t> </a:t>
              </a:r>
              <a:endParaRPr lang="en-US" sz="2000" dirty="0">
                <a:solidFill>
                  <a:srgbClr val="000000"/>
                </a:solidFill>
                <a:latin typeface="Calibri" panose="020F0502020204030204" pitchFamily="34"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US" sz="2000" dirty="0">
                  <a:solidFill>
                    <a:srgbClr val="000000"/>
                  </a:solidFill>
                  <a:latin typeface="Calibri" panose="020F0502020204030204" pitchFamily="34" charset="0"/>
                  <a:ea typeface="Times New Roman" panose="02020603050405020304" pitchFamily="18" charset="0"/>
                </a:rPr>
                <a:t>L</a:t>
              </a:r>
              <a:r>
                <a:rPr lang="cs-CZ" sz="2000" dirty="0" err="1">
                  <a:solidFill>
                    <a:srgbClr val="000000"/>
                  </a:solidFill>
                  <a:latin typeface="Calibri" panose="020F0502020204030204" pitchFamily="34" charset="0"/>
                  <a:ea typeface="Times New Roman" panose="02020603050405020304" pitchFamily="18" charset="0"/>
                </a:rPr>
                <a:t>ekce</a:t>
              </a:r>
              <a:r>
                <a:rPr lang="en-US" sz="2000" dirty="0">
                  <a:solidFill>
                    <a:srgbClr val="000000"/>
                  </a:solidFill>
                  <a:latin typeface="Calibri" panose="020F0502020204030204" pitchFamily="34" charset="0"/>
                  <a:ea typeface="Times New Roman" panose="02020603050405020304" pitchFamily="18" charset="0"/>
                </a:rPr>
                <a:t>: </a:t>
              </a:r>
              <a:r>
                <a:rPr lang="en-US" sz="2000" b="1" dirty="0">
                  <a:solidFill>
                    <a:srgbClr val="000000"/>
                  </a:solidFill>
                  <a:latin typeface="Calibri" panose="020F0502020204030204" pitchFamily="34" charset="0"/>
                  <a:ea typeface="Times New Roman" panose="02020603050405020304" pitchFamily="18" charset="0"/>
                </a:rPr>
                <a:t>Fission &amp; Fusion </a:t>
              </a:r>
              <a:r>
                <a:rPr lang="cs-CZ" sz="2000" b="1" dirty="0">
                  <a:solidFill>
                    <a:srgbClr val="000000"/>
                  </a:solidFill>
                  <a:latin typeface="Calibri" panose="020F0502020204030204" pitchFamily="34" charset="0"/>
                  <a:ea typeface="Times New Roman" panose="02020603050405020304" pitchFamily="18" charset="0"/>
                </a:rPr>
                <a:t>(fúze a štěpení)</a:t>
              </a:r>
              <a:br>
                <a:rPr lang="en-US" sz="2000" b="1" dirty="0">
                  <a:solidFill>
                    <a:srgbClr val="000000"/>
                  </a:solidFill>
                  <a:latin typeface="Calibri" panose="020F0502020204030204" pitchFamily="34" charset="0"/>
                  <a:ea typeface="Times New Roman" panose="02020603050405020304" pitchFamily="18" charset="0"/>
                </a:rPr>
              </a:br>
              <a:r>
                <a:rPr lang="en-GB" sz="1400" dirty="0">
                  <a:hlinkClick r:id="rId7"/>
                </a:rPr>
                <a:t>https://fusenet.eu/sites/default/files/2020-09/Fusion_Fission_Lesson_16-18.zip</a:t>
              </a:r>
              <a:endParaRPr lang="en-US" sz="1400" dirty="0">
                <a:solidFill>
                  <a:srgbClr val="000000"/>
                </a:solidFill>
                <a:latin typeface="Calibri" panose="020F0502020204030204" pitchFamily="34"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cs-CZ" sz="2000" dirty="0">
                  <a:solidFill>
                    <a:srgbClr val="000000"/>
                  </a:solidFill>
                  <a:latin typeface="Calibri" panose="020F0502020204030204" pitchFamily="34" charset="0"/>
                  <a:ea typeface="Times New Roman" panose="02020603050405020304" pitchFamily="18" charset="0"/>
                </a:rPr>
                <a:t>Kniha</a:t>
              </a:r>
              <a:r>
                <a:rPr lang="en-US" sz="2000" dirty="0">
                  <a:solidFill>
                    <a:srgbClr val="000000"/>
                  </a:solidFill>
                  <a:latin typeface="Calibri" panose="020F0502020204030204" pitchFamily="34" charset="0"/>
                  <a:ea typeface="Times New Roman" panose="02020603050405020304" pitchFamily="18" charset="0"/>
                </a:rPr>
                <a:t>: </a:t>
              </a:r>
              <a:r>
                <a:rPr lang="en-US" sz="2000" b="1" dirty="0">
                  <a:solidFill>
                    <a:srgbClr val="000000"/>
                  </a:solidFill>
                  <a:latin typeface="Calibri" panose="020F0502020204030204" pitchFamily="34" charset="0"/>
                  <a:ea typeface="Times New Roman" panose="02020603050405020304" pitchFamily="18" charset="0"/>
                </a:rPr>
                <a:t>ITER: </a:t>
              </a:r>
              <a:r>
                <a:rPr lang="cs-CZ" sz="2000" b="1" dirty="0">
                  <a:solidFill>
                    <a:srgbClr val="000000"/>
                  </a:solidFill>
                  <a:latin typeface="Calibri" panose="020F0502020204030204" pitchFamily="34" charset="0"/>
                  <a:ea typeface="Times New Roman" panose="02020603050405020304" pitchFamily="18" charset="0"/>
                </a:rPr>
                <a:t>Obrovský fúzní reaktor</a:t>
              </a:r>
              <a:br>
                <a:rPr lang="en-US" sz="2000" b="1" dirty="0">
                  <a:solidFill>
                    <a:srgbClr val="000000"/>
                  </a:solidFill>
                  <a:latin typeface="Calibri" panose="020F0502020204030204" pitchFamily="34" charset="0"/>
                  <a:ea typeface="Times New Roman" panose="02020603050405020304" pitchFamily="18" charset="0"/>
                </a:rPr>
              </a:br>
              <a:r>
                <a:rPr lang="en-US" sz="1400" dirty="0">
                  <a:solidFill>
                    <a:srgbClr val="000000"/>
                  </a:solidFill>
                  <a:latin typeface="Calibri" panose="020F0502020204030204" pitchFamily="34" charset="0"/>
                  <a:ea typeface="Times New Roman" panose="02020603050405020304" pitchFamily="18" charset="0"/>
                  <a:hlinkClick r:id="rId8"/>
                </a:rPr>
                <a:t>https://fusenet.eu/book/iter-the-giant-fusion-reactor</a:t>
              </a:r>
              <a:r>
                <a:rPr lang="en-US" sz="1400" dirty="0">
                  <a:solidFill>
                    <a:srgbClr val="000000"/>
                  </a:solidFill>
                  <a:latin typeface="Calibri" panose="020F0502020204030204" pitchFamily="34" charset="0"/>
                  <a:ea typeface="Times New Roman" panose="02020603050405020304" pitchFamily="18" charset="0"/>
                </a:rPr>
                <a:t> </a:t>
              </a:r>
              <a:endParaRPr lang="en-NL" sz="1600" dirty="0">
                <a:solidFill>
                  <a:prstClr val="black"/>
                </a:solidFill>
                <a:latin typeface="Times New Roman" panose="02020603050405020304" pitchFamily="18" charset="0"/>
                <a:ea typeface="Times New Roman" panose="02020603050405020304" pitchFamily="18" charset="0"/>
              </a:endParaRPr>
            </a:p>
          </p:txBody>
        </p:sp>
        <p:grpSp>
          <p:nvGrpSpPr>
            <p:cNvPr id="13" name="Groupe 24">
              <a:extLst>
                <a:ext uri="{FF2B5EF4-FFF2-40B4-BE49-F238E27FC236}">
                  <a16:creationId xmlns:a16="http://schemas.microsoft.com/office/drawing/2014/main" id="{88004742-1589-4BB1-A3CA-3E8B6D586C52}"/>
                </a:ext>
              </a:extLst>
            </p:cNvPr>
            <p:cNvGrpSpPr/>
            <p:nvPr/>
          </p:nvGrpSpPr>
          <p:grpSpPr>
            <a:xfrm>
              <a:off x="7257051" y="2014428"/>
              <a:ext cx="1296144" cy="624709"/>
              <a:chOff x="539378" y="5877272"/>
              <a:chExt cx="1296144" cy="624709"/>
            </a:xfrm>
            <a:solidFill>
              <a:srgbClr val="27A12B"/>
            </a:solidFill>
          </p:grpSpPr>
          <p:sp>
            <p:nvSpPr>
              <p:cNvPr id="14" name="Rectangle 12">
                <a:extLst>
                  <a:ext uri="{FF2B5EF4-FFF2-40B4-BE49-F238E27FC236}">
                    <a16:creationId xmlns:a16="http://schemas.microsoft.com/office/drawing/2014/main" id="{943C366C-30B0-4525-9F68-3B0A4F6CFE78}"/>
                  </a:ext>
                </a:extLst>
              </p:cNvPr>
              <p:cNvSpPr/>
              <p:nvPr/>
            </p:nvSpPr>
            <p:spPr>
              <a:xfrm>
                <a:off x="539378" y="5877272"/>
                <a:ext cx="1296144" cy="624709"/>
              </a:xfrm>
              <a:prstGeom prst="roundRect">
                <a:avLst/>
              </a:prstGeom>
              <a:solidFill>
                <a:srgbClr val="2D5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ZoneTexte 19">
                <a:extLst>
                  <a:ext uri="{FF2B5EF4-FFF2-40B4-BE49-F238E27FC236}">
                    <a16:creationId xmlns:a16="http://schemas.microsoft.com/office/drawing/2014/main" id="{2757A1CC-6127-4C97-A12F-B95F30191E91}"/>
                  </a:ext>
                </a:extLst>
              </p:cNvPr>
              <p:cNvSpPr txBox="1"/>
              <p:nvPr/>
            </p:nvSpPr>
            <p:spPr>
              <a:xfrm>
                <a:off x="539378" y="5992511"/>
                <a:ext cx="1296144" cy="376110"/>
              </a:xfrm>
              <a:prstGeom prst="roundRect">
                <a:avLst/>
              </a:prstGeom>
              <a:solidFill>
                <a:srgbClr val="2D519C"/>
              </a:solidFill>
            </p:spPr>
            <p:txBody>
              <a:bodyPr wrap="square" rtlCol="0">
                <a:spAutoFit/>
              </a:bodyPr>
              <a:lstStyle/>
              <a:p>
                <a:pPr algn="ctr"/>
                <a:r>
                  <a:rPr lang="cs-CZ" sz="2000" dirty="0">
                    <a:solidFill>
                      <a:schemeClr val="bg1">
                        <a:lumMod val="95000"/>
                      </a:schemeClr>
                    </a:solidFill>
                  </a:rPr>
                  <a:t>Příklad</a:t>
                </a:r>
                <a:endParaRPr lang="en-GB" sz="1600" dirty="0">
                  <a:solidFill>
                    <a:schemeClr val="bg1">
                      <a:lumMod val="95000"/>
                    </a:schemeClr>
                  </a:solidFill>
                </a:endParaRPr>
              </a:p>
            </p:txBody>
          </p:sp>
        </p:grpSp>
      </p:grpSp>
    </p:spTree>
    <p:extLst>
      <p:ext uri="{BB962C8B-B14F-4D97-AF65-F5344CB8AC3E}">
        <p14:creationId xmlns:p14="http://schemas.microsoft.com/office/powerpoint/2010/main" val="387115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CDCC10-F4FB-4C37-A2D6-1BAF1375D742}"/>
              </a:ext>
            </a:extLst>
          </p:cNvPr>
          <p:cNvSpPr>
            <a:spLocks noGrp="1"/>
          </p:cNvSpPr>
          <p:nvPr>
            <p:ph type="sldNum" sz="quarter" idx="12"/>
          </p:nvPr>
        </p:nvSpPr>
        <p:spPr/>
        <p:txBody>
          <a:bodyPr/>
          <a:lstStyle/>
          <a:p>
            <a:fld id="{D3AF6E99-D068-7F4D-BF74-8638007AB322}" type="slidenum">
              <a:rPr lang="en-GB" smtClean="0"/>
              <a:pPr/>
              <a:t>23</a:t>
            </a:fld>
            <a:endParaRPr lang="en-GB"/>
          </a:p>
        </p:txBody>
      </p:sp>
      <p:sp>
        <p:nvSpPr>
          <p:cNvPr id="3" name="Title 2">
            <a:extLst>
              <a:ext uri="{FF2B5EF4-FFF2-40B4-BE49-F238E27FC236}">
                <a16:creationId xmlns:a16="http://schemas.microsoft.com/office/drawing/2014/main" id="{9A091E1D-B9EE-4F69-88AF-B0A72DB6CB9A}"/>
              </a:ext>
            </a:extLst>
          </p:cNvPr>
          <p:cNvSpPr>
            <a:spLocks noGrp="1"/>
          </p:cNvSpPr>
          <p:nvPr>
            <p:ph type="ctrTitle"/>
          </p:nvPr>
        </p:nvSpPr>
        <p:spPr/>
        <p:txBody>
          <a:bodyPr/>
          <a:lstStyle/>
          <a:p>
            <a:r>
              <a:rPr lang="cs-CZ" dirty="0" err="1"/>
              <a:t>Repozitář</a:t>
            </a:r>
            <a:r>
              <a:rPr lang="cs-CZ" dirty="0"/>
              <a:t> všech fúzních vzdělávacích materiálů</a:t>
            </a:r>
            <a:endParaRPr lang="en-150" dirty="0"/>
          </a:p>
        </p:txBody>
      </p:sp>
      <p:sp>
        <p:nvSpPr>
          <p:cNvPr id="4" name="Footer Placeholder 3">
            <a:extLst>
              <a:ext uri="{FF2B5EF4-FFF2-40B4-BE49-F238E27FC236}">
                <a16:creationId xmlns:a16="http://schemas.microsoft.com/office/drawing/2014/main" id="{3FE5365C-F1B7-440E-82C5-17AAABEB0009}"/>
              </a:ext>
            </a:extLst>
          </p:cNvPr>
          <p:cNvSpPr>
            <a:spLocks noGrp="1"/>
          </p:cNvSpPr>
          <p:nvPr>
            <p:ph type="ftr" sz="quarter" idx="11"/>
          </p:nvPr>
        </p:nvSpPr>
        <p:spPr/>
        <p:txBody>
          <a:bodyPr/>
          <a:lstStyle/>
          <a:p>
            <a:r>
              <a:rPr lang="nl-NL"/>
              <a:t>European Fusion Teacher Day – 02/10/2020</a:t>
            </a:r>
            <a:endParaRPr lang="fr-BE"/>
          </a:p>
        </p:txBody>
      </p:sp>
      <p:pic>
        <p:nvPicPr>
          <p:cNvPr id="6" name="Picture 5">
            <a:extLst>
              <a:ext uri="{FF2B5EF4-FFF2-40B4-BE49-F238E27FC236}">
                <a16:creationId xmlns:a16="http://schemas.microsoft.com/office/drawing/2014/main" id="{0B1CD5F5-C13B-472D-9818-B91E4427AAED}"/>
              </a:ext>
            </a:extLst>
          </p:cNvPr>
          <p:cNvPicPr>
            <a:picLocks noChangeAspect="1"/>
          </p:cNvPicPr>
          <p:nvPr/>
        </p:nvPicPr>
        <p:blipFill rotWithShape="1">
          <a:blip r:embed="rId2"/>
          <a:srcRect/>
          <a:stretch/>
        </p:blipFill>
        <p:spPr>
          <a:xfrm>
            <a:off x="168323" y="1005125"/>
            <a:ext cx="4994024" cy="4262331"/>
          </a:xfrm>
          <a:prstGeom prst="rect">
            <a:avLst/>
          </a:prstGeom>
        </p:spPr>
      </p:pic>
      <p:sp>
        <p:nvSpPr>
          <p:cNvPr id="8" name="TextBox 7">
            <a:extLst>
              <a:ext uri="{FF2B5EF4-FFF2-40B4-BE49-F238E27FC236}">
                <a16:creationId xmlns:a16="http://schemas.microsoft.com/office/drawing/2014/main" id="{CA9D93A4-26D6-498A-9E7A-107C123D6DAB}"/>
              </a:ext>
            </a:extLst>
          </p:cNvPr>
          <p:cNvSpPr txBox="1"/>
          <p:nvPr/>
        </p:nvSpPr>
        <p:spPr>
          <a:xfrm>
            <a:off x="379335" y="5606533"/>
            <a:ext cx="4572000" cy="369332"/>
          </a:xfrm>
          <a:prstGeom prst="rect">
            <a:avLst/>
          </a:prstGeom>
          <a:noFill/>
        </p:spPr>
        <p:txBody>
          <a:bodyPr wrap="square">
            <a:spAutoFit/>
          </a:bodyPr>
          <a:lstStyle/>
          <a:p>
            <a:pPr algn="ctr"/>
            <a:r>
              <a:rPr lang="en-GB" sz="1800" b="1">
                <a:latin typeface="Myriad Pro" panose="020B0503030403020204" pitchFamily="34" charset="0"/>
                <a:hlinkClick r:id="rId3"/>
              </a:rPr>
              <a:t>https://fusenet.eu/education/material</a:t>
            </a:r>
            <a:r>
              <a:rPr lang="en-GB" sz="1800" b="1">
                <a:latin typeface="Myriad Pro" panose="020B0503030403020204" pitchFamily="34" charset="0"/>
              </a:rPr>
              <a:t> </a:t>
            </a:r>
          </a:p>
        </p:txBody>
      </p:sp>
      <p:sp>
        <p:nvSpPr>
          <p:cNvPr id="9" name="ZoneTexte 9">
            <a:extLst>
              <a:ext uri="{FF2B5EF4-FFF2-40B4-BE49-F238E27FC236}">
                <a16:creationId xmlns:a16="http://schemas.microsoft.com/office/drawing/2014/main" id="{AE11FD60-5209-4A73-A0FF-CB9ED8D362A6}"/>
              </a:ext>
            </a:extLst>
          </p:cNvPr>
          <p:cNvSpPr txBox="1"/>
          <p:nvPr/>
        </p:nvSpPr>
        <p:spPr>
          <a:xfrm>
            <a:off x="5205890" y="1005125"/>
            <a:ext cx="3921029" cy="4893647"/>
          </a:xfrm>
          <a:prstGeom prst="rect">
            <a:avLst/>
          </a:prstGeom>
          <a:noFill/>
        </p:spPr>
        <p:txBody>
          <a:bodyPr wrap="square" rtlCol="0">
            <a:spAutoFit/>
          </a:bodyPr>
          <a:lstStyle/>
          <a:p>
            <a:r>
              <a:rPr lang="cs-CZ" sz="2400" dirty="0">
                <a:latin typeface="Myriad Pro" panose="020B0503030403020204" pitchFamily="34" charset="0"/>
              </a:rPr>
              <a:t>V následujících měsících budou popisované materiály přidány do „</a:t>
            </a:r>
            <a:r>
              <a:rPr lang="en-GB" sz="2400" dirty="0">
                <a:latin typeface="Myriad Pro" panose="020B0503030403020204" pitchFamily="34" charset="0"/>
              </a:rPr>
              <a:t>Educational Materials Browser</a:t>
            </a:r>
            <a:r>
              <a:rPr lang="cs-CZ" sz="2400" dirty="0">
                <a:latin typeface="Myriad Pro" panose="020B0503030403020204" pitchFamily="34" charset="0"/>
              </a:rPr>
              <a:t>“</a:t>
            </a:r>
            <a:endParaRPr lang="en-GB" sz="2400" dirty="0">
              <a:latin typeface="Myriad Pro" panose="020B0503030403020204" pitchFamily="34" charset="0"/>
            </a:endParaRPr>
          </a:p>
          <a:p>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Budete upozornění pomocí emailu</a:t>
            </a: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Materiály budou k dispozici i v české jazykové mutaci</a:t>
            </a: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Volně dostupné pro učitele</a:t>
            </a:r>
            <a:endParaRPr lang="en-GB" sz="2800" dirty="0">
              <a:latin typeface="Myriad Pro" panose="020B0503030403020204" pitchFamily="34" charset="0"/>
            </a:endParaRPr>
          </a:p>
        </p:txBody>
      </p:sp>
    </p:spTree>
    <p:extLst>
      <p:ext uri="{BB962C8B-B14F-4D97-AF65-F5344CB8AC3E}">
        <p14:creationId xmlns:p14="http://schemas.microsoft.com/office/powerpoint/2010/main" val="94380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24</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cs-CZ" dirty="0"/>
              <a:t>Video pro třídu</a:t>
            </a:r>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0" name="ZoneTexte 9">
            <a:extLst>
              <a:ext uri="{FF2B5EF4-FFF2-40B4-BE49-F238E27FC236}">
                <a16:creationId xmlns:a16="http://schemas.microsoft.com/office/drawing/2014/main" id="{3A381896-639B-6649-8F5E-AA997EB7AA2C}"/>
              </a:ext>
            </a:extLst>
          </p:cNvPr>
          <p:cNvSpPr txBox="1"/>
          <p:nvPr/>
        </p:nvSpPr>
        <p:spPr>
          <a:xfrm>
            <a:off x="791580" y="1436222"/>
            <a:ext cx="7560840" cy="830997"/>
          </a:xfrm>
          <a:prstGeom prst="rect">
            <a:avLst/>
          </a:prstGeom>
          <a:noFill/>
        </p:spPr>
        <p:txBody>
          <a:bodyPr wrap="square" rtlCol="0">
            <a:spAutoFit/>
          </a:bodyPr>
          <a:lstStyle/>
          <a:p>
            <a:r>
              <a:rPr lang="cs-CZ" sz="2400" dirty="0">
                <a:latin typeface="Myriad Pro" panose="020B0503030403020204" pitchFamily="34" charset="0"/>
              </a:rPr>
              <a:t>Vhodné pro krátkou úvodní lekci, kolegové na videu právě pracují</a:t>
            </a:r>
            <a:endParaRPr lang="en-GB" sz="2800" dirty="0">
              <a:latin typeface="Myriad Pro" panose="020B0503030403020204" pitchFamily="34" charset="0"/>
            </a:endParaRPr>
          </a:p>
        </p:txBody>
      </p:sp>
      <p:sp>
        <p:nvSpPr>
          <p:cNvPr id="2" name="Rectangle: Rounded Corners 1">
            <a:extLst>
              <a:ext uri="{FF2B5EF4-FFF2-40B4-BE49-F238E27FC236}">
                <a16:creationId xmlns:a16="http://schemas.microsoft.com/office/drawing/2014/main" id="{6B08C2A7-C578-4246-91BB-BC43E42E9F63}"/>
              </a:ext>
            </a:extLst>
          </p:cNvPr>
          <p:cNvSpPr/>
          <p:nvPr/>
        </p:nvSpPr>
        <p:spPr>
          <a:xfrm>
            <a:off x="981777" y="2683326"/>
            <a:ext cx="7202813" cy="3226586"/>
          </a:xfrm>
          <a:prstGeom prst="roundRect">
            <a:avLst>
              <a:gd name="adj" fmla="val 503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a:t>Teaser (~1 min) </a:t>
            </a:r>
            <a:br>
              <a:rPr lang="nl-NL" sz="3200"/>
            </a:br>
            <a:r>
              <a:rPr lang="nl-NL" sz="3200" i="1"/>
              <a:t>to arrive before 2 Oct</a:t>
            </a:r>
            <a:endParaRPr lang="en-150" sz="3200"/>
          </a:p>
        </p:txBody>
      </p:sp>
    </p:spTree>
    <p:extLst>
      <p:ext uri="{BB962C8B-B14F-4D97-AF65-F5344CB8AC3E}">
        <p14:creationId xmlns:p14="http://schemas.microsoft.com/office/powerpoint/2010/main" val="36344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DF318B-C662-4883-AEB3-626BFB00BD37}"/>
              </a:ext>
            </a:extLst>
          </p:cNvPr>
          <p:cNvSpPr>
            <a:spLocks noGrp="1"/>
          </p:cNvSpPr>
          <p:nvPr>
            <p:ph type="sldNum" sz="quarter" idx="12"/>
          </p:nvPr>
        </p:nvSpPr>
        <p:spPr/>
        <p:txBody>
          <a:bodyPr/>
          <a:lstStyle/>
          <a:p>
            <a:fld id="{D3AF6E99-D068-7F4D-BF74-8638007AB322}" type="slidenum">
              <a:rPr lang="en-GB" smtClean="0"/>
              <a:pPr/>
              <a:t>25</a:t>
            </a:fld>
            <a:endParaRPr lang="en-GB"/>
          </a:p>
        </p:txBody>
      </p:sp>
      <p:sp>
        <p:nvSpPr>
          <p:cNvPr id="3" name="Title 2">
            <a:extLst>
              <a:ext uri="{FF2B5EF4-FFF2-40B4-BE49-F238E27FC236}">
                <a16:creationId xmlns:a16="http://schemas.microsoft.com/office/drawing/2014/main" id="{D0390D35-21A4-4ACE-97C3-230916F363D3}"/>
              </a:ext>
            </a:extLst>
          </p:cNvPr>
          <p:cNvSpPr>
            <a:spLocks noGrp="1"/>
          </p:cNvSpPr>
          <p:nvPr>
            <p:ph type="ctrTitle"/>
          </p:nvPr>
        </p:nvSpPr>
        <p:spPr/>
        <p:txBody>
          <a:bodyPr/>
          <a:lstStyle/>
          <a:p>
            <a:r>
              <a:rPr lang="cs-CZ" dirty="0"/>
              <a:t>Praktická výuka</a:t>
            </a:r>
            <a:r>
              <a:rPr lang="en-US" dirty="0"/>
              <a:t>: 3D</a:t>
            </a:r>
            <a:r>
              <a:rPr lang="cs-CZ" dirty="0"/>
              <a:t>-tištěný model </a:t>
            </a:r>
            <a:r>
              <a:rPr lang="cs-CZ" dirty="0" err="1"/>
              <a:t>ITERu</a:t>
            </a:r>
            <a:endParaRPr lang="en-150" dirty="0"/>
          </a:p>
        </p:txBody>
      </p:sp>
      <p:sp>
        <p:nvSpPr>
          <p:cNvPr id="4" name="Footer Placeholder 3">
            <a:extLst>
              <a:ext uri="{FF2B5EF4-FFF2-40B4-BE49-F238E27FC236}">
                <a16:creationId xmlns:a16="http://schemas.microsoft.com/office/drawing/2014/main" id="{043C19E4-9B4B-41C9-B55E-9AC1B816ACC6}"/>
              </a:ext>
            </a:extLst>
          </p:cNvPr>
          <p:cNvSpPr>
            <a:spLocks noGrp="1"/>
          </p:cNvSpPr>
          <p:nvPr>
            <p:ph type="ftr" sz="quarter" idx="11"/>
          </p:nvPr>
        </p:nvSpPr>
        <p:spPr/>
        <p:txBody>
          <a:bodyPr/>
          <a:lstStyle/>
          <a:p>
            <a:r>
              <a:rPr lang="nl-NL"/>
              <a:t>European Fusion Teacher Day – 02/10/2020</a:t>
            </a:r>
            <a:endParaRPr lang="fr-BE"/>
          </a:p>
        </p:txBody>
      </p:sp>
      <p:pic>
        <p:nvPicPr>
          <p:cNvPr id="6" name="Picture 5">
            <a:extLst>
              <a:ext uri="{FF2B5EF4-FFF2-40B4-BE49-F238E27FC236}">
                <a16:creationId xmlns:a16="http://schemas.microsoft.com/office/drawing/2014/main" id="{03ABA428-1740-4A7F-ADF6-9B991429FFD6}"/>
              </a:ext>
            </a:extLst>
          </p:cNvPr>
          <p:cNvPicPr>
            <a:picLocks noChangeAspect="1"/>
          </p:cNvPicPr>
          <p:nvPr/>
        </p:nvPicPr>
        <p:blipFill>
          <a:blip r:embed="rId3"/>
          <a:stretch>
            <a:fillRect/>
          </a:stretch>
        </p:blipFill>
        <p:spPr>
          <a:xfrm>
            <a:off x="305340" y="1412473"/>
            <a:ext cx="7898060" cy="4714282"/>
          </a:xfrm>
          <a:prstGeom prst="rect">
            <a:avLst/>
          </a:prstGeom>
        </p:spPr>
      </p:pic>
      <p:grpSp>
        <p:nvGrpSpPr>
          <p:cNvPr id="7" name="Group 6">
            <a:extLst>
              <a:ext uri="{FF2B5EF4-FFF2-40B4-BE49-F238E27FC236}">
                <a16:creationId xmlns:a16="http://schemas.microsoft.com/office/drawing/2014/main" id="{B8702B0F-2886-4EC1-9DC3-14C50C178C04}"/>
              </a:ext>
            </a:extLst>
          </p:cNvPr>
          <p:cNvGrpSpPr/>
          <p:nvPr/>
        </p:nvGrpSpPr>
        <p:grpSpPr>
          <a:xfrm>
            <a:off x="5533052" y="870626"/>
            <a:ext cx="3503443" cy="2535828"/>
            <a:chOff x="4927210" y="3439318"/>
            <a:chExt cx="4115382" cy="2767688"/>
          </a:xfrm>
        </p:grpSpPr>
        <p:sp>
          <p:nvSpPr>
            <p:cNvPr id="8" name="TextBox 7">
              <a:extLst>
                <a:ext uri="{FF2B5EF4-FFF2-40B4-BE49-F238E27FC236}">
                  <a16:creationId xmlns:a16="http://schemas.microsoft.com/office/drawing/2014/main" id="{98BBDD3A-87C4-47F0-82B5-73B597216642}"/>
                </a:ext>
              </a:extLst>
            </p:cNvPr>
            <p:cNvSpPr txBox="1"/>
            <p:nvPr/>
          </p:nvSpPr>
          <p:spPr>
            <a:xfrm>
              <a:off x="4927210" y="3705511"/>
              <a:ext cx="4022456" cy="2501495"/>
            </a:xfrm>
            <a:prstGeom prst="roundRect">
              <a:avLst>
                <a:gd name="adj" fmla="val 11416"/>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107000"/>
                </a:lnSpc>
                <a:spcAft>
                  <a:spcPts val="800"/>
                </a:spcAft>
              </a:pPr>
              <a:r>
                <a:rPr lang="cs-CZ" sz="20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Máte přístup ke 3D tiskárně</a:t>
              </a:r>
              <a:r>
                <a:rPr lang="en-US" sz="20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a:t>
              </a:r>
            </a:p>
            <a:p>
              <a:pPr lvl="0">
                <a:lnSpc>
                  <a:spcPct val="107000"/>
                </a:lnSpc>
              </a:pPr>
              <a:r>
                <a:rPr lang="cs-CZ" sz="2000" dirty="0">
                  <a:solidFill>
                    <a:schemeClr val="tx1"/>
                  </a:solidFill>
                  <a:latin typeface="Myriad Pro" panose="020B0503030403020204" pitchFamily="34" charset="0"/>
                  <a:ea typeface="ＭＳ Ｐゴシック" charset="0"/>
                </a:rPr>
                <a:t>Tokamak</a:t>
              </a:r>
              <a:r>
                <a:rPr lang="cs-CZ" sz="2000" b="1" dirty="0">
                  <a:solidFill>
                    <a:schemeClr val="tx1"/>
                  </a:solidFill>
                  <a:latin typeface="Myriad Pro" panose="020B0503030403020204" pitchFamily="34" charset="0"/>
                  <a:ea typeface="ＭＳ Ｐゴシック" charset="0"/>
                </a:rPr>
                <a:t> </a:t>
              </a:r>
              <a:r>
                <a:rPr lang="en-US" sz="2000" b="1" dirty="0">
                  <a:solidFill>
                    <a:srgbClr val="A13F69"/>
                  </a:solidFill>
                  <a:latin typeface="Myriad Pro" panose="020B0503030403020204" pitchFamily="34" charset="0"/>
                  <a:ea typeface="ＭＳ Ｐゴシック" charset="0"/>
                </a:rPr>
                <a:t>ITER </a:t>
              </a:r>
              <a:r>
                <a:rPr lang="cs-CZ" sz="2000" dirty="0">
                  <a:solidFill>
                    <a:schemeClr val="tx1"/>
                  </a:solidFill>
                  <a:latin typeface="Myriad Pro" panose="020B0503030403020204" pitchFamily="34" charset="0"/>
                  <a:ea typeface="ＭＳ Ｐゴシック" charset="0"/>
                </a:rPr>
                <a:t>si můžete vytisknout</a:t>
              </a:r>
              <a:r>
                <a:rPr lang="en-US" sz="2000" dirty="0">
                  <a:solidFill>
                    <a:schemeClr val="tx1"/>
                  </a:solidFill>
                  <a:latin typeface="Myriad Pro" panose="020B0503030403020204" pitchFamily="34" charset="0"/>
                  <a:ea typeface="ＭＳ Ｐゴシック" charset="0"/>
                </a:rPr>
                <a:t>. </a:t>
              </a:r>
              <a:r>
                <a:rPr lang="cs-CZ" sz="2000" dirty="0">
                  <a:solidFill>
                    <a:schemeClr val="tx1"/>
                  </a:solidFill>
                  <a:latin typeface="Myriad Pro" panose="020B0503030403020204" pitchFamily="34" charset="0"/>
                  <a:ea typeface="ＭＳ Ｐゴシック" charset="0"/>
                </a:rPr>
                <a:t>Model a instrukce naleznete zde</a:t>
              </a:r>
              <a:r>
                <a:rPr lang="en-US" sz="2000" dirty="0">
                  <a:solidFill>
                    <a:schemeClr val="tx1"/>
                  </a:solidFill>
                  <a:latin typeface="Myriad Pro" panose="020B0503030403020204" pitchFamily="34" charset="0"/>
                  <a:ea typeface="ＭＳ Ｐゴシック" charset="0"/>
                </a:rPr>
                <a:t>: </a:t>
              </a:r>
              <a:r>
                <a:rPr lang="en-US" sz="2000" dirty="0">
                  <a:solidFill>
                    <a:schemeClr val="tx1"/>
                  </a:solidFill>
                  <a:latin typeface="Myriad Pro" panose="020B0503030403020204" pitchFamily="34" charset="0"/>
                  <a:ea typeface="ＭＳ Ｐゴシック" charset="0"/>
                  <a:hlinkClick r:id="rId4"/>
                </a:rPr>
                <a:t>https://www.iter.org/newsline/-/3477</a:t>
              </a:r>
              <a:r>
                <a:rPr lang="en-US" sz="2000" dirty="0">
                  <a:solidFill>
                    <a:schemeClr val="tx1"/>
                  </a:solidFill>
                  <a:latin typeface="Myriad Pro" panose="020B0503030403020204" pitchFamily="34" charset="0"/>
                  <a:ea typeface="ＭＳ Ｐゴシック" charset="0"/>
                </a:rPr>
                <a:t> </a:t>
              </a:r>
            </a:p>
          </p:txBody>
        </p:sp>
        <p:sp>
          <p:nvSpPr>
            <p:cNvPr id="11" name="ZoneTexte 19">
              <a:extLst>
                <a:ext uri="{FF2B5EF4-FFF2-40B4-BE49-F238E27FC236}">
                  <a16:creationId xmlns:a16="http://schemas.microsoft.com/office/drawing/2014/main" id="{F436B336-913C-4463-A52F-9E60464A08AB}"/>
                </a:ext>
              </a:extLst>
            </p:cNvPr>
            <p:cNvSpPr txBox="1"/>
            <p:nvPr/>
          </p:nvSpPr>
          <p:spPr>
            <a:xfrm>
              <a:off x="7579620" y="3439318"/>
              <a:ext cx="1462972" cy="408819"/>
            </a:xfrm>
            <a:prstGeom prst="roundRect">
              <a:avLst/>
            </a:prstGeom>
            <a:solidFill>
              <a:srgbClr val="A17E2F"/>
            </a:solidFill>
          </p:spPr>
          <p:txBody>
            <a:bodyPr wrap="square" rtlCol="0">
              <a:spAutoFit/>
            </a:bodyPr>
            <a:lstStyle/>
            <a:p>
              <a:pPr algn="ctr"/>
              <a:r>
                <a:rPr lang="cs-CZ" sz="1600" dirty="0">
                  <a:solidFill>
                    <a:schemeClr val="bg1">
                      <a:lumMod val="95000"/>
                    </a:schemeClr>
                  </a:solidFill>
                </a:rPr>
                <a:t>Poznámka</a:t>
              </a:r>
              <a:endParaRPr lang="en-GB" sz="1600" dirty="0">
                <a:solidFill>
                  <a:schemeClr val="bg1">
                    <a:lumMod val="95000"/>
                  </a:schemeClr>
                </a:solidFill>
              </a:endParaRPr>
            </a:p>
          </p:txBody>
        </p:sp>
      </p:grpSp>
    </p:spTree>
    <p:extLst>
      <p:ext uri="{BB962C8B-B14F-4D97-AF65-F5344CB8AC3E}">
        <p14:creationId xmlns:p14="http://schemas.microsoft.com/office/powerpoint/2010/main" val="23194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26</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cs-CZ" dirty="0"/>
              <a:t>Shrnutí</a:t>
            </a:r>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grpSp>
        <p:nvGrpSpPr>
          <p:cNvPr id="11" name="Group 10">
            <a:extLst>
              <a:ext uri="{FF2B5EF4-FFF2-40B4-BE49-F238E27FC236}">
                <a16:creationId xmlns:a16="http://schemas.microsoft.com/office/drawing/2014/main" id="{42132F20-DE6D-4A61-9BF0-47FB85AC7C70}"/>
              </a:ext>
            </a:extLst>
          </p:cNvPr>
          <p:cNvGrpSpPr/>
          <p:nvPr/>
        </p:nvGrpSpPr>
        <p:grpSpPr>
          <a:xfrm>
            <a:off x="5372100" y="1701950"/>
            <a:ext cx="3711288" cy="3522238"/>
            <a:chOff x="5270675" y="3484174"/>
            <a:chExt cx="3711288" cy="3522238"/>
          </a:xfrm>
        </p:grpSpPr>
        <p:sp>
          <p:nvSpPr>
            <p:cNvPr id="12" name="TextBox 11">
              <a:extLst>
                <a:ext uri="{FF2B5EF4-FFF2-40B4-BE49-F238E27FC236}">
                  <a16:creationId xmlns:a16="http://schemas.microsoft.com/office/drawing/2014/main" id="{CD71FC88-6864-4991-B96F-3ECE2B384EBA}"/>
                </a:ext>
              </a:extLst>
            </p:cNvPr>
            <p:cNvSpPr txBox="1"/>
            <p:nvPr/>
          </p:nvSpPr>
          <p:spPr>
            <a:xfrm>
              <a:off x="5270675" y="3705511"/>
              <a:ext cx="3711288" cy="3300901"/>
            </a:xfrm>
            <a:prstGeom prst="roundRect">
              <a:avLst>
                <a:gd name="adj" fmla="val 13636"/>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107000"/>
                </a:lnSpc>
                <a:spcAft>
                  <a:spcPts val="800"/>
                </a:spcAft>
              </a:pPr>
              <a:r>
                <a:rPr lang="cs-CZ" sz="32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Co chceme</a:t>
              </a:r>
              <a:r>
                <a:rPr lang="en-US" sz="32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a:t>
              </a:r>
            </a:p>
            <a:p>
              <a:pPr marL="342900" lvl="0" indent="-342900">
                <a:lnSpc>
                  <a:spcPct val="107000"/>
                </a:lnSpc>
                <a:buFont typeface="Arial" panose="020B0604020202020204" pitchFamily="34" charset="0"/>
                <a:buChar char="•"/>
              </a:pPr>
              <a:r>
                <a:rPr lang="cs-CZ" sz="2400" b="1" dirty="0">
                  <a:solidFill>
                    <a:srgbClr val="A13F69"/>
                  </a:solidFill>
                  <a:latin typeface="Myriad Pro" panose="020B0503030403020204" pitchFamily="34" charset="0"/>
                  <a:ea typeface="ＭＳ Ｐゴシック" charset="0"/>
                </a:rPr>
                <a:t>Zpětnou vazbu</a:t>
              </a:r>
              <a:endParaRPr lang="en-US" sz="2400" b="1" dirty="0">
                <a:solidFill>
                  <a:srgbClr val="A13F69"/>
                </a:solidFill>
                <a:latin typeface="Myriad Pro" panose="020B0503030403020204" pitchFamily="34" charset="0"/>
                <a:ea typeface="ＭＳ Ｐゴシック" charset="0"/>
              </a:endParaRPr>
            </a:p>
            <a:p>
              <a:pPr marL="342900" lvl="0" indent="-342900">
                <a:lnSpc>
                  <a:spcPct val="107000"/>
                </a:lnSpc>
                <a:buFont typeface="Arial" panose="020B0604020202020204" pitchFamily="34" charset="0"/>
                <a:buChar char="•"/>
              </a:pPr>
              <a:r>
                <a:rPr lang="cs-CZ" sz="2400" dirty="0">
                  <a:solidFill>
                    <a:schemeClr val="tx1"/>
                  </a:solidFill>
                  <a:latin typeface="Myriad Pro" panose="020B0503030403020204" pitchFamily="34" charset="0"/>
                  <a:ea typeface="ＭＳ Ｐゴシック" charset="0"/>
                </a:rPr>
                <a:t>Přinést </a:t>
              </a:r>
              <a:r>
                <a:rPr lang="en-US" sz="2400" b="1" dirty="0">
                  <a:solidFill>
                    <a:srgbClr val="2D519C"/>
                  </a:solidFill>
                  <a:latin typeface="Myriad Pro" panose="020B0503030403020204" pitchFamily="34" charset="0"/>
                  <a:ea typeface="ＭＳ Ｐゴシック" charset="0"/>
                </a:rPr>
                <a:t>f</a:t>
              </a:r>
              <a:r>
                <a:rPr lang="cs-CZ" sz="2400" b="1" dirty="0" err="1">
                  <a:solidFill>
                    <a:srgbClr val="2D519C"/>
                  </a:solidFill>
                  <a:latin typeface="Myriad Pro" panose="020B0503030403020204" pitchFamily="34" charset="0"/>
                  <a:ea typeface="ＭＳ Ｐゴシック" charset="0"/>
                </a:rPr>
                <a:t>úzi</a:t>
              </a:r>
              <a:r>
                <a:rPr lang="en-US" sz="2400" b="1" dirty="0">
                  <a:solidFill>
                    <a:srgbClr val="2D519C"/>
                  </a:solidFill>
                  <a:latin typeface="Myriad Pro" panose="020B0503030403020204" pitchFamily="34" charset="0"/>
                  <a:ea typeface="ＭＳ Ｐゴシック" charset="0"/>
                </a:rPr>
                <a:t> </a:t>
              </a:r>
              <a:r>
                <a:rPr lang="cs-CZ" sz="2400" dirty="0">
                  <a:solidFill>
                    <a:schemeClr val="tx1"/>
                  </a:solidFill>
                  <a:latin typeface="Myriad Pro" panose="020B0503030403020204" pitchFamily="34" charset="0"/>
                  <a:ea typeface="ＭＳ Ｐゴシック" charset="0"/>
                </a:rPr>
                <a:t>na střední školy</a:t>
              </a:r>
              <a:r>
                <a:rPr lang="en-US" sz="2400" dirty="0">
                  <a:solidFill>
                    <a:schemeClr val="tx1"/>
                  </a:solidFill>
                  <a:latin typeface="Myriad Pro" panose="020B0503030403020204" pitchFamily="34" charset="0"/>
                  <a:ea typeface="ＭＳ Ｐゴシック" charset="0"/>
                </a:rPr>
                <a:t>!</a:t>
              </a:r>
            </a:p>
            <a:p>
              <a:pPr marL="342900" lvl="0" indent="-342900">
                <a:lnSpc>
                  <a:spcPct val="107000"/>
                </a:lnSpc>
                <a:buFont typeface="Arial" panose="020B0604020202020204" pitchFamily="34" charset="0"/>
                <a:buChar char="•"/>
              </a:pPr>
              <a:r>
                <a:rPr lang="cs-CZ" sz="2400" dirty="0">
                  <a:solidFill>
                    <a:schemeClr val="tx1"/>
                  </a:solidFill>
                  <a:latin typeface="Myriad Pro" panose="020B0503030403020204" pitchFamily="34" charset="0"/>
                  <a:ea typeface="ＭＳ Ｐゴシック" charset="0"/>
                </a:rPr>
                <a:t>Nechat </a:t>
              </a:r>
              <a:r>
                <a:rPr lang="cs-CZ" sz="2400" b="1" dirty="0">
                  <a:solidFill>
                    <a:schemeClr val="accent4">
                      <a:lumMod val="75000"/>
                    </a:schemeClr>
                  </a:solidFill>
                  <a:latin typeface="Myriad Pro" panose="020B0503030403020204" pitchFamily="34" charset="0"/>
                  <a:ea typeface="ＭＳ Ｐゴシック" charset="0"/>
                </a:rPr>
                <a:t>růst</a:t>
              </a:r>
              <a:r>
                <a:rPr lang="en-US" sz="2400" dirty="0">
                  <a:solidFill>
                    <a:schemeClr val="tx1"/>
                  </a:solidFill>
                  <a:latin typeface="Myriad Pro" panose="020B0503030403020204" pitchFamily="34" charset="0"/>
                  <a:ea typeface="ＭＳ Ｐゴシック" charset="0"/>
                </a:rPr>
                <a:t> </a:t>
              </a:r>
              <a:r>
                <a:rPr lang="cs-CZ" sz="2400" dirty="0">
                  <a:solidFill>
                    <a:schemeClr val="tx1"/>
                  </a:solidFill>
                  <a:latin typeface="Myriad Pro" panose="020B0503030403020204" pitchFamily="34" charset="0"/>
                  <a:ea typeface="ＭＳ Ｐゴシック" charset="0"/>
                </a:rPr>
                <a:t>mezinárodní fúzní komunitu</a:t>
              </a:r>
              <a:endParaRPr lang="en-US" sz="2400" dirty="0">
                <a:solidFill>
                  <a:schemeClr val="tx1"/>
                </a:solidFill>
                <a:latin typeface="Myriad Pro" panose="020B0503030403020204" pitchFamily="34" charset="0"/>
                <a:ea typeface="ＭＳ Ｐゴシック" charset="0"/>
              </a:endParaRPr>
            </a:p>
          </p:txBody>
        </p:sp>
        <p:sp>
          <p:nvSpPr>
            <p:cNvPr id="15" name="ZoneTexte 19">
              <a:extLst>
                <a:ext uri="{FF2B5EF4-FFF2-40B4-BE49-F238E27FC236}">
                  <a16:creationId xmlns:a16="http://schemas.microsoft.com/office/drawing/2014/main" id="{F6F0D521-808C-4C3F-9DEB-A95B86C99480}"/>
                </a:ext>
              </a:extLst>
            </p:cNvPr>
            <p:cNvSpPr txBox="1"/>
            <p:nvPr/>
          </p:nvSpPr>
          <p:spPr>
            <a:xfrm>
              <a:off x="7810934" y="3484174"/>
              <a:ext cx="1171029" cy="374571"/>
            </a:xfrm>
            <a:prstGeom prst="roundRect">
              <a:avLst/>
            </a:prstGeom>
            <a:solidFill>
              <a:srgbClr val="A17E2F"/>
            </a:solidFill>
          </p:spPr>
          <p:txBody>
            <a:bodyPr wrap="square" rtlCol="0">
              <a:spAutoFit/>
            </a:bodyPr>
            <a:lstStyle/>
            <a:p>
              <a:pPr algn="ctr"/>
              <a:r>
                <a:rPr lang="cs-CZ" sz="1600" dirty="0">
                  <a:solidFill>
                    <a:schemeClr val="bg1">
                      <a:lumMod val="95000"/>
                    </a:schemeClr>
                  </a:solidFill>
                </a:rPr>
                <a:t>Poznámka</a:t>
              </a:r>
              <a:endParaRPr lang="en-GB" sz="1600" dirty="0">
                <a:solidFill>
                  <a:schemeClr val="bg1">
                    <a:lumMod val="95000"/>
                  </a:schemeClr>
                </a:solidFill>
              </a:endParaRPr>
            </a:p>
          </p:txBody>
        </p:sp>
      </p:grpSp>
      <p:sp>
        <p:nvSpPr>
          <p:cNvPr id="16" name="ZoneTexte 9">
            <a:extLst>
              <a:ext uri="{FF2B5EF4-FFF2-40B4-BE49-F238E27FC236}">
                <a16:creationId xmlns:a16="http://schemas.microsoft.com/office/drawing/2014/main" id="{4150AB33-5F58-494D-96C2-6C55C569A052}"/>
              </a:ext>
            </a:extLst>
          </p:cNvPr>
          <p:cNvSpPr txBox="1"/>
          <p:nvPr/>
        </p:nvSpPr>
        <p:spPr>
          <a:xfrm>
            <a:off x="455678" y="1470332"/>
            <a:ext cx="4681201" cy="4154984"/>
          </a:xfrm>
          <a:prstGeom prst="rect">
            <a:avLst/>
          </a:prstGeom>
          <a:noFill/>
        </p:spPr>
        <p:txBody>
          <a:bodyPr wrap="square" rtlCol="0">
            <a:spAutoFit/>
          </a:bodyPr>
          <a:lstStyle/>
          <a:p>
            <a:r>
              <a:rPr lang="cs-CZ" sz="2400" b="1" dirty="0">
                <a:solidFill>
                  <a:srgbClr val="1A520F"/>
                </a:solidFill>
                <a:latin typeface="Myriad Pro" panose="020B0503030403020204" pitchFamily="34" charset="0"/>
                <a:ea typeface="+mj-ea"/>
                <a:cs typeface="+mj-cs"/>
              </a:rPr>
              <a:t>Co jste dnes viděli</a:t>
            </a:r>
            <a:r>
              <a:rPr lang="en-GB" sz="2400" b="1" dirty="0">
                <a:solidFill>
                  <a:srgbClr val="1A520F"/>
                </a:solidFill>
                <a:latin typeface="Myriad Pro" panose="020B0503030403020204" pitchFamily="34" charset="0"/>
                <a:ea typeface="+mj-ea"/>
                <a:cs typeface="+mj-cs"/>
              </a:rPr>
              <a:t>:</a:t>
            </a:r>
          </a:p>
          <a:p>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Přehled vzdělávacích materiálů</a:t>
            </a:r>
            <a:endParaRPr lang="en-GB" sz="2400" dirty="0">
              <a:latin typeface="Myriad Pro" panose="020B0503030403020204" pitchFamily="34" charset="0"/>
            </a:endParaRPr>
          </a:p>
          <a:p>
            <a:pPr marL="800100" lvl="1" indent="-342900">
              <a:buFont typeface="Arial" panose="020B0604020202020204" pitchFamily="34" charset="0"/>
              <a:buChar char="•"/>
            </a:pPr>
            <a:r>
              <a:rPr lang="cs-CZ" sz="2400" dirty="0">
                <a:latin typeface="Myriad Pro" panose="020B0503030403020204" pitchFamily="34" charset="0"/>
              </a:rPr>
              <a:t>Struktura</a:t>
            </a:r>
          </a:p>
          <a:p>
            <a:pPr marL="800100" lvl="1" indent="-342900">
              <a:buFont typeface="Arial" panose="020B0604020202020204" pitchFamily="34" charset="0"/>
              <a:buChar char="•"/>
            </a:pPr>
            <a:r>
              <a:rPr lang="cs-CZ" sz="2400" dirty="0">
                <a:latin typeface="Myriad Pro" panose="020B0503030403020204" pitchFamily="34" charset="0"/>
              </a:rPr>
              <a:t>Výběr materiálů</a:t>
            </a: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Příklady zajímavých odkazů</a:t>
            </a:r>
            <a:endParaRPr lang="en-GB" sz="2400" dirty="0">
              <a:latin typeface="Myriad Pro" panose="020B0503030403020204" pitchFamily="34" charset="0"/>
            </a:endParaRPr>
          </a:p>
          <a:p>
            <a:endParaRPr lang="en-GB" sz="2400" dirty="0">
              <a:latin typeface="Myriad Pro" panose="020B0503030403020204" pitchFamily="34" charset="0"/>
            </a:endParaRPr>
          </a:p>
          <a:p>
            <a:r>
              <a:rPr lang="cs-CZ" sz="2400" b="1" dirty="0">
                <a:solidFill>
                  <a:srgbClr val="1A520F"/>
                </a:solidFill>
                <a:latin typeface="Myriad Pro" panose="020B0503030403020204" pitchFamily="34" charset="0"/>
                <a:ea typeface="+mj-ea"/>
                <a:cs typeface="+mj-cs"/>
              </a:rPr>
              <a:t>Co získáte</a:t>
            </a:r>
            <a:r>
              <a:rPr lang="en-GB" sz="2400" b="1" dirty="0">
                <a:solidFill>
                  <a:srgbClr val="1A520F"/>
                </a:solidFill>
                <a:latin typeface="Myriad Pro" panose="020B0503030403020204" pitchFamily="34" charset="0"/>
                <a:ea typeface="+mj-ea"/>
                <a:cs typeface="+mj-cs"/>
              </a:rPr>
              <a:t>:</a:t>
            </a:r>
          </a:p>
          <a:p>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Lekce „připravené k použití“</a:t>
            </a: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Pět vzdělávacích modulů o fúzi</a:t>
            </a:r>
            <a:endParaRPr lang="en-GB" sz="2000" dirty="0">
              <a:latin typeface="Myriad Pro" panose="020B0503030403020204" pitchFamily="34" charset="0"/>
            </a:endParaRPr>
          </a:p>
        </p:txBody>
      </p:sp>
    </p:spTree>
    <p:extLst>
      <p:ext uri="{BB962C8B-B14F-4D97-AF65-F5344CB8AC3E}">
        <p14:creationId xmlns:p14="http://schemas.microsoft.com/office/powerpoint/2010/main" val="122999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500"/>
                                        <p:tgtEl>
                                          <p:spTgt spid="1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animEffect transition="in" filter="fade">
                                      <p:cBhvr>
                                        <p:cTn id="21" dur="500"/>
                                        <p:tgtEl>
                                          <p:spTgt spid="1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xEl>
                                              <p:pRg st="5" end="5"/>
                                            </p:txEl>
                                          </p:spTgt>
                                        </p:tgtEl>
                                        <p:attrNameLst>
                                          <p:attrName>style.visibility</p:attrName>
                                        </p:attrNameLst>
                                      </p:cBhvr>
                                      <p:to>
                                        <p:strVal val="visible"/>
                                      </p:to>
                                    </p:set>
                                    <p:animEffect transition="in" filter="fade">
                                      <p:cBhvr>
                                        <p:cTn id="24" dur="500"/>
                                        <p:tgtEl>
                                          <p:spTgt spid="1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xEl>
                                              <p:pRg st="7" end="7"/>
                                            </p:txEl>
                                          </p:spTgt>
                                        </p:tgtEl>
                                        <p:attrNameLst>
                                          <p:attrName>style.visibility</p:attrName>
                                        </p:attrNameLst>
                                      </p:cBhvr>
                                      <p:to>
                                        <p:strVal val="visible"/>
                                      </p:to>
                                    </p:set>
                                    <p:animEffect transition="in" filter="fade">
                                      <p:cBhvr>
                                        <p:cTn id="29" dur="500"/>
                                        <p:tgtEl>
                                          <p:spTgt spid="16">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xEl>
                                              <p:pRg st="9" end="9"/>
                                            </p:txEl>
                                          </p:spTgt>
                                        </p:tgtEl>
                                        <p:attrNameLst>
                                          <p:attrName>style.visibility</p:attrName>
                                        </p:attrNameLst>
                                      </p:cBhvr>
                                      <p:to>
                                        <p:strVal val="visible"/>
                                      </p:to>
                                    </p:set>
                                    <p:animEffect transition="in" filter="fade">
                                      <p:cBhvr>
                                        <p:cTn id="32" dur="500"/>
                                        <p:tgtEl>
                                          <p:spTgt spid="16">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xEl>
                                              <p:pRg st="10" end="10"/>
                                            </p:txEl>
                                          </p:spTgt>
                                        </p:tgtEl>
                                        <p:attrNameLst>
                                          <p:attrName>style.visibility</p:attrName>
                                        </p:attrNameLst>
                                      </p:cBhvr>
                                      <p:to>
                                        <p:strVal val="visible"/>
                                      </p:to>
                                    </p:set>
                                    <p:animEffect transition="in" filter="fade">
                                      <p:cBhvr>
                                        <p:cTn id="35"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EE14CDE-DC2A-0C43-BD43-822BA1A9885C}"/>
              </a:ext>
            </a:extLst>
          </p:cNvPr>
          <p:cNvSpPr>
            <a:spLocks noGrp="1"/>
          </p:cNvSpPr>
          <p:nvPr>
            <p:ph type="ctrTitle" idx="4294967295"/>
          </p:nvPr>
        </p:nvSpPr>
        <p:spPr>
          <a:xfrm>
            <a:off x="1080000" y="2060575"/>
            <a:ext cx="6840538" cy="1390650"/>
          </a:xfrm>
          <a:prstGeom prst="rect">
            <a:avLst/>
          </a:prstGeom>
          <a:effectLst>
            <a:outerShdw blurRad="25400" dist="12700" dir="5400000" algn="t" rotWithShape="0">
              <a:prstClr val="black">
                <a:alpha val="46000"/>
              </a:prstClr>
            </a:outerShdw>
          </a:effectLst>
        </p:spPr>
        <p:txBody>
          <a:bodyPr rtlCol="0" anchor="t">
            <a:normAutofit/>
          </a:bodyPr>
          <a:lstStyle/>
          <a:p>
            <a:pPr algn="l" eaLnBrk="1" fontAlgn="auto" hangingPunct="1">
              <a:spcAft>
                <a:spcPts val="0"/>
              </a:spcAft>
              <a:defRPr/>
            </a:pPr>
            <a:r>
              <a:rPr lang="cs-CZ" dirty="0">
                <a:solidFill>
                  <a:schemeClr val="bg1"/>
                </a:solidFill>
                <a:latin typeface="Myriad Pro SemiCond" pitchFamily="34" charset="0"/>
                <a:ea typeface="+mj-ea"/>
                <a:cs typeface="+mj-cs"/>
              </a:rPr>
              <a:t>Vzdělávací materiály</a:t>
            </a:r>
            <a:br>
              <a:rPr lang="en-US" b="1" dirty="0">
                <a:solidFill>
                  <a:schemeClr val="bg1"/>
                </a:solidFill>
                <a:latin typeface="Myriad Pro SemiCond" pitchFamily="34" charset="0"/>
              </a:rPr>
            </a:br>
            <a:r>
              <a:rPr lang="cs-CZ" b="1" dirty="0">
                <a:solidFill>
                  <a:schemeClr val="bg1"/>
                </a:solidFill>
                <a:latin typeface="Myriad Pro SemiCond" pitchFamily="34" charset="0"/>
              </a:rPr>
              <a:t>Bonusové snímky</a:t>
            </a:r>
            <a:r>
              <a:rPr lang="en-US" b="1" dirty="0">
                <a:solidFill>
                  <a:schemeClr val="bg1"/>
                </a:solidFill>
                <a:latin typeface="Garamond" panose="02020404030301010803" pitchFamily="18" charset="0"/>
              </a:rPr>
              <a:t>→</a:t>
            </a:r>
            <a:endParaRPr lang="fr-FR" b="1" dirty="0">
              <a:solidFill>
                <a:schemeClr val="bg1"/>
              </a:solidFill>
              <a:latin typeface="Myriad Pro SemiCond" pitchFamily="34" charset="0"/>
              <a:ea typeface="+mj-ea"/>
              <a:cs typeface="+mj-cs"/>
            </a:endParaRPr>
          </a:p>
        </p:txBody>
      </p:sp>
      <p:sp>
        <p:nvSpPr>
          <p:cNvPr id="5" name="Sous-titre 2">
            <a:extLst>
              <a:ext uri="{FF2B5EF4-FFF2-40B4-BE49-F238E27FC236}">
                <a16:creationId xmlns:a16="http://schemas.microsoft.com/office/drawing/2014/main" id="{9379BC2A-CB34-814E-BA50-0F49CC70C964}"/>
              </a:ext>
            </a:extLst>
          </p:cNvPr>
          <p:cNvSpPr>
            <a:spLocks noGrp="1"/>
          </p:cNvSpPr>
          <p:nvPr>
            <p:ph type="subTitle" idx="4294967295"/>
          </p:nvPr>
        </p:nvSpPr>
        <p:spPr>
          <a:xfrm>
            <a:off x="1080000" y="4365625"/>
            <a:ext cx="5905500" cy="1079500"/>
          </a:xfrm>
          <a:prstGeom prst="rect">
            <a:avLst/>
          </a:prstGeom>
        </p:spPr>
        <p:txBody>
          <a:bodyPr/>
          <a:lstStyle/>
          <a:p>
            <a:pPr marL="0" indent="0" algn="l" eaLnBrk="1" hangingPunct="1">
              <a:buNone/>
            </a:pPr>
            <a:r>
              <a:rPr lang="cs-CZ" sz="1600" b="1" dirty="0">
                <a:solidFill>
                  <a:schemeClr val="tx1">
                    <a:lumMod val="75000"/>
                    <a:lumOff val="25000"/>
                  </a:schemeClr>
                </a:solidFill>
                <a:latin typeface="Myriad Pro Cond" charset="0"/>
              </a:rPr>
              <a:t>Vzdělávací cíle a struktura všech kapitol</a:t>
            </a:r>
            <a:endParaRPr lang="en-US" sz="1600" b="1" dirty="0">
              <a:solidFill>
                <a:schemeClr val="tx1">
                  <a:lumMod val="75000"/>
                  <a:lumOff val="25000"/>
                </a:schemeClr>
              </a:solidFill>
              <a:latin typeface="Myriad Pro Cond" charset="0"/>
            </a:endParaRPr>
          </a:p>
          <a:p>
            <a:pPr marL="0" indent="0" algn="l" eaLnBrk="1" hangingPunct="1">
              <a:buNone/>
            </a:pPr>
            <a:r>
              <a:rPr lang="en-US" sz="2400" b="1" dirty="0">
                <a:solidFill>
                  <a:srgbClr val="2D519C"/>
                </a:solidFill>
                <a:latin typeface="Myriad Pro Cond" charset="0"/>
              </a:rPr>
              <a:t>Teacher Day 2</a:t>
            </a:r>
            <a:r>
              <a:rPr lang="cs-CZ" sz="2400" b="1" dirty="0">
                <a:solidFill>
                  <a:srgbClr val="2D519C"/>
                </a:solidFill>
                <a:latin typeface="Myriad Pro Cond" charset="0"/>
              </a:rPr>
              <a:t>. října </a:t>
            </a:r>
          </a:p>
          <a:p>
            <a:pPr marL="0" indent="0" algn="l" eaLnBrk="1" hangingPunct="1">
              <a:buNone/>
            </a:pPr>
            <a:r>
              <a:rPr lang="cs-CZ" sz="1600" i="1" dirty="0">
                <a:solidFill>
                  <a:srgbClr val="2D519C"/>
                </a:solidFill>
                <a:latin typeface="Myriad Pro" panose="020B0503030403020204" pitchFamily="34" charset="0"/>
              </a:rPr>
              <a:t>Členové organizace </a:t>
            </a:r>
            <a:r>
              <a:rPr lang="cs-CZ" sz="1600" i="1" dirty="0" err="1">
                <a:solidFill>
                  <a:srgbClr val="2D519C"/>
                </a:solidFill>
                <a:latin typeface="Myriad Pro" panose="020B0503030403020204" pitchFamily="34" charset="0"/>
              </a:rPr>
              <a:t>FuseNet</a:t>
            </a:r>
            <a:endParaRPr lang="en-US" sz="1600" i="1" dirty="0">
              <a:solidFill>
                <a:srgbClr val="2D519C"/>
              </a:solidFill>
              <a:latin typeface="Myriad Pro" panose="020B0503030403020204" pitchFamily="34" charset="0"/>
            </a:endParaRPr>
          </a:p>
        </p:txBody>
      </p:sp>
      <p:grpSp>
        <p:nvGrpSpPr>
          <p:cNvPr id="25" name="Groupe 24">
            <a:extLst>
              <a:ext uri="{FF2B5EF4-FFF2-40B4-BE49-F238E27FC236}">
                <a16:creationId xmlns:a16="http://schemas.microsoft.com/office/drawing/2014/main" id="{84B1695A-68D7-1544-9FC2-136F07FD7A46}"/>
              </a:ext>
            </a:extLst>
          </p:cNvPr>
          <p:cNvGrpSpPr/>
          <p:nvPr/>
        </p:nvGrpSpPr>
        <p:grpSpPr>
          <a:xfrm>
            <a:off x="539378" y="5877272"/>
            <a:ext cx="1296144" cy="624709"/>
            <a:chOff x="539378" y="5877272"/>
            <a:chExt cx="1296144" cy="624709"/>
          </a:xfrm>
        </p:grpSpPr>
        <p:sp>
          <p:nvSpPr>
            <p:cNvPr id="17" name="Rectangle 16">
              <a:extLst>
                <a:ext uri="{FF2B5EF4-FFF2-40B4-BE49-F238E27FC236}">
                  <a16:creationId xmlns:a16="http://schemas.microsoft.com/office/drawing/2014/main" id="{D70B41D9-6D2B-6F4F-941F-19C13905B069}"/>
                </a:ext>
              </a:extLst>
            </p:cNvPr>
            <p:cNvSpPr/>
            <p:nvPr/>
          </p:nvSpPr>
          <p:spPr>
            <a:xfrm>
              <a:off x="539378" y="5877272"/>
              <a:ext cx="1296144" cy="624709"/>
            </a:xfrm>
            <a:prstGeom prst="rect">
              <a:avLst/>
            </a:prstGeom>
            <a:solidFill>
              <a:srgbClr val="27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ZoneTexte 19">
              <a:extLst>
                <a:ext uri="{FF2B5EF4-FFF2-40B4-BE49-F238E27FC236}">
                  <a16:creationId xmlns:a16="http://schemas.microsoft.com/office/drawing/2014/main" id="{A88CEE58-63E7-DC40-BE2A-EA08F0EBB27A}"/>
                </a:ext>
              </a:extLst>
            </p:cNvPr>
            <p:cNvSpPr txBox="1"/>
            <p:nvPr/>
          </p:nvSpPr>
          <p:spPr>
            <a:xfrm>
              <a:off x="539378" y="6051126"/>
              <a:ext cx="1296144" cy="276999"/>
            </a:xfrm>
            <a:prstGeom prst="rect">
              <a:avLst/>
            </a:prstGeom>
            <a:noFill/>
          </p:spPr>
          <p:txBody>
            <a:bodyPr wrap="square" rtlCol="0">
              <a:spAutoFit/>
            </a:bodyPr>
            <a:lstStyle/>
            <a:p>
              <a:pPr algn="ctr"/>
              <a:r>
                <a:rPr lang="en-GB" sz="1200">
                  <a:solidFill>
                    <a:schemeClr val="bg1">
                      <a:lumMod val="95000"/>
                    </a:schemeClr>
                  </a:solidFill>
                </a:rPr>
                <a:t>LOGO</a:t>
              </a:r>
            </a:p>
          </p:txBody>
        </p:sp>
      </p:grpSp>
      <p:grpSp>
        <p:nvGrpSpPr>
          <p:cNvPr id="24" name="Groupe 23">
            <a:extLst>
              <a:ext uri="{FF2B5EF4-FFF2-40B4-BE49-F238E27FC236}">
                <a16:creationId xmlns:a16="http://schemas.microsoft.com/office/drawing/2014/main" id="{2C45293B-68DF-4E4C-9D72-38E32085E3D6}"/>
              </a:ext>
            </a:extLst>
          </p:cNvPr>
          <p:cNvGrpSpPr/>
          <p:nvPr/>
        </p:nvGrpSpPr>
        <p:grpSpPr>
          <a:xfrm>
            <a:off x="2263342" y="5877272"/>
            <a:ext cx="1298898" cy="624709"/>
            <a:chOff x="2263342" y="5877272"/>
            <a:chExt cx="1298898" cy="624709"/>
          </a:xfrm>
        </p:grpSpPr>
        <p:sp>
          <p:nvSpPr>
            <p:cNvPr id="18" name="Rectangle 17">
              <a:extLst>
                <a:ext uri="{FF2B5EF4-FFF2-40B4-BE49-F238E27FC236}">
                  <a16:creationId xmlns:a16="http://schemas.microsoft.com/office/drawing/2014/main" id="{7BED014C-C9CF-BF40-BFB1-C23CEF332665}"/>
                </a:ext>
              </a:extLst>
            </p:cNvPr>
            <p:cNvSpPr/>
            <p:nvPr/>
          </p:nvSpPr>
          <p:spPr>
            <a:xfrm>
              <a:off x="2266096" y="5877272"/>
              <a:ext cx="1296144" cy="624709"/>
            </a:xfrm>
            <a:prstGeom prst="rect">
              <a:avLst/>
            </a:prstGeom>
            <a:solidFill>
              <a:srgbClr val="A17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ZoneTexte 20">
              <a:extLst>
                <a:ext uri="{FF2B5EF4-FFF2-40B4-BE49-F238E27FC236}">
                  <a16:creationId xmlns:a16="http://schemas.microsoft.com/office/drawing/2014/main" id="{91876AB9-8042-DF47-8516-A2570202B5F3}"/>
                </a:ext>
              </a:extLst>
            </p:cNvPr>
            <p:cNvSpPr txBox="1"/>
            <p:nvPr/>
          </p:nvSpPr>
          <p:spPr>
            <a:xfrm>
              <a:off x="2263342" y="6051126"/>
              <a:ext cx="1296144" cy="276999"/>
            </a:xfrm>
            <a:prstGeom prst="rect">
              <a:avLst/>
            </a:prstGeom>
            <a:noFill/>
          </p:spPr>
          <p:txBody>
            <a:bodyPr wrap="square" rtlCol="0">
              <a:spAutoFit/>
            </a:bodyPr>
            <a:lstStyle/>
            <a:p>
              <a:pPr algn="ctr"/>
              <a:r>
                <a:rPr lang="en-GB" sz="1200">
                  <a:solidFill>
                    <a:schemeClr val="bg1">
                      <a:lumMod val="95000"/>
                    </a:schemeClr>
                  </a:solidFill>
                </a:rPr>
                <a:t>LOGO</a:t>
              </a:r>
            </a:p>
          </p:txBody>
        </p:sp>
      </p:grpSp>
      <p:grpSp>
        <p:nvGrpSpPr>
          <p:cNvPr id="23" name="Groupe 22">
            <a:extLst>
              <a:ext uri="{FF2B5EF4-FFF2-40B4-BE49-F238E27FC236}">
                <a16:creationId xmlns:a16="http://schemas.microsoft.com/office/drawing/2014/main" id="{93FD8A51-CADB-9D49-A348-F8C825CEB319}"/>
              </a:ext>
            </a:extLst>
          </p:cNvPr>
          <p:cNvGrpSpPr/>
          <p:nvPr/>
        </p:nvGrpSpPr>
        <p:grpSpPr>
          <a:xfrm>
            <a:off x="3958185" y="5877272"/>
            <a:ext cx="1298943" cy="624709"/>
            <a:chOff x="3958185" y="5877272"/>
            <a:chExt cx="1298943" cy="624709"/>
          </a:xfrm>
        </p:grpSpPr>
        <p:sp>
          <p:nvSpPr>
            <p:cNvPr id="19" name="Rectangle 18">
              <a:extLst>
                <a:ext uri="{FF2B5EF4-FFF2-40B4-BE49-F238E27FC236}">
                  <a16:creationId xmlns:a16="http://schemas.microsoft.com/office/drawing/2014/main" id="{0BE6A21A-1CEB-054B-8D85-968BED6BBF5E}"/>
                </a:ext>
              </a:extLst>
            </p:cNvPr>
            <p:cNvSpPr/>
            <p:nvPr/>
          </p:nvSpPr>
          <p:spPr>
            <a:xfrm>
              <a:off x="3960984" y="5877272"/>
              <a:ext cx="1296144" cy="624709"/>
            </a:xfrm>
            <a:prstGeom prst="rect">
              <a:avLst/>
            </a:prstGeom>
            <a:solidFill>
              <a:srgbClr val="A13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ZoneTexte 21">
              <a:extLst>
                <a:ext uri="{FF2B5EF4-FFF2-40B4-BE49-F238E27FC236}">
                  <a16:creationId xmlns:a16="http://schemas.microsoft.com/office/drawing/2014/main" id="{6B13CD3B-9A2B-E34C-B639-B1B26EA3B1F5}"/>
                </a:ext>
              </a:extLst>
            </p:cNvPr>
            <p:cNvSpPr txBox="1"/>
            <p:nvPr/>
          </p:nvSpPr>
          <p:spPr>
            <a:xfrm>
              <a:off x="3958185" y="6051126"/>
              <a:ext cx="1296144" cy="276999"/>
            </a:xfrm>
            <a:prstGeom prst="rect">
              <a:avLst/>
            </a:prstGeom>
            <a:noFill/>
          </p:spPr>
          <p:txBody>
            <a:bodyPr wrap="square" rtlCol="0">
              <a:spAutoFit/>
            </a:bodyPr>
            <a:lstStyle/>
            <a:p>
              <a:pPr algn="ctr"/>
              <a:r>
                <a:rPr lang="en-GB" sz="1200">
                  <a:solidFill>
                    <a:schemeClr val="bg1">
                      <a:lumMod val="95000"/>
                    </a:schemeClr>
                  </a:solidFill>
                </a:rPr>
                <a:t>LOGO</a:t>
              </a:r>
            </a:p>
          </p:txBody>
        </p:sp>
      </p:grpSp>
      <p:pic>
        <p:nvPicPr>
          <p:cNvPr id="2" name="Picture 1" descr="A close up of a sign&#10;&#10;Description automatically generated">
            <a:extLst>
              <a:ext uri="{FF2B5EF4-FFF2-40B4-BE49-F238E27FC236}">
                <a16:creationId xmlns:a16="http://schemas.microsoft.com/office/drawing/2014/main" id="{668A552E-7D9A-4149-9B4A-B26FD2974CD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88224" y="5877272"/>
            <a:ext cx="2084722" cy="603009"/>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6BE7930E-B3DE-470D-B9DF-22704DFCA68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4033" y="5731699"/>
            <a:ext cx="6025385" cy="8941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9101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28</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cs-CZ" dirty="0"/>
              <a:t>Kapitola</a:t>
            </a:r>
            <a:r>
              <a:rPr lang="en-GB" dirty="0"/>
              <a:t> 1: </a:t>
            </a:r>
            <a:r>
              <a:rPr lang="cs-CZ" dirty="0"/>
              <a:t>vzdělávací cíle</a:t>
            </a:r>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0" name="ZoneTexte 9">
            <a:extLst>
              <a:ext uri="{FF2B5EF4-FFF2-40B4-BE49-F238E27FC236}">
                <a16:creationId xmlns:a16="http://schemas.microsoft.com/office/drawing/2014/main" id="{3A381896-639B-6649-8F5E-AA997EB7AA2C}"/>
              </a:ext>
            </a:extLst>
          </p:cNvPr>
          <p:cNvSpPr txBox="1"/>
          <p:nvPr/>
        </p:nvSpPr>
        <p:spPr>
          <a:xfrm>
            <a:off x="664781" y="1412776"/>
            <a:ext cx="7560840" cy="1508105"/>
          </a:xfrm>
          <a:prstGeom prst="rect">
            <a:avLst/>
          </a:prstGeom>
          <a:noFill/>
        </p:spPr>
        <p:txBody>
          <a:bodyPr wrap="square" lIns="91440" tIns="45720" rIns="91440" bIns="45720" rtlCol="0" anchor="t">
            <a:spAutoFit/>
          </a:bodyPr>
          <a:lstStyle/>
          <a:p>
            <a:endParaRPr lang="en-GB" sz="2400">
              <a:latin typeface="Myriad Pro" panose="020B0503030403020204" pitchFamily="34" charset="0"/>
            </a:endParaRPr>
          </a:p>
          <a:p>
            <a:endParaRPr lang="en-GB" sz="2400">
              <a:latin typeface="Myriad Pro" panose="020B0503030403020204" pitchFamily="34" charset="0"/>
            </a:endParaRPr>
          </a:p>
          <a:p>
            <a:pPr marL="342900" indent="-342900">
              <a:buFont typeface="Arial" panose="020B0604020202020204" pitchFamily="34" charset="0"/>
              <a:buChar char="•"/>
            </a:pPr>
            <a:endParaRPr lang="en-GB" sz="2400">
              <a:latin typeface="Myriad Pro" panose="020B0503030403020204" pitchFamily="34" charset="0"/>
            </a:endParaRPr>
          </a:p>
          <a:p>
            <a:endParaRPr lang="en-GB" sz="2000">
              <a:latin typeface="Myriad Pro" panose="020B0503030403020204" pitchFamily="34" charset="0"/>
            </a:endParaRPr>
          </a:p>
        </p:txBody>
      </p:sp>
      <p:sp>
        <p:nvSpPr>
          <p:cNvPr id="2" name="TextBox 1">
            <a:extLst>
              <a:ext uri="{FF2B5EF4-FFF2-40B4-BE49-F238E27FC236}">
                <a16:creationId xmlns:a16="http://schemas.microsoft.com/office/drawing/2014/main" id="{2380CABF-9C8B-41AB-AF9D-39EC6BC65564}"/>
              </a:ext>
            </a:extLst>
          </p:cNvPr>
          <p:cNvSpPr txBox="1"/>
          <p:nvPr/>
        </p:nvSpPr>
        <p:spPr>
          <a:xfrm>
            <a:off x="693979" y="1342933"/>
            <a:ext cx="7756043" cy="3036506"/>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107000"/>
              </a:lnSpc>
              <a:spcAft>
                <a:spcPts val="800"/>
              </a:spcAft>
            </a:pP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Kapitola</a:t>
            </a:r>
            <a:r>
              <a:rPr lang="en-US"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 1: </a:t>
            </a: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Základy fúze</a:t>
            </a:r>
            <a:endParaRPr lang="en-NL" sz="1200" dirty="0">
              <a:solidFill>
                <a:srgbClr val="1A520F"/>
              </a:solidFill>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cs-CZ" sz="2000" dirty="0">
                <a:solidFill>
                  <a:srgbClr val="1A520F"/>
                </a:solidFill>
                <a:latin typeface="Calibri" panose="020F0502020204030204" pitchFamily="34" charset="0"/>
                <a:ea typeface="Times New Roman" panose="02020603050405020304" pitchFamily="18" charset="0"/>
              </a:rPr>
              <a:t>Vzdělávací cíle</a:t>
            </a:r>
            <a:r>
              <a:rPr lang="en-NL" sz="2000" dirty="0">
                <a:solidFill>
                  <a:srgbClr val="1A520F"/>
                </a:solidFill>
                <a:latin typeface="Calibri" panose="020F0502020204030204" pitchFamily="34" charset="0"/>
                <a:ea typeface="Times New Roman" panose="02020603050405020304" pitchFamily="18" charset="0"/>
              </a:rPr>
              <a:t>:</a:t>
            </a:r>
            <a:endParaRPr lang="en-NL" sz="1400" dirty="0">
              <a:solidFill>
                <a:srgbClr val="1A520F"/>
              </a:solidFill>
              <a:latin typeface="Times New Roman" panose="02020603050405020304" pitchFamily="18" charset="0"/>
              <a:ea typeface="Times New Roman" panose="02020603050405020304" pitchFamily="18" charset="0"/>
            </a:endParaRPr>
          </a:p>
          <a:p>
            <a:pPr lvl="0">
              <a:spcAft>
                <a:spcPts val="0"/>
              </a:spcAft>
            </a:pPr>
            <a:r>
              <a:rPr lang="cs-CZ" sz="2000" dirty="0">
                <a:solidFill>
                  <a:srgbClr val="000000"/>
                </a:solidFill>
                <a:latin typeface="Calibri" panose="020F0502020204030204" pitchFamily="34" charset="0"/>
                <a:ea typeface="Times New Roman" panose="02020603050405020304" pitchFamily="18" charset="0"/>
              </a:rPr>
              <a:t>Na konci tohoto modulu</a:t>
            </a:r>
            <a:r>
              <a:rPr lang="en-NL" sz="2000" dirty="0">
                <a:solidFill>
                  <a:srgbClr val="000000"/>
                </a:solidFill>
                <a:latin typeface="Calibri" panose="020F0502020204030204" pitchFamily="34" charset="0"/>
                <a:ea typeface="Times New Roman" panose="02020603050405020304" pitchFamily="18" charset="0"/>
              </a:rPr>
              <a:t>, </a:t>
            </a:r>
            <a:r>
              <a:rPr lang="cs-CZ" sz="2000" dirty="0">
                <a:solidFill>
                  <a:srgbClr val="000000"/>
                </a:solidFill>
                <a:latin typeface="Calibri" panose="020F0502020204030204" pitchFamily="34" charset="0"/>
                <a:ea typeface="Times New Roman" panose="02020603050405020304" pitchFamily="18" charset="0"/>
              </a:rPr>
              <a:t>budou studenti schopni</a:t>
            </a:r>
            <a:r>
              <a:rPr lang="en-NL" sz="2000" dirty="0">
                <a:solidFill>
                  <a:srgbClr val="000000"/>
                </a:solidFill>
                <a:latin typeface="Calibri" panose="020F0502020204030204" pitchFamily="34" charset="0"/>
                <a:ea typeface="Times New Roman" panose="02020603050405020304" pitchFamily="18" charset="0"/>
              </a:rPr>
              <a:t>:</a:t>
            </a:r>
            <a:endParaRPr lang="en-NL" sz="2400" dirty="0">
              <a:solidFill>
                <a:prstClr val="black"/>
              </a:solidFill>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cs-CZ" sz="2000" dirty="0">
                <a:solidFill>
                  <a:srgbClr val="000000"/>
                </a:solidFill>
                <a:latin typeface="Calibri" panose="020F0502020204030204" pitchFamily="34" charset="0"/>
                <a:ea typeface="Times New Roman" panose="02020603050405020304" pitchFamily="18" charset="0"/>
              </a:rPr>
              <a:t>Rozumět souvislosti mezi změnou klimatu a problémem energetiky</a:t>
            </a:r>
            <a:endParaRPr lang="en-NL" sz="2400" dirty="0">
              <a:solidFill>
                <a:prstClr val="black"/>
              </a:solidFill>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cs-CZ" sz="2000" dirty="0">
                <a:solidFill>
                  <a:srgbClr val="000000"/>
                </a:solidFill>
                <a:latin typeface="Calibri" panose="020F0502020204030204" pitchFamily="34" charset="0"/>
                <a:ea typeface="Times New Roman" panose="02020603050405020304" pitchFamily="18" charset="0"/>
              </a:rPr>
              <a:t>Vysvětlit rozdíl mezi fúzí a štěpením</a:t>
            </a:r>
            <a:endParaRPr lang="en-NL" sz="2400" dirty="0">
              <a:solidFill>
                <a:prstClr val="black"/>
              </a:solidFill>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cs-CZ" sz="2000" dirty="0">
                <a:solidFill>
                  <a:srgbClr val="000000"/>
                </a:solidFill>
                <a:latin typeface="Calibri" panose="020F0502020204030204" pitchFamily="34" charset="0"/>
                <a:ea typeface="Times New Roman" panose="02020603050405020304" pitchFamily="18" charset="0"/>
              </a:rPr>
              <a:t>Sestavit rovnice fúzních reakcí</a:t>
            </a:r>
            <a:endParaRPr lang="en-NL" sz="2400" dirty="0">
              <a:solidFill>
                <a:prstClr val="black"/>
              </a:solidFill>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cs-CZ" sz="2000" dirty="0">
                <a:solidFill>
                  <a:srgbClr val="000000"/>
                </a:solidFill>
                <a:latin typeface="Calibri" panose="020F0502020204030204" pitchFamily="34" charset="0"/>
                <a:ea typeface="Times New Roman" panose="02020603050405020304" pitchFamily="18" charset="0"/>
              </a:rPr>
              <a:t>Vysvětlit co je plazma</a:t>
            </a:r>
            <a:endParaRPr lang="en-NL" sz="2400" dirty="0">
              <a:solidFill>
                <a:prstClr val="black"/>
              </a:solidFill>
              <a:latin typeface="Times New Roman" panose="02020603050405020304" pitchFamily="18" charset="0"/>
              <a:ea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cs-CZ" sz="2000" dirty="0">
                <a:solidFill>
                  <a:srgbClr val="000000"/>
                </a:solidFill>
                <a:latin typeface="Calibri" panose="020F0502020204030204" pitchFamily="34" charset="0"/>
                <a:ea typeface="Times New Roman" panose="02020603050405020304" pitchFamily="18" charset="0"/>
              </a:rPr>
              <a:t>Rozumět základům magnetického udržení</a:t>
            </a:r>
            <a:endParaRPr lang="en-NL" sz="2400" dirty="0">
              <a:solidFill>
                <a:prstClr val="black"/>
              </a:solidFill>
              <a:latin typeface="Times New Roman" panose="02020603050405020304" pitchFamily="18" charset="0"/>
              <a:ea typeface="Times New Roman" panose="02020603050405020304" pitchFamily="18" charset="0"/>
            </a:endParaRPr>
          </a:p>
        </p:txBody>
      </p:sp>
      <p:sp>
        <p:nvSpPr>
          <p:cNvPr id="3" name="Rectangle 12">
            <a:extLst>
              <a:ext uri="{FF2B5EF4-FFF2-40B4-BE49-F238E27FC236}">
                <a16:creationId xmlns:a16="http://schemas.microsoft.com/office/drawing/2014/main" id="{4EB8EB51-A71C-4551-AD8E-4B7112436A3E}"/>
              </a:ext>
            </a:extLst>
          </p:cNvPr>
          <p:cNvSpPr/>
          <p:nvPr/>
        </p:nvSpPr>
        <p:spPr>
          <a:xfrm>
            <a:off x="7354652" y="1137992"/>
            <a:ext cx="1296144" cy="624709"/>
          </a:xfrm>
          <a:prstGeom prst="roundRect">
            <a:avLst/>
          </a:prstGeom>
          <a:solidFill>
            <a:srgbClr val="2D5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ZoneTexte 19">
            <a:extLst>
              <a:ext uri="{FF2B5EF4-FFF2-40B4-BE49-F238E27FC236}">
                <a16:creationId xmlns:a16="http://schemas.microsoft.com/office/drawing/2014/main" id="{7F3D2DD9-6A33-4507-89CC-6E5DA0D2F31D}"/>
              </a:ext>
            </a:extLst>
          </p:cNvPr>
          <p:cNvSpPr txBox="1"/>
          <p:nvPr/>
        </p:nvSpPr>
        <p:spPr>
          <a:xfrm>
            <a:off x="7354652" y="1253231"/>
            <a:ext cx="1296144" cy="442674"/>
          </a:xfrm>
          <a:prstGeom prst="roundRect">
            <a:avLst/>
          </a:prstGeom>
          <a:solidFill>
            <a:srgbClr val="2D519C"/>
          </a:solidFill>
        </p:spPr>
        <p:txBody>
          <a:bodyPr wrap="square" rtlCol="0">
            <a:spAutoFit/>
          </a:bodyPr>
          <a:lstStyle/>
          <a:p>
            <a:pPr algn="ctr"/>
            <a:r>
              <a:rPr lang="cs-CZ" sz="2000" dirty="0">
                <a:solidFill>
                  <a:schemeClr val="bg1">
                    <a:lumMod val="95000"/>
                  </a:schemeClr>
                </a:solidFill>
              </a:rPr>
              <a:t>Návrh</a:t>
            </a:r>
            <a:endParaRPr lang="en-GB" sz="1600" dirty="0">
              <a:solidFill>
                <a:schemeClr val="bg1">
                  <a:lumMod val="95000"/>
                </a:schemeClr>
              </a:solidFill>
            </a:endParaRPr>
          </a:p>
        </p:txBody>
      </p:sp>
    </p:spTree>
    <p:extLst>
      <p:ext uri="{BB962C8B-B14F-4D97-AF65-F5344CB8AC3E}">
        <p14:creationId xmlns:p14="http://schemas.microsoft.com/office/powerpoint/2010/main" val="69760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29</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cs-CZ" dirty="0"/>
              <a:t>Kapitola</a:t>
            </a:r>
            <a:r>
              <a:rPr lang="en-GB" dirty="0"/>
              <a:t> 1: </a:t>
            </a:r>
            <a:r>
              <a:rPr lang="cs-CZ" dirty="0"/>
              <a:t>Struktura</a:t>
            </a:r>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0" name="ZoneTexte 9">
            <a:extLst>
              <a:ext uri="{FF2B5EF4-FFF2-40B4-BE49-F238E27FC236}">
                <a16:creationId xmlns:a16="http://schemas.microsoft.com/office/drawing/2014/main" id="{3A381896-639B-6649-8F5E-AA997EB7AA2C}"/>
              </a:ext>
            </a:extLst>
          </p:cNvPr>
          <p:cNvSpPr txBox="1"/>
          <p:nvPr/>
        </p:nvSpPr>
        <p:spPr>
          <a:xfrm>
            <a:off x="664781" y="1412776"/>
            <a:ext cx="7560840" cy="1508105"/>
          </a:xfrm>
          <a:prstGeom prst="rect">
            <a:avLst/>
          </a:prstGeom>
          <a:noFill/>
        </p:spPr>
        <p:txBody>
          <a:bodyPr wrap="square" lIns="91440" tIns="45720" rIns="91440" bIns="45720" rtlCol="0" anchor="t">
            <a:spAutoFit/>
          </a:bodyPr>
          <a:lstStyle/>
          <a:p>
            <a:endParaRPr lang="en-GB" sz="2400">
              <a:latin typeface="Myriad Pro" panose="020B0503030403020204" pitchFamily="34" charset="0"/>
            </a:endParaRPr>
          </a:p>
          <a:p>
            <a:endParaRPr lang="en-GB" sz="2400">
              <a:latin typeface="Myriad Pro" panose="020B0503030403020204" pitchFamily="34" charset="0"/>
            </a:endParaRPr>
          </a:p>
          <a:p>
            <a:pPr marL="342900" indent="-342900">
              <a:buFont typeface="Arial" panose="020B0604020202020204" pitchFamily="34" charset="0"/>
              <a:buChar char="•"/>
            </a:pPr>
            <a:endParaRPr lang="en-GB" sz="2400">
              <a:latin typeface="Myriad Pro" panose="020B0503030403020204" pitchFamily="34" charset="0"/>
            </a:endParaRPr>
          </a:p>
          <a:p>
            <a:endParaRPr lang="en-GB" sz="2000">
              <a:latin typeface="Myriad Pro" panose="020B0503030403020204" pitchFamily="34" charset="0"/>
            </a:endParaRPr>
          </a:p>
        </p:txBody>
      </p:sp>
      <p:sp>
        <p:nvSpPr>
          <p:cNvPr id="2" name="TextBox 1">
            <a:extLst>
              <a:ext uri="{FF2B5EF4-FFF2-40B4-BE49-F238E27FC236}">
                <a16:creationId xmlns:a16="http://schemas.microsoft.com/office/drawing/2014/main" id="{2380CABF-9C8B-41AB-AF9D-39EC6BC65564}"/>
              </a:ext>
            </a:extLst>
          </p:cNvPr>
          <p:cNvSpPr txBox="1"/>
          <p:nvPr/>
        </p:nvSpPr>
        <p:spPr>
          <a:xfrm>
            <a:off x="894753" y="1474568"/>
            <a:ext cx="7756043" cy="3445128"/>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107000"/>
              </a:lnSpc>
              <a:spcAft>
                <a:spcPts val="800"/>
              </a:spcAft>
            </a:pP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Kapitola</a:t>
            </a:r>
            <a:r>
              <a:rPr lang="en-US"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 1: </a:t>
            </a: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Základy fúze</a:t>
            </a:r>
            <a:endParaRPr lang="en-NL" sz="1200" dirty="0">
              <a:solidFill>
                <a:srgbClr val="1A520F"/>
              </a:solidFill>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en-US" sz="2000" dirty="0" err="1">
                <a:solidFill>
                  <a:srgbClr val="1A520F"/>
                </a:solidFill>
                <a:latin typeface="Calibri" panose="020F0502020204030204" pitchFamily="34" charset="0"/>
                <a:ea typeface="Times New Roman" panose="02020603050405020304" pitchFamily="18" charset="0"/>
              </a:rPr>
              <a:t>Stru</a:t>
            </a:r>
            <a:r>
              <a:rPr lang="cs-CZ" sz="2000" dirty="0" err="1">
                <a:solidFill>
                  <a:srgbClr val="1A520F"/>
                </a:solidFill>
                <a:latin typeface="Calibri" panose="020F0502020204030204" pitchFamily="34" charset="0"/>
                <a:ea typeface="Times New Roman" panose="02020603050405020304" pitchFamily="18" charset="0"/>
              </a:rPr>
              <a:t>ktura</a:t>
            </a:r>
            <a:r>
              <a:rPr lang="en-US" sz="2000" dirty="0">
                <a:solidFill>
                  <a:srgbClr val="1A520F"/>
                </a:solidFill>
                <a:latin typeface="Calibri" panose="020F0502020204030204" pitchFamily="34" charset="0"/>
                <a:ea typeface="Times New Roman" panose="02020603050405020304" pitchFamily="18" charset="0"/>
              </a:rPr>
              <a:t>:</a:t>
            </a:r>
            <a:endParaRPr lang="en-NL" sz="1400" dirty="0">
              <a:solidFill>
                <a:srgbClr val="1A520F"/>
              </a:solidFill>
              <a:latin typeface="Times New Roman" panose="02020603050405020304" pitchFamily="18" charset="0"/>
              <a:ea typeface="Times New Roman" panose="02020603050405020304" pitchFamily="18" charset="0"/>
            </a:endParaRPr>
          </a:p>
          <a:p>
            <a:pPr lvl="0">
              <a:spcAft>
                <a:spcPts val="0"/>
              </a:spcAft>
            </a:pPr>
            <a:r>
              <a:rPr lang="cs-CZ" sz="2000" dirty="0">
                <a:solidFill>
                  <a:srgbClr val="000000"/>
                </a:solidFill>
                <a:latin typeface="Calibri" panose="020F0502020204030204" pitchFamily="34" charset="0"/>
                <a:ea typeface="Times New Roman" panose="02020603050405020304" pitchFamily="18" charset="0"/>
              </a:rPr>
              <a:t>Tato kapitola obsahuje následující sekce</a:t>
            </a:r>
            <a:r>
              <a:rPr lang="en-US" sz="2000" dirty="0">
                <a:solidFill>
                  <a:srgbClr val="000000"/>
                </a:solidFill>
                <a:latin typeface="Calibri" panose="020F0502020204030204" pitchFamily="34" charset="0"/>
                <a:ea typeface="Times New Roman" panose="02020603050405020304" pitchFamily="18" charset="0"/>
              </a:rPr>
              <a:t>:</a:t>
            </a:r>
            <a:endParaRPr lang="en-NL" sz="2400" dirty="0">
              <a:solidFill>
                <a:prstClr val="black"/>
              </a:solidFill>
              <a:latin typeface="Times New Roman" panose="02020603050405020304" pitchFamily="18"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1.	</a:t>
            </a:r>
            <a:r>
              <a:rPr lang="cs-CZ" sz="2000" dirty="0">
                <a:solidFill>
                  <a:srgbClr val="000000"/>
                </a:solidFill>
                <a:latin typeface="Calibri" panose="020F0502020204030204" pitchFamily="34" charset="0"/>
                <a:ea typeface="Times New Roman" panose="02020603050405020304" pitchFamily="18" charset="0"/>
              </a:rPr>
              <a:t>Vzdělávací cíle</a:t>
            </a:r>
            <a:endParaRPr lang="en-US" sz="2000" dirty="0">
              <a:solidFill>
                <a:srgbClr val="000000"/>
              </a:solidFill>
              <a:latin typeface="Calibri" panose="020F0502020204030204" pitchFamily="34"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2.	</a:t>
            </a:r>
            <a:r>
              <a:rPr lang="cs-CZ" sz="2000" dirty="0">
                <a:solidFill>
                  <a:srgbClr val="000000"/>
                </a:solidFill>
                <a:latin typeface="Calibri" panose="020F0502020204030204" pitchFamily="34" charset="0"/>
                <a:ea typeface="Times New Roman" panose="02020603050405020304" pitchFamily="18" charset="0"/>
              </a:rPr>
              <a:t>Problém energetiky</a:t>
            </a:r>
            <a:endParaRPr lang="en-US" sz="2000" dirty="0">
              <a:solidFill>
                <a:srgbClr val="000000"/>
              </a:solidFill>
              <a:latin typeface="Calibri" panose="020F0502020204030204" pitchFamily="34"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3.	</a:t>
            </a:r>
            <a:r>
              <a:rPr lang="cs-CZ" sz="2000" dirty="0">
                <a:solidFill>
                  <a:srgbClr val="000000"/>
                </a:solidFill>
                <a:latin typeface="Calibri" panose="020F0502020204030204" pitchFamily="34" charset="0"/>
                <a:ea typeface="Times New Roman" panose="02020603050405020304" pitchFamily="18" charset="0"/>
              </a:rPr>
              <a:t>Jaderné reakce</a:t>
            </a:r>
            <a:endParaRPr lang="en-US" sz="2000" dirty="0">
              <a:solidFill>
                <a:srgbClr val="000000"/>
              </a:solidFill>
              <a:latin typeface="Calibri" panose="020F0502020204030204" pitchFamily="34"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4.	</a:t>
            </a:r>
            <a:r>
              <a:rPr lang="cs-CZ" sz="2000" dirty="0">
                <a:solidFill>
                  <a:srgbClr val="000000"/>
                </a:solidFill>
                <a:latin typeface="Calibri" panose="020F0502020204030204" pitchFamily="34" charset="0"/>
                <a:ea typeface="Times New Roman" panose="02020603050405020304" pitchFamily="18" charset="0"/>
              </a:rPr>
              <a:t>Plazma: čtvrté skupenství hmoty</a:t>
            </a:r>
            <a:endParaRPr lang="en-US" sz="2000" dirty="0">
              <a:solidFill>
                <a:srgbClr val="000000"/>
              </a:solidFill>
              <a:latin typeface="Calibri" panose="020F0502020204030204" pitchFamily="34"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5.	</a:t>
            </a:r>
            <a:r>
              <a:rPr lang="cs-CZ" sz="2000" dirty="0">
                <a:solidFill>
                  <a:srgbClr val="000000"/>
                </a:solidFill>
                <a:latin typeface="Calibri" panose="020F0502020204030204" pitchFamily="34" charset="0"/>
                <a:ea typeface="Times New Roman" panose="02020603050405020304" pitchFamily="18" charset="0"/>
              </a:rPr>
              <a:t>Nabité částice v magnetickém poli</a:t>
            </a:r>
            <a:endParaRPr lang="en-US" sz="2000" dirty="0">
              <a:solidFill>
                <a:srgbClr val="000000"/>
              </a:solidFill>
              <a:latin typeface="Calibri" panose="020F0502020204030204" pitchFamily="34"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6.	</a:t>
            </a:r>
            <a:r>
              <a:rPr lang="cs-CZ" sz="2000" dirty="0">
                <a:solidFill>
                  <a:srgbClr val="000000"/>
                </a:solidFill>
                <a:latin typeface="Calibri" panose="020F0502020204030204" pitchFamily="34" charset="0"/>
                <a:ea typeface="Times New Roman" panose="02020603050405020304" pitchFamily="18" charset="0"/>
              </a:rPr>
              <a:t>Doporučená literatura</a:t>
            </a:r>
            <a:endParaRPr lang="en-US" sz="2000" dirty="0">
              <a:solidFill>
                <a:srgbClr val="000000"/>
              </a:solidFill>
              <a:latin typeface="Calibri" panose="020F0502020204030204" pitchFamily="34" charset="0"/>
              <a:ea typeface="Times New Roman" panose="02020603050405020304" pitchFamily="18" charset="0"/>
            </a:endParaRPr>
          </a:p>
        </p:txBody>
      </p:sp>
      <p:sp>
        <p:nvSpPr>
          <p:cNvPr id="3" name="Rectangle 12">
            <a:extLst>
              <a:ext uri="{FF2B5EF4-FFF2-40B4-BE49-F238E27FC236}">
                <a16:creationId xmlns:a16="http://schemas.microsoft.com/office/drawing/2014/main" id="{BDF21964-E052-417C-A559-2B6263CB99B4}"/>
              </a:ext>
            </a:extLst>
          </p:cNvPr>
          <p:cNvSpPr/>
          <p:nvPr/>
        </p:nvSpPr>
        <p:spPr>
          <a:xfrm>
            <a:off x="7354652" y="1137992"/>
            <a:ext cx="1296144" cy="624709"/>
          </a:xfrm>
          <a:prstGeom prst="roundRect">
            <a:avLst/>
          </a:prstGeom>
          <a:solidFill>
            <a:srgbClr val="2D5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ZoneTexte 19">
            <a:extLst>
              <a:ext uri="{FF2B5EF4-FFF2-40B4-BE49-F238E27FC236}">
                <a16:creationId xmlns:a16="http://schemas.microsoft.com/office/drawing/2014/main" id="{A2690213-9C9A-4CA3-8BE3-6A79E0F779B3}"/>
              </a:ext>
            </a:extLst>
          </p:cNvPr>
          <p:cNvSpPr txBox="1"/>
          <p:nvPr/>
        </p:nvSpPr>
        <p:spPr>
          <a:xfrm>
            <a:off x="7354652" y="1253231"/>
            <a:ext cx="1296144" cy="442674"/>
          </a:xfrm>
          <a:prstGeom prst="roundRect">
            <a:avLst/>
          </a:prstGeom>
          <a:solidFill>
            <a:srgbClr val="2D519C"/>
          </a:solidFill>
        </p:spPr>
        <p:txBody>
          <a:bodyPr wrap="square" rtlCol="0">
            <a:spAutoFit/>
          </a:bodyPr>
          <a:lstStyle/>
          <a:p>
            <a:pPr algn="ctr"/>
            <a:r>
              <a:rPr lang="cs-CZ" sz="2000" dirty="0">
                <a:solidFill>
                  <a:schemeClr val="bg1">
                    <a:lumMod val="95000"/>
                  </a:schemeClr>
                </a:solidFill>
              </a:rPr>
              <a:t>Návrh</a:t>
            </a:r>
            <a:endParaRPr lang="en-GB" sz="1600" dirty="0">
              <a:solidFill>
                <a:schemeClr val="bg1">
                  <a:lumMod val="95000"/>
                </a:schemeClr>
              </a:solidFill>
            </a:endParaRPr>
          </a:p>
        </p:txBody>
      </p:sp>
    </p:spTree>
    <p:extLst>
      <p:ext uri="{BB962C8B-B14F-4D97-AF65-F5344CB8AC3E}">
        <p14:creationId xmlns:p14="http://schemas.microsoft.com/office/powerpoint/2010/main" val="5331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7318B9-B72E-4138-866B-23189C8D171F}"/>
              </a:ext>
            </a:extLst>
          </p:cNvPr>
          <p:cNvSpPr>
            <a:spLocks noGrp="1"/>
          </p:cNvSpPr>
          <p:nvPr>
            <p:ph type="sldNum" sz="quarter" idx="12"/>
          </p:nvPr>
        </p:nvSpPr>
        <p:spPr/>
        <p:txBody>
          <a:bodyPr/>
          <a:lstStyle/>
          <a:p>
            <a:fld id="{D3AF6E99-D068-7F4D-BF74-8638007AB322}" type="slidenum">
              <a:rPr lang="en-GB" smtClean="0"/>
              <a:pPr/>
              <a:t>3</a:t>
            </a:fld>
            <a:endParaRPr lang="en-GB"/>
          </a:p>
        </p:txBody>
      </p:sp>
      <p:sp>
        <p:nvSpPr>
          <p:cNvPr id="3" name="Title 2">
            <a:extLst>
              <a:ext uri="{FF2B5EF4-FFF2-40B4-BE49-F238E27FC236}">
                <a16:creationId xmlns:a16="http://schemas.microsoft.com/office/drawing/2014/main" id="{6918A497-3A42-44AC-8A25-B766D91FD024}"/>
              </a:ext>
            </a:extLst>
          </p:cNvPr>
          <p:cNvSpPr>
            <a:spLocks noGrp="1"/>
          </p:cNvSpPr>
          <p:nvPr>
            <p:ph type="ctrTitle"/>
          </p:nvPr>
        </p:nvSpPr>
        <p:spPr/>
        <p:txBody>
          <a:bodyPr/>
          <a:lstStyle/>
          <a:p>
            <a:r>
              <a:rPr lang="cs-CZ" dirty="0"/>
              <a:t>Proč učit o fúzi na střední škole?</a:t>
            </a:r>
            <a:endParaRPr lang="en-150" dirty="0"/>
          </a:p>
        </p:txBody>
      </p:sp>
      <p:sp>
        <p:nvSpPr>
          <p:cNvPr id="4" name="Footer Placeholder 3">
            <a:extLst>
              <a:ext uri="{FF2B5EF4-FFF2-40B4-BE49-F238E27FC236}">
                <a16:creationId xmlns:a16="http://schemas.microsoft.com/office/drawing/2014/main" id="{5F5DA4F7-488B-4EF2-88C5-599EFA0AA357}"/>
              </a:ext>
            </a:extLst>
          </p:cNvPr>
          <p:cNvSpPr>
            <a:spLocks noGrp="1"/>
          </p:cNvSpPr>
          <p:nvPr>
            <p:ph type="ftr" sz="quarter" idx="11"/>
          </p:nvPr>
        </p:nvSpPr>
        <p:spPr/>
        <p:txBody>
          <a:bodyPr/>
          <a:lstStyle/>
          <a:p>
            <a:r>
              <a:rPr lang="nl-NL"/>
              <a:t>European Fusion Teacher Day – 02/10/2020</a:t>
            </a:r>
            <a:endParaRPr lang="fr-BE"/>
          </a:p>
        </p:txBody>
      </p:sp>
      <p:pic>
        <p:nvPicPr>
          <p:cNvPr id="2054" name="Picture 6">
            <a:extLst>
              <a:ext uri="{FF2B5EF4-FFF2-40B4-BE49-F238E27FC236}">
                <a16:creationId xmlns:a16="http://schemas.microsoft.com/office/drawing/2014/main" id="{1E333E44-B271-43FF-8E32-EAA8EEC8C3E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57490" y="2461191"/>
            <a:ext cx="5503081" cy="35664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1EB5A2F-B139-4CA3-9311-2FDBB416C64B}"/>
              </a:ext>
            </a:extLst>
          </p:cNvPr>
          <p:cNvSpPr txBox="1"/>
          <p:nvPr/>
        </p:nvSpPr>
        <p:spPr>
          <a:xfrm>
            <a:off x="5520269" y="6027684"/>
            <a:ext cx="2423079" cy="230832"/>
          </a:xfrm>
          <a:prstGeom prst="rect">
            <a:avLst/>
          </a:prstGeom>
          <a:noFill/>
        </p:spPr>
        <p:txBody>
          <a:bodyPr wrap="square" rtlCol="0">
            <a:spAutoFit/>
          </a:bodyPr>
          <a:lstStyle/>
          <a:p>
            <a:r>
              <a:rPr lang="cs-CZ" sz="900" i="1" dirty="0"/>
              <a:t>„Jáma“ tokamaku ITER</a:t>
            </a:r>
            <a:r>
              <a:rPr lang="en-US" sz="900" i="1" dirty="0"/>
              <a:t>– </a:t>
            </a:r>
            <a:r>
              <a:rPr lang="cs-CZ" sz="900" i="1" dirty="0"/>
              <a:t>léto </a:t>
            </a:r>
            <a:r>
              <a:rPr lang="en-US" sz="900" i="1" dirty="0"/>
              <a:t>2020</a:t>
            </a:r>
          </a:p>
        </p:txBody>
      </p:sp>
      <p:sp>
        <p:nvSpPr>
          <p:cNvPr id="5" name="ZoneTexte 9">
            <a:extLst>
              <a:ext uri="{FF2B5EF4-FFF2-40B4-BE49-F238E27FC236}">
                <a16:creationId xmlns:a16="http://schemas.microsoft.com/office/drawing/2014/main" id="{BA3D0BC6-1CEF-452E-BE6F-05A6EDC65EC8}"/>
              </a:ext>
            </a:extLst>
          </p:cNvPr>
          <p:cNvSpPr txBox="1"/>
          <p:nvPr/>
        </p:nvSpPr>
        <p:spPr>
          <a:xfrm>
            <a:off x="372139" y="974678"/>
            <a:ext cx="8596719" cy="1200329"/>
          </a:xfrm>
          <a:prstGeom prst="rect">
            <a:avLst/>
          </a:prstGeom>
          <a:noFill/>
        </p:spPr>
        <p:txBody>
          <a:bodyPr wrap="square" rtlCol="0">
            <a:spAutoFit/>
          </a:bodyPr>
          <a:lstStyle/>
          <a:p>
            <a:r>
              <a:rPr lang="cs-CZ" sz="2400" dirty="0">
                <a:latin typeface="Myriad Pro" panose="020B0503030403020204" pitchFamily="34" charset="0"/>
              </a:rPr>
              <a:t>Fúze je příkladem špičkového výzkumu</a:t>
            </a:r>
            <a:r>
              <a:rPr lang="en-US" sz="2400" dirty="0">
                <a:latin typeface="Myriad Pro" panose="020B0503030403020204" pitchFamily="34" charset="0"/>
              </a:rPr>
              <a:t>, </a:t>
            </a:r>
            <a:r>
              <a:rPr lang="cs-CZ" sz="2400" dirty="0">
                <a:latin typeface="Myriad Pro" panose="020B0503030403020204" pitchFamily="34" charset="0"/>
              </a:rPr>
              <a:t>jehož postup mohou studenti sledovat v reálném čase a může podpořit jejich nadšení pro vědu, které často získají právě na střední škole</a:t>
            </a:r>
            <a:endParaRPr lang="en-US" sz="2400" dirty="0">
              <a:latin typeface="Myriad Pro" panose="020B0503030403020204" pitchFamily="34" charset="0"/>
            </a:endParaRPr>
          </a:p>
        </p:txBody>
      </p:sp>
      <p:pic>
        <p:nvPicPr>
          <p:cNvPr id="10" name="Content Placeholder 5" descr="BvOF Plasmalab 4.jpg">
            <a:extLst>
              <a:ext uri="{FF2B5EF4-FFF2-40B4-BE49-F238E27FC236}">
                <a16:creationId xmlns:a16="http://schemas.microsoft.com/office/drawing/2014/main" id="{D5D42E55-6DEE-4219-8943-E6F27DB9CF0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39836" y="2175007"/>
            <a:ext cx="1737246" cy="16811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a:extLst>
              <a:ext uri="{FF2B5EF4-FFF2-40B4-BE49-F238E27FC236}">
                <a16:creationId xmlns:a16="http://schemas.microsoft.com/office/drawing/2014/main" id="{F070FA23-EB9D-4256-B0A7-055F66A6A5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4747" y="4461925"/>
            <a:ext cx="1656395" cy="16811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descr="A group of people posing for the camera&#10;&#10;Description automatically generated">
            <a:extLst>
              <a:ext uri="{FF2B5EF4-FFF2-40B4-BE49-F238E27FC236}">
                <a16:creationId xmlns:a16="http://schemas.microsoft.com/office/drawing/2014/main" id="{74D52087-123E-4A9D-A956-62AE7103923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545780" y="4172072"/>
            <a:ext cx="2423079" cy="15397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descr="A person sitting at a table using a computer&#10;&#10;Description automatically generated">
            <a:extLst>
              <a:ext uri="{FF2B5EF4-FFF2-40B4-BE49-F238E27FC236}">
                <a16:creationId xmlns:a16="http://schemas.microsoft.com/office/drawing/2014/main" id="{BA742058-31A3-4B42-9CFB-BF35B25E337F}"/>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63644" y="2313349"/>
            <a:ext cx="2335991" cy="15573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9665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30</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cs-CZ" dirty="0"/>
              <a:t>Kapitola</a:t>
            </a:r>
            <a:r>
              <a:rPr lang="en-GB" dirty="0"/>
              <a:t> 2: </a:t>
            </a:r>
            <a:r>
              <a:rPr lang="cs-CZ" dirty="0"/>
              <a:t>Vzdělávací cíle</a:t>
            </a:r>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0" name="ZoneTexte 9">
            <a:extLst>
              <a:ext uri="{FF2B5EF4-FFF2-40B4-BE49-F238E27FC236}">
                <a16:creationId xmlns:a16="http://schemas.microsoft.com/office/drawing/2014/main" id="{3A381896-639B-6649-8F5E-AA997EB7AA2C}"/>
              </a:ext>
            </a:extLst>
          </p:cNvPr>
          <p:cNvSpPr txBox="1"/>
          <p:nvPr/>
        </p:nvSpPr>
        <p:spPr>
          <a:xfrm>
            <a:off x="664781" y="1412776"/>
            <a:ext cx="7560840" cy="1508105"/>
          </a:xfrm>
          <a:prstGeom prst="rect">
            <a:avLst/>
          </a:prstGeom>
          <a:noFill/>
        </p:spPr>
        <p:txBody>
          <a:bodyPr wrap="square" lIns="91440" tIns="45720" rIns="91440" bIns="45720" rtlCol="0" anchor="t">
            <a:spAutoFit/>
          </a:bodyPr>
          <a:lstStyle/>
          <a:p>
            <a:endParaRPr lang="en-GB" sz="2400">
              <a:latin typeface="Myriad Pro" panose="020B0503030403020204" pitchFamily="34" charset="0"/>
            </a:endParaRPr>
          </a:p>
          <a:p>
            <a:endParaRPr lang="en-GB" sz="2400">
              <a:latin typeface="Myriad Pro" panose="020B0503030403020204" pitchFamily="34" charset="0"/>
            </a:endParaRPr>
          </a:p>
          <a:p>
            <a:pPr marL="342900" indent="-342900">
              <a:buFont typeface="Arial" panose="020B0604020202020204" pitchFamily="34" charset="0"/>
              <a:buChar char="•"/>
            </a:pPr>
            <a:endParaRPr lang="en-GB" sz="2400">
              <a:latin typeface="Myriad Pro" panose="020B0503030403020204" pitchFamily="34" charset="0"/>
            </a:endParaRPr>
          </a:p>
          <a:p>
            <a:endParaRPr lang="en-GB" sz="2000">
              <a:latin typeface="Myriad Pro" panose="020B0503030403020204" pitchFamily="34" charset="0"/>
            </a:endParaRPr>
          </a:p>
        </p:txBody>
      </p:sp>
      <p:sp>
        <p:nvSpPr>
          <p:cNvPr id="11" name="TextBox 10">
            <a:extLst>
              <a:ext uri="{FF2B5EF4-FFF2-40B4-BE49-F238E27FC236}">
                <a16:creationId xmlns:a16="http://schemas.microsoft.com/office/drawing/2014/main" id="{F52B059B-2B5D-4E16-8242-36439592E697}"/>
              </a:ext>
            </a:extLst>
          </p:cNvPr>
          <p:cNvSpPr txBox="1"/>
          <p:nvPr/>
        </p:nvSpPr>
        <p:spPr>
          <a:xfrm>
            <a:off x="693979" y="1345235"/>
            <a:ext cx="7890184" cy="4734275"/>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107000"/>
              </a:lnSpc>
              <a:spcAft>
                <a:spcPts val="800"/>
              </a:spcAft>
            </a:pPr>
            <a:r>
              <a:rPr lang="en-US"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Chapter 2: </a:t>
            </a: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Historie fúze</a:t>
            </a:r>
            <a:endParaRPr lang="en-NL" sz="1200" dirty="0">
              <a:solidFill>
                <a:srgbClr val="1A520F"/>
              </a:solidFill>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cs-CZ" sz="2000" dirty="0">
                <a:solidFill>
                  <a:srgbClr val="1A520F"/>
                </a:solidFill>
                <a:latin typeface="Calibri" panose="020F0502020204030204" pitchFamily="34" charset="0"/>
                <a:ea typeface="Times New Roman" panose="02020603050405020304" pitchFamily="18" charset="0"/>
              </a:rPr>
              <a:t>Vzdělávací cíle</a:t>
            </a:r>
            <a:r>
              <a:rPr lang="en-NL" sz="2000" dirty="0">
                <a:solidFill>
                  <a:srgbClr val="1A520F"/>
                </a:solidFill>
                <a:latin typeface="Calibri" panose="020F0502020204030204" pitchFamily="34" charset="0"/>
                <a:ea typeface="Times New Roman" panose="02020603050405020304" pitchFamily="18" charset="0"/>
              </a:rPr>
              <a:t>:</a:t>
            </a:r>
            <a:endParaRPr lang="en-NL" sz="1400" dirty="0">
              <a:solidFill>
                <a:srgbClr val="1A520F"/>
              </a:solidFill>
              <a:latin typeface="Times New Roman" panose="02020603050405020304" pitchFamily="18" charset="0"/>
              <a:ea typeface="Times New Roman" panose="02020603050405020304" pitchFamily="18" charset="0"/>
            </a:endParaRPr>
          </a:p>
          <a:p>
            <a:pPr>
              <a:lnSpc>
                <a:spcPct val="107000"/>
              </a:lnSpc>
              <a:spcAft>
                <a:spcPts val="800"/>
              </a:spcAft>
            </a:pPr>
            <a:r>
              <a:rPr lang="cs-CZ" sz="2000" dirty="0">
                <a:latin typeface="Calibri" panose="020F0502020204030204" pitchFamily="34" charset="0"/>
                <a:ea typeface="Calibri" panose="020F0502020204030204" pitchFamily="34" charset="0"/>
                <a:cs typeface="Times New Roman" panose="02020603050405020304" pitchFamily="18" charset="0"/>
              </a:rPr>
              <a:t>Na konci tohoto modulu budou studenti schopni</a:t>
            </a:r>
            <a:r>
              <a:rPr lang="en-US" sz="2000" dirty="0">
                <a:latin typeface="Calibri" panose="020F0502020204030204" pitchFamily="34" charset="0"/>
                <a:ea typeface="Calibri" panose="020F0502020204030204" pitchFamily="34" charset="0"/>
                <a:cs typeface="Times New Roman" panose="02020603050405020304" pitchFamily="18" charset="0"/>
              </a:rPr>
              <a:t>:</a:t>
            </a:r>
            <a:endParaRPr lang="en-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cs-CZ" sz="2000" dirty="0">
                <a:latin typeface="Calibri" panose="020F0502020204030204" pitchFamily="34" charset="0"/>
                <a:ea typeface="Calibri" panose="020F0502020204030204" pitchFamily="34" charset="0"/>
                <a:cs typeface="Times New Roman" panose="02020603050405020304" pitchFamily="18" charset="0"/>
              </a:rPr>
              <a:t>Vysvětlit jak hvězdy získávají energii</a:t>
            </a:r>
            <a:endParaRPr lang="en-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cs-CZ" sz="2000" dirty="0">
                <a:latin typeface="Calibri" panose="020F0502020204030204" pitchFamily="34" charset="0"/>
                <a:ea typeface="Calibri" panose="020F0502020204030204" pitchFamily="34" charset="0"/>
                <a:cs typeface="Times New Roman" panose="02020603050405020304" pitchFamily="18" charset="0"/>
              </a:rPr>
              <a:t>Vypíchnout, proč je realizace podobného procesu na Zemi obtížná</a:t>
            </a:r>
            <a:endParaRPr lang="en-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cs-CZ" sz="2000" dirty="0">
                <a:latin typeface="Calibri" panose="020F0502020204030204" pitchFamily="34" charset="0"/>
                <a:ea typeface="Calibri" panose="020F0502020204030204" pitchFamily="34" charset="0"/>
                <a:cs typeface="Times New Roman" panose="02020603050405020304" pitchFamily="18" charset="0"/>
              </a:rPr>
              <a:t>Pochopit potřebu větších a složitějších fúzních zařízení</a:t>
            </a:r>
            <a:endParaRPr lang="en-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cs-CZ" sz="2000" dirty="0">
                <a:latin typeface="Calibri" panose="020F0502020204030204" pitchFamily="34" charset="0"/>
                <a:ea typeface="Calibri" panose="020F0502020204030204" pitchFamily="34" charset="0"/>
                <a:cs typeface="Times New Roman" panose="02020603050405020304" pitchFamily="18" charset="0"/>
              </a:rPr>
              <a:t>Vytvořit časovou osu prvních fúzních strojů</a:t>
            </a:r>
          </a:p>
          <a:p>
            <a:pPr marL="342900" lvl="0" indent="-342900">
              <a:lnSpc>
                <a:spcPct val="107000"/>
              </a:lnSpc>
              <a:spcAft>
                <a:spcPts val="0"/>
              </a:spcAft>
              <a:buSzPts val="1000"/>
              <a:buFont typeface="Symbol" panose="05050102010706020507" pitchFamily="18" charset="2"/>
              <a:buChar char=""/>
              <a:tabLst>
                <a:tab pos="457200" algn="l"/>
              </a:tabLst>
            </a:pPr>
            <a:r>
              <a:rPr lang="cs-CZ" sz="2000" dirty="0">
                <a:latin typeface="Calibri" panose="020F0502020204030204" pitchFamily="34" charset="0"/>
                <a:ea typeface="Calibri" panose="020F0502020204030204" pitchFamily="34" charset="0"/>
                <a:cs typeface="Times New Roman" panose="02020603050405020304" pitchFamily="18" charset="0"/>
              </a:rPr>
              <a:t>Identifikovat mezinárodní konflikty a spolupráce, které ovlivnily výzkum fúze</a:t>
            </a:r>
            <a:endParaRPr lang="en-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cs-CZ" sz="2000" dirty="0">
                <a:latin typeface="Calibri" panose="020F0502020204030204" pitchFamily="34" charset="0"/>
                <a:ea typeface="Calibri" panose="020F0502020204030204" pitchFamily="34" charset="0"/>
                <a:cs typeface="Times New Roman" panose="02020603050405020304" pitchFamily="18" charset="0"/>
              </a:rPr>
              <a:t>Diskutovat proč fúze trpí zpožděním</a:t>
            </a:r>
            <a:endParaRPr lang="en-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cs-CZ" sz="2000" dirty="0">
                <a:latin typeface="Calibri" panose="020F0502020204030204" pitchFamily="34" charset="0"/>
                <a:ea typeface="Calibri" panose="020F0502020204030204" pitchFamily="34" charset="0"/>
                <a:cs typeface="Times New Roman" panose="02020603050405020304" pitchFamily="18" charset="0"/>
              </a:rPr>
              <a:t>Vysvětlit jak začal projekt ITER</a:t>
            </a:r>
            <a:endParaRPr lang="en-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cs-CZ" sz="2000" dirty="0">
                <a:latin typeface="Calibri" panose="020F0502020204030204" pitchFamily="34" charset="0"/>
                <a:ea typeface="Calibri" panose="020F0502020204030204" pitchFamily="34" charset="0"/>
                <a:cs typeface="Times New Roman" panose="02020603050405020304" pitchFamily="18" charset="0"/>
              </a:rPr>
              <a:t>Shrnout cíle projektu ITER</a:t>
            </a:r>
            <a:endParaRPr lang="en-NL"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12">
            <a:extLst>
              <a:ext uri="{FF2B5EF4-FFF2-40B4-BE49-F238E27FC236}">
                <a16:creationId xmlns:a16="http://schemas.microsoft.com/office/drawing/2014/main" id="{66D99930-E743-4BDC-82E7-70B9A99EB58F}"/>
              </a:ext>
            </a:extLst>
          </p:cNvPr>
          <p:cNvSpPr/>
          <p:nvPr/>
        </p:nvSpPr>
        <p:spPr>
          <a:xfrm>
            <a:off x="7354652" y="1137992"/>
            <a:ext cx="1296144" cy="624709"/>
          </a:xfrm>
          <a:prstGeom prst="roundRect">
            <a:avLst/>
          </a:prstGeom>
          <a:solidFill>
            <a:srgbClr val="2D5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ZoneTexte 19">
            <a:extLst>
              <a:ext uri="{FF2B5EF4-FFF2-40B4-BE49-F238E27FC236}">
                <a16:creationId xmlns:a16="http://schemas.microsoft.com/office/drawing/2014/main" id="{B9568A14-BBED-4105-AA8B-1992F3CFA909}"/>
              </a:ext>
            </a:extLst>
          </p:cNvPr>
          <p:cNvSpPr txBox="1"/>
          <p:nvPr/>
        </p:nvSpPr>
        <p:spPr>
          <a:xfrm>
            <a:off x="7354652" y="1253231"/>
            <a:ext cx="1296144" cy="442674"/>
          </a:xfrm>
          <a:prstGeom prst="roundRect">
            <a:avLst/>
          </a:prstGeom>
          <a:solidFill>
            <a:srgbClr val="2D519C"/>
          </a:solidFill>
        </p:spPr>
        <p:txBody>
          <a:bodyPr wrap="square" rtlCol="0">
            <a:spAutoFit/>
          </a:bodyPr>
          <a:lstStyle/>
          <a:p>
            <a:pPr algn="ctr"/>
            <a:r>
              <a:rPr lang="cs-CZ" sz="2000" dirty="0">
                <a:solidFill>
                  <a:schemeClr val="bg1">
                    <a:lumMod val="95000"/>
                  </a:schemeClr>
                </a:solidFill>
              </a:rPr>
              <a:t>Návrh</a:t>
            </a:r>
            <a:endParaRPr lang="en-GB" sz="1600" dirty="0">
              <a:solidFill>
                <a:schemeClr val="bg1">
                  <a:lumMod val="95000"/>
                </a:schemeClr>
              </a:solidFill>
            </a:endParaRPr>
          </a:p>
        </p:txBody>
      </p:sp>
    </p:spTree>
    <p:extLst>
      <p:ext uri="{BB962C8B-B14F-4D97-AF65-F5344CB8AC3E}">
        <p14:creationId xmlns:p14="http://schemas.microsoft.com/office/powerpoint/2010/main" val="1076846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31</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cs-CZ" dirty="0"/>
              <a:t>Kapitola</a:t>
            </a:r>
            <a:r>
              <a:rPr lang="en-GB" dirty="0"/>
              <a:t> 2: </a:t>
            </a:r>
            <a:r>
              <a:rPr lang="cs-CZ" dirty="0"/>
              <a:t>Struktura</a:t>
            </a:r>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0" name="ZoneTexte 9">
            <a:extLst>
              <a:ext uri="{FF2B5EF4-FFF2-40B4-BE49-F238E27FC236}">
                <a16:creationId xmlns:a16="http://schemas.microsoft.com/office/drawing/2014/main" id="{3A381896-639B-6649-8F5E-AA997EB7AA2C}"/>
              </a:ext>
            </a:extLst>
          </p:cNvPr>
          <p:cNvSpPr txBox="1"/>
          <p:nvPr/>
        </p:nvSpPr>
        <p:spPr>
          <a:xfrm>
            <a:off x="664781" y="1412776"/>
            <a:ext cx="7560840" cy="1508105"/>
          </a:xfrm>
          <a:prstGeom prst="rect">
            <a:avLst/>
          </a:prstGeom>
          <a:noFill/>
        </p:spPr>
        <p:txBody>
          <a:bodyPr wrap="square" lIns="91440" tIns="45720" rIns="91440" bIns="45720" rtlCol="0" anchor="t">
            <a:spAutoFit/>
          </a:bodyPr>
          <a:lstStyle/>
          <a:p>
            <a:endParaRPr lang="en-GB" sz="2400">
              <a:latin typeface="Myriad Pro" panose="020B0503030403020204" pitchFamily="34" charset="0"/>
            </a:endParaRPr>
          </a:p>
          <a:p>
            <a:endParaRPr lang="en-GB" sz="2400">
              <a:latin typeface="Myriad Pro" panose="020B0503030403020204" pitchFamily="34" charset="0"/>
            </a:endParaRPr>
          </a:p>
          <a:p>
            <a:pPr marL="342900" indent="-342900">
              <a:buFont typeface="Arial" panose="020B0604020202020204" pitchFamily="34" charset="0"/>
              <a:buChar char="•"/>
            </a:pPr>
            <a:endParaRPr lang="en-GB" sz="2400">
              <a:latin typeface="Myriad Pro" panose="020B0503030403020204" pitchFamily="34" charset="0"/>
            </a:endParaRPr>
          </a:p>
          <a:p>
            <a:endParaRPr lang="en-GB" sz="2000">
              <a:latin typeface="Myriad Pro" panose="020B0503030403020204" pitchFamily="34" charset="0"/>
            </a:endParaRPr>
          </a:p>
        </p:txBody>
      </p:sp>
      <p:sp>
        <p:nvSpPr>
          <p:cNvPr id="2" name="TextBox 1">
            <a:extLst>
              <a:ext uri="{FF2B5EF4-FFF2-40B4-BE49-F238E27FC236}">
                <a16:creationId xmlns:a16="http://schemas.microsoft.com/office/drawing/2014/main" id="{2380CABF-9C8B-41AB-AF9D-39EC6BC65564}"/>
              </a:ext>
            </a:extLst>
          </p:cNvPr>
          <p:cNvSpPr txBox="1"/>
          <p:nvPr/>
        </p:nvSpPr>
        <p:spPr>
          <a:xfrm>
            <a:off x="693979" y="1331566"/>
            <a:ext cx="7756043" cy="3445128"/>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107000"/>
              </a:lnSpc>
              <a:spcAft>
                <a:spcPts val="800"/>
              </a:spcAft>
            </a:pPr>
            <a:r>
              <a:rPr lang="en-US"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Chapter 2: </a:t>
            </a: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Historie fúze</a:t>
            </a:r>
            <a:endParaRPr lang="en-NL" sz="1200" dirty="0">
              <a:solidFill>
                <a:srgbClr val="1A520F"/>
              </a:solidFill>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cs-CZ" sz="2000" dirty="0">
                <a:solidFill>
                  <a:srgbClr val="1A520F"/>
                </a:solidFill>
                <a:latin typeface="Calibri" panose="020F0502020204030204" pitchFamily="34" charset="0"/>
                <a:ea typeface="Times New Roman" panose="02020603050405020304" pitchFamily="18" charset="0"/>
              </a:rPr>
              <a:t>Struktura</a:t>
            </a:r>
            <a:r>
              <a:rPr lang="en-US" sz="2000" dirty="0">
                <a:solidFill>
                  <a:srgbClr val="1A520F"/>
                </a:solidFill>
                <a:latin typeface="Calibri" panose="020F0502020204030204" pitchFamily="34" charset="0"/>
                <a:ea typeface="Times New Roman" panose="02020603050405020304" pitchFamily="18" charset="0"/>
              </a:rPr>
              <a:t>:</a:t>
            </a:r>
            <a:endParaRPr lang="en-NL" sz="1400" dirty="0">
              <a:solidFill>
                <a:srgbClr val="1A520F"/>
              </a:solidFill>
              <a:latin typeface="Times New Roman" panose="02020603050405020304" pitchFamily="18" charset="0"/>
              <a:ea typeface="Times New Roman" panose="02020603050405020304" pitchFamily="18" charset="0"/>
            </a:endParaRPr>
          </a:p>
          <a:p>
            <a:pPr lvl="0">
              <a:spcAft>
                <a:spcPts val="0"/>
              </a:spcAft>
            </a:pPr>
            <a:r>
              <a:rPr lang="cs-CZ" sz="2000" dirty="0">
                <a:solidFill>
                  <a:srgbClr val="000000"/>
                </a:solidFill>
                <a:latin typeface="Calibri" panose="020F0502020204030204" pitchFamily="34" charset="0"/>
                <a:ea typeface="Times New Roman" panose="02020603050405020304" pitchFamily="18" charset="0"/>
              </a:rPr>
              <a:t>Tato kapitola obsahuje následující sekce</a:t>
            </a:r>
            <a:r>
              <a:rPr lang="en-US" sz="2000" dirty="0">
                <a:solidFill>
                  <a:srgbClr val="000000"/>
                </a:solidFill>
                <a:latin typeface="Calibri" panose="020F0502020204030204" pitchFamily="34" charset="0"/>
                <a:ea typeface="Times New Roman" panose="02020603050405020304" pitchFamily="18" charset="0"/>
              </a:rPr>
              <a:t>:</a:t>
            </a:r>
            <a:endParaRPr lang="en-NL" sz="2400" dirty="0">
              <a:solidFill>
                <a:prstClr val="black"/>
              </a:solidFill>
              <a:latin typeface="Times New Roman" panose="02020603050405020304" pitchFamily="18"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1.	</a:t>
            </a:r>
            <a:r>
              <a:rPr lang="cs-CZ" sz="2000" dirty="0">
                <a:solidFill>
                  <a:srgbClr val="000000"/>
                </a:solidFill>
                <a:latin typeface="Calibri" panose="020F0502020204030204" pitchFamily="34" charset="0"/>
                <a:ea typeface="Times New Roman" panose="02020603050405020304" pitchFamily="18" charset="0"/>
              </a:rPr>
              <a:t>Vzdělávací cíle</a:t>
            </a:r>
            <a:endParaRPr lang="en-US" sz="2000" dirty="0">
              <a:solidFill>
                <a:srgbClr val="000000"/>
              </a:solidFill>
              <a:latin typeface="Calibri" panose="020F0502020204030204" pitchFamily="34"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2.	</a:t>
            </a:r>
            <a:r>
              <a:rPr lang="cs-CZ" sz="2000" dirty="0">
                <a:solidFill>
                  <a:srgbClr val="000000"/>
                </a:solidFill>
                <a:latin typeface="Calibri" panose="020F0502020204030204" pitchFamily="34" charset="0"/>
                <a:ea typeface="Times New Roman" panose="02020603050405020304" pitchFamily="18" charset="0"/>
              </a:rPr>
              <a:t>Fúze ve hvězdách</a:t>
            </a:r>
            <a:endParaRPr lang="en-US" sz="2000" dirty="0">
              <a:solidFill>
                <a:srgbClr val="000000"/>
              </a:solidFill>
              <a:latin typeface="Calibri" panose="020F0502020204030204" pitchFamily="34"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3.	</a:t>
            </a:r>
            <a:r>
              <a:rPr lang="cs-CZ" sz="2000" dirty="0">
                <a:solidFill>
                  <a:srgbClr val="000000"/>
                </a:solidFill>
                <a:latin typeface="Calibri" panose="020F0502020204030204" pitchFamily="34" charset="0"/>
                <a:ea typeface="Times New Roman" panose="02020603050405020304" pitchFamily="18" charset="0"/>
              </a:rPr>
              <a:t>Fúze na Zemi</a:t>
            </a:r>
            <a:endParaRPr lang="en-US" sz="2000" dirty="0">
              <a:solidFill>
                <a:srgbClr val="000000"/>
              </a:solidFill>
              <a:latin typeface="Calibri" panose="020F0502020204030204" pitchFamily="34"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4.	</a:t>
            </a:r>
            <a:r>
              <a:rPr lang="cs-CZ" sz="2000" dirty="0">
                <a:solidFill>
                  <a:srgbClr val="000000"/>
                </a:solidFill>
                <a:latin typeface="Calibri" panose="020F0502020204030204" pitchFamily="34" charset="0"/>
                <a:ea typeface="Times New Roman" panose="02020603050405020304" pitchFamily="18" charset="0"/>
              </a:rPr>
              <a:t>Časová osa fúzního výzkumu</a:t>
            </a:r>
            <a:endParaRPr lang="en-US" sz="2000" dirty="0">
              <a:solidFill>
                <a:srgbClr val="000000"/>
              </a:solidFill>
              <a:latin typeface="Calibri" panose="020F0502020204030204" pitchFamily="34"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5.	</a:t>
            </a:r>
            <a:r>
              <a:rPr lang="cs-CZ" sz="2000" dirty="0">
                <a:solidFill>
                  <a:srgbClr val="000000"/>
                </a:solidFill>
                <a:latin typeface="Calibri" panose="020F0502020204030204" pitchFamily="34" charset="0"/>
                <a:ea typeface="Times New Roman" panose="02020603050405020304" pitchFamily="18" charset="0"/>
              </a:rPr>
              <a:t>Mezinárodní spolupráce</a:t>
            </a:r>
            <a:endParaRPr lang="en-US" sz="2000" dirty="0">
              <a:solidFill>
                <a:srgbClr val="000000"/>
              </a:solidFill>
              <a:latin typeface="Calibri" panose="020F0502020204030204" pitchFamily="34"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6.	</a:t>
            </a:r>
            <a:r>
              <a:rPr lang="cs-CZ" sz="2000" dirty="0">
                <a:solidFill>
                  <a:srgbClr val="000000"/>
                </a:solidFill>
                <a:latin typeface="Calibri" panose="020F0502020204030204" pitchFamily="34" charset="0"/>
                <a:ea typeface="Times New Roman" panose="02020603050405020304" pitchFamily="18" charset="0"/>
              </a:rPr>
              <a:t>Doporučená literatura</a:t>
            </a:r>
            <a:endParaRPr lang="en-US" sz="2000" dirty="0">
              <a:solidFill>
                <a:srgbClr val="000000"/>
              </a:solidFill>
              <a:latin typeface="Calibri" panose="020F0502020204030204" pitchFamily="34" charset="0"/>
              <a:ea typeface="Times New Roman" panose="02020603050405020304" pitchFamily="18" charset="0"/>
            </a:endParaRPr>
          </a:p>
        </p:txBody>
      </p:sp>
      <p:sp>
        <p:nvSpPr>
          <p:cNvPr id="3" name="Rectangle 12">
            <a:extLst>
              <a:ext uri="{FF2B5EF4-FFF2-40B4-BE49-F238E27FC236}">
                <a16:creationId xmlns:a16="http://schemas.microsoft.com/office/drawing/2014/main" id="{A318D512-BDAD-4C5E-BF29-191629DF98A7}"/>
              </a:ext>
            </a:extLst>
          </p:cNvPr>
          <p:cNvSpPr/>
          <p:nvPr/>
        </p:nvSpPr>
        <p:spPr>
          <a:xfrm>
            <a:off x="7354652" y="1137992"/>
            <a:ext cx="1296144" cy="624709"/>
          </a:xfrm>
          <a:prstGeom prst="roundRect">
            <a:avLst/>
          </a:prstGeom>
          <a:solidFill>
            <a:srgbClr val="2D5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ZoneTexte 19">
            <a:extLst>
              <a:ext uri="{FF2B5EF4-FFF2-40B4-BE49-F238E27FC236}">
                <a16:creationId xmlns:a16="http://schemas.microsoft.com/office/drawing/2014/main" id="{CC46F601-8CBD-40D7-AB10-7173FD5296E8}"/>
              </a:ext>
            </a:extLst>
          </p:cNvPr>
          <p:cNvSpPr txBox="1"/>
          <p:nvPr/>
        </p:nvSpPr>
        <p:spPr>
          <a:xfrm>
            <a:off x="7354652" y="1253231"/>
            <a:ext cx="1296144" cy="442674"/>
          </a:xfrm>
          <a:prstGeom prst="roundRect">
            <a:avLst/>
          </a:prstGeom>
          <a:solidFill>
            <a:srgbClr val="2D519C"/>
          </a:solidFill>
        </p:spPr>
        <p:txBody>
          <a:bodyPr wrap="square" rtlCol="0">
            <a:spAutoFit/>
          </a:bodyPr>
          <a:lstStyle/>
          <a:p>
            <a:pPr algn="ctr"/>
            <a:r>
              <a:rPr lang="cs-CZ" sz="2000" dirty="0">
                <a:solidFill>
                  <a:schemeClr val="bg1">
                    <a:lumMod val="95000"/>
                  </a:schemeClr>
                </a:solidFill>
              </a:rPr>
              <a:t>Návrh</a:t>
            </a:r>
            <a:endParaRPr lang="en-GB" sz="1600" dirty="0">
              <a:solidFill>
                <a:schemeClr val="bg1">
                  <a:lumMod val="95000"/>
                </a:schemeClr>
              </a:solidFill>
            </a:endParaRPr>
          </a:p>
        </p:txBody>
      </p:sp>
    </p:spTree>
    <p:extLst>
      <p:ext uri="{BB962C8B-B14F-4D97-AF65-F5344CB8AC3E}">
        <p14:creationId xmlns:p14="http://schemas.microsoft.com/office/powerpoint/2010/main" val="35229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32</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cs-CZ" dirty="0"/>
              <a:t>Kapitola 3: Vzdělávací cíle</a:t>
            </a:r>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0" name="ZoneTexte 9">
            <a:extLst>
              <a:ext uri="{FF2B5EF4-FFF2-40B4-BE49-F238E27FC236}">
                <a16:creationId xmlns:a16="http://schemas.microsoft.com/office/drawing/2014/main" id="{3A381896-639B-6649-8F5E-AA997EB7AA2C}"/>
              </a:ext>
            </a:extLst>
          </p:cNvPr>
          <p:cNvSpPr txBox="1"/>
          <p:nvPr/>
        </p:nvSpPr>
        <p:spPr>
          <a:xfrm>
            <a:off x="664781" y="1412776"/>
            <a:ext cx="7560840" cy="1508105"/>
          </a:xfrm>
          <a:prstGeom prst="rect">
            <a:avLst/>
          </a:prstGeom>
          <a:noFill/>
        </p:spPr>
        <p:txBody>
          <a:bodyPr wrap="square" lIns="91440" tIns="45720" rIns="91440" bIns="45720" rtlCol="0" anchor="t">
            <a:spAutoFit/>
          </a:bodyPr>
          <a:lstStyle/>
          <a:p>
            <a:endParaRPr lang="en-GB" sz="2400">
              <a:latin typeface="Myriad Pro" panose="020B0503030403020204" pitchFamily="34" charset="0"/>
            </a:endParaRPr>
          </a:p>
          <a:p>
            <a:endParaRPr lang="en-GB" sz="2400">
              <a:latin typeface="Myriad Pro" panose="020B0503030403020204" pitchFamily="34" charset="0"/>
            </a:endParaRPr>
          </a:p>
          <a:p>
            <a:pPr marL="342900" indent="-342900">
              <a:buFont typeface="Arial" panose="020B0604020202020204" pitchFamily="34" charset="0"/>
              <a:buChar char="•"/>
            </a:pPr>
            <a:endParaRPr lang="en-GB" sz="2400">
              <a:latin typeface="Myriad Pro" panose="020B0503030403020204" pitchFamily="34" charset="0"/>
            </a:endParaRPr>
          </a:p>
          <a:p>
            <a:endParaRPr lang="en-GB" sz="2000">
              <a:latin typeface="Myriad Pro" panose="020B0503030403020204" pitchFamily="34" charset="0"/>
            </a:endParaRPr>
          </a:p>
        </p:txBody>
      </p:sp>
      <p:sp>
        <p:nvSpPr>
          <p:cNvPr id="11" name="TextBox 10">
            <a:extLst>
              <a:ext uri="{FF2B5EF4-FFF2-40B4-BE49-F238E27FC236}">
                <a16:creationId xmlns:a16="http://schemas.microsoft.com/office/drawing/2014/main" id="{5A3FB900-4CB6-4DBE-8EF0-EDF700D254EE}"/>
              </a:ext>
            </a:extLst>
          </p:cNvPr>
          <p:cNvSpPr txBox="1"/>
          <p:nvPr/>
        </p:nvSpPr>
        <p:spPr>
          <a:xfrm>
            <a:off x="688227" y="1354656"/>
            <a:ext cx="7756043" cy="4232578"/>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107000"/>
              </a:lnSpc>
              <a:spcAft>
                <a:spcPts val="800"/>
              </a:spcAft>
            </a:pP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Kapitola</a:t>
            </a:r>
            <a:r>
              <a:rPr lang="en-US"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 3: </a:t>
            </a: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Fúzní technologie</a:t>
            </a:r>
            <a:endParaRPr lang="en-NL" sz="1200" dirty="0">
              <a:solidFill>
                <a:srgbClr val="1A520F"/>
              </a:solidFill>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cs-CZ" sz="2000" dirty="0">
                <a:solidFill>
                  <a:srgbClr val="1A520F"/>
                </a:solidFill>
                <a:latin typeface="Calibri" panose="020F0502020204030204" pitchFamily="34" charset="0"/>
                <a:ea typeface="Times New Roman" panose="02020603050405020304" pitchFamily="18" charset="0"/>
              </a:rPr>
              <a:t>Vzdělávací cíle</a:t>
            </a:r>
            <a:r>
              <a:rPr lang="en-NL" sz="2000" dirty="0">
                <a:solidFill>
                  <a:srgbClr val="1A520F"/>
                </a:solidFill>
                <a:latin typeface="Calibri" panose="020F0502020204030204" pitchFamily="34" charset="0"/>
                <a:ea typeface="Times New Roman" panose="02020603050405020304" pitchFamily="18" charset="0"/>
              </a:rPr>
              <a:t>:</a:t>
            </a:r>
            <a:endParaRPr lang="en-NL" sz="1400" dirty="0">
              <a:solidFill>
                <a:srgbClr val="1A520F"/>
              </a:solidFill>
              <a:latin typeface="Times New Roman" panose="02020603050405020304" pitchFamily="18" charset="0"/>
              <a:ea typeface="Times New Roman" panose="02020603050405020304" pitchFamily="18" charset="0"/>
            </a:endParaRPr>
          </a:p>
          <a:p>
            <a:pPr lvl="0">
              <a:spcAft>
                <a:spcPts val="0"/>
              </a:spcAft>
            </a:pPr>
            <a:r>
              <a:rPr lang="cs-CZ" sz="2000" dirty="0">
                <a:solidFill>
                  <a:srgbClr val="000000"/>
                </a:solidFill>
                <a:latin typeface="Calibri" panose="020F0502020204030204" pitchFamily="34" charset="0"/>
                <a:ea typeface="Times New Roman" panose="02020603050405020304" pitchFamily="18" charset="0"/>
              </a:rPr>
              <a:t>Po absolvování tohoto modulu by studenti měli být schopni</a:t>
            </a:r>
            <a:r>
              <a:rPr lang="en-NL" sz="2000" dirty="0">
                <a:solidFill>
                  <a:srgbClr val="000000"/>
                </a:solidFill>
                <a:latin typeface="Calibri" panose="020F0502020204030204" pitchFamily="34" charset="0"/>
                <a:ea typeface="Times New Roman" panose="02020603050405020304" pitchFamily="18" charset="0"/>
              </a:rPr>
              <a:t>:</a:t>
            </a:r>
            <a:endParaRPr lang="en-NL" sz="2400" dirty="0">
              <a:solidFill>
                <a:prstClr val="black"/>
              </a:solidFill>
              <a:latin typeface="Times New Roman" panose="02020603050405020304" pitchFamily="18" charset="0"/>
              <a:ea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cs-CZ" sz="2000" dirty="0">
                <a:latin typeface="Calibri" panose="020F0502020204030204" pitchFamily="34" charset="0"/>
                <a:ea typeface="Calibri" panose="020F0502020204030204" pitchFamily="34" charset="0"/>
                <a:cs typeface="Times New Roman" panose="02020603050405020304" pitchFamily="18" charset="0"/>
              </a:rPr>
              <a:t>Pojmenovat různé části fúzního reaktoru</a:t>
            </a:r>
            <a:endParaRPr lang="en-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cs-CZ" sz="2000" dirty="0">
                <a:latin typeface="Calibri" panose="020F0502020204030204" pitchFamily="34" charset="0"/>
                <a:ea typeface="Calibri" panose="020F0502020204030204" pitchFamily="34" charset="0"/>
                <a:cs typeface="Times New Roman" panose="02020603050405020304" pitchFamily="18" charset="0"/>
              </a:rPr>
              <a:t>Pochopit, že supravodiče nemají odpor a rozumět jejich použití ve fúzním reaktoru</a:t>
            </a:r>
            <a:endParaRPr lang="en-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cs-CZ" sz="2000" dirty="0">
                <a:latin typeface="Calibri" panose="020F0502020204030204" pitchFamily="34" charset="0"/>
                <a:ea typeface="Calibri" panose="020F0502020204030204" pitchFamily="34" charset="0"/>
                <a:cs typeface="Times New Roman" panose="02020603050405020304" pitchFamily="18" charset="0"/>
              </a:rPr>
              <a:t>Pochopit potřebu kryostatu</a:t>
            </a:r>
            <a:endParaRPr lang="en-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cs-CZ" sz="2000" dirty="0">
                <a:latin typeface="Calibri" panose="020F0502020204030204" pitchFamily="34" charset="0"/>
                <a:ea typeface="Calibri" panose="020F0502020204030204" pitchFamily="34" charset="0"/>
                <a:cs typeface="Times New Roman" panose="02020603050405020304" pitchFamily="18" charset="0"/>
              </a:rPr>
              <a:t>Vysvětlit, co je to vakuová nádoba</a:t>
            </a:r>
            <a:endParaRPr lang="en-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cs-CZ" sz="2000" dirty="0">
                <a:latin typeface="Calibri" panose="020F0502020204030204" pitchFamily="34" charset="0"/>
                <a:ea typeface="Calibri" panose="020F0502020204030204" pitchFamily="34" charset="0"/>
                <a:cs typeface="Times New Roman" panose="02020603050405020304" pitchFamily="18" charset="0"/>
              </a:rPr>
              <a:t>Pochopit potřebu „obálky“ (blanket)</a:t>
            </a:r>
            <a:endParaRPr lang="en-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cs-CZ" sz="2000" dirty="0">
                <a:latin typeface="Calibri" panose="020F0502020204030204" pitchFamily="34" charset="0"/>
                <a:ea typeface="Calibri" panose="020F0502020204030204" pitchFamily="34" charset="0"/>
                <a:cs typeface="Times New Roman" panose="02020603050405020304" pitchFamily="18" charset="0"/>
              </a:rPr>
              <a:t>Porozumět tomu, proč a jak je fúzní plazma ohříváno</a:t>
            </a:r>
            <a:endParaRPr lang="en-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cs-CZ" sz="2000" dirty="0">
                <a:latin typeface="Calibri" panose="020F0502020204030204" pitchFamily="34" charset="0"/>
                <a:ea typeface="Calibri" panose="020F0502020204030204" pitchFamily="34" charset="0"/>
                <a:cs typeface="Times New Roman" panose="02020603050405020304" pitchFamily="18" charset="0"/>
              </a:rPr>
              <a:t>Pochopit jak vědci měří a řídí parametry plazmatu</a:t>
            </a:r>
            <a:endParaRPr lang="en-NL"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2">
            <a:extLst>
              <a:ext uri="{FF2B5EF4-FFF2-40B4-BE49-F238E27FC236}">
                <a16:creationId xmlns:a16="http://schemas.microsoft.com/office/drawing/2014/main" id="{0CCCB537-990C-4199-9B3E-BA3ED7A7C140}"/>
              </a:ext>
            </a:extLst>
          </p:cNvPr>
          <p:cNvSpPr/>
          <p:nvPr/>
        </p:nvSpPr>
        <p:spPr>
          <a:xfrm>
            <a:off x="7354652" y="1137992"/>
            <a:ext cx="1296144" cy="624709"/>
          </a:xfrm>
          <a:prstGeom prst="roundRect">
            <a:avLst/>
          </a:prstGeom>
          <a:solidFill>
            <a:srgbClr val="2D5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ZoneTexte 19">
            <a:extLst>
              <a:ext uri="{FF2B5EF4-FFF2-40B4-BE49-F238E27FC236}">
                <a16:creationId xmlns:a16="http://schemas.microsoft.com/office/drawing/2014/main" id="{477A1218-DB07-4A51-911D-DCCA588F937E}"/>
              </a:ext>
            </a:extLst>
          </p:cNvPr>
          <p:cNvSpPr txBox="1"/>
          <p:nvPr/>
        </p:nvSpPr>
        <p:spPr>
          <a:xfrm>
            <a:off x="7354652" y="1253231"/>
            <a:ext cx="1296144" cy="442674"/>
          </a:xfrm>
          <a:prstGeom prst="roundRect">
            <a:avLst/>
          </a:prstGeom>
          <a:solidFill>
            <a:srgbClr val="2D519C"/>
          </a:solidFill>
        </p:spPr>
        <p:txBody>
          <a:bodyPr wrap="square" rtlCol="0">
            <a:spAutoFit/>
          </a:bodyPr>
          <a:lstStyle/>
          <a:p>
            <a:pPr algn="ctr"/>
            <a:r>
              <a:rPr lang="cs-CZ" sz="2000" dirty="0">
                <a:solidFill>
                  <a:schemeClr val="bg1">
                    <a:lumMod val="95000"/>
                  </a:schemeClr>
                </a:solidFill>
              </a:rPr>
              <a:t>Návrh</a:t>
            </a:r>
            <a:endParaRPr lang="en-GB" sz="1600" dirty="0">
              <a:solidFill>
                <a:schemeClr val="bg1">
                  <a:lumMod val="95000"/>
                </a:schemeClr>
              </a:solidFill>
            </a:endParaRPr>
          </a:p>
        </p:txBody>
      </p:sp>
    </p:spTree>
    <p:extLst>
      <p:ext uri="{BB962C8B-B14F-4D97-AF65-F5344CB8AC3E}">
        <p14:creationId xmlns:p14="http://schemas.microsoft.com/office/powerpoint/2010/main" val="1918045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33</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cs-CZ" dirty="0"/>
              <a:t>Kapitola</a:t>
            </a:r>
            <a:r>
              <a:rPr lang="en-GB" dirty="0"/>
              <a:t> 3: </a:t>
            </a:r>
            <a:r>
              <a:rPr lang="cs-CZ" dirty="0"/>
              <a:t>Struktura</a:t>
            </a:r>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0" name="ZoneTexte 9">
            <a:extLst>
              <a:ext uri="{FF2B5EF4-FFF2-40B4-BE49-F238E27FC236}">
                <a16:creationId xmlns:a16="http://schemas.microsoft.com/office/drawing/2014/main" id="{3A381896-639B-6649-8F5E-AA997EB7AA2C}"/>
              </a:ext>
            </a:extLst>
          </p:cNvPr>
          <p:cNvSpPr txBox="1"/>
          <p:nvPr/>
        </p:nvSpPr>
        <p:spPr>
          <a:xfrm>
            <a:off x="664781" y="1412776"/>
            <a:ext cx="7560840" cy="1508105"/>
          </a:xfrm>
          <a:prstGeom prst="rect">
            <a:avLst/>
          </a:prstGeom>
          <a:noFill/>
        </p:spPr>
        <p:txBody>
          <a:bodyPr wrap="square" lIns="91440" tIns="45720" rIns="91440" bIns="45720" rtlCol="0" anchor="t">
            <a:spAutoFit/>
          </a:bodyPr>
          <a:lstStyle/>
          <a:p>
            <a:endParaRPr lang="en-GB" sz="2400">
              <a:latin typeface="Myriad Pro" panose="020B0503030403020204" pitchFamily="34" charset="0"/>
            </a:endParaRPr>
          </a:p>
          <a:p>
            <a:endParaRPr lang="en-GB" sz="2400">
              <a:latin typeface="Myriad Pro" panose="020B0503030403020204" pitchFamily="34" charset="0"/>
            </a:endParaRPr>
          </a:p>
          <a:p>
            <a:pPr marL="342900" indent="-342900">
              <a:buFont typeface="Arial" panose="020B0604020202020204" pitchFamily="34" charset="0"/>
              <a:buChar char="•"/>
            </a:pPr>
            <a:endParaRPr lang="en-GB" sz="2400">
              <a:latin typeface="Myriad Pro" panose="020B0503030403020204" pitchFamily="34" charset="0"/>
            </a:endParaRPr>
          </a:p>
          <a:p>
            <a:endParaRPr lang="en-GB" sz="2000">
              <a:latin typeface="Myriad Pro" panose="020B0503030403020204" pitchFamily="34" charset="0"/>
            </a:endParaRPr>
          </a:p>
        </p:txBody>
      </p:sp>
      <p:sp>
        <p:nvSpPr>
          <p:cNvPr id="2" name="TextBox 1">
            <a:extLst>
              <a:ext uri="{FF2B5EF4-FFF2-40B4-BE49-F238E27FC236}">
                <a16:creationId xmlns:a16="http://schemas.microsoft.com/office/drawing/2014/main" id="{2380CABF-9C8B-41AB-AF9D-39EC6BC65564}"/>
              </a:ext>
            </a:extLst>
          </p:cNvPr>
          <p:cNvSpPr txBox="1"/>
          <p:nvPr/>
        </p:nvSpPr>
        <p:spPr>
          <a:xfrm>
            <a:off x="693979" y="1331566"/>
            <a:ext cx="7756043" cy="4058062"/>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107000"/>
              </a:lnSpc>
              <a:spcAft>
                <a:spcPts val="800"/>
              </a:spcAft>
            </a:pP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Kapitola</a:t>
            </a:r>
            <a:r>
              <a:rPr lang="en-US"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 3: </a:t>
            </a: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Fúzní technologie</a:t>
            </a:r>
            <a:endParaRPr lang="en-NL" sz="1200" dirty="0">
              <a:solidFill>
                <a:srgbClr val="1A520F"/>
              </a:solidFill>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cs-CZ" sz="2000" dirty="0">
                <a:solidFill>
                  <a:srgbClr val="1A520F"/>
                </a:solidFill>
                <a:latin typeface="Calibri" panose="020F0502020204030204" pitchFamily="34" charset="0"/>
                <a:ea typeface="Times New Roman" panose="02020603050405020304" pitchFamily="18" charset="0"/>
              </a:rPr>
              <a:t>Struktura:</a:t>
            </a:r>
            <a:endParaRPr lang="en-NL" sz="1400" dirty="0">
              <a:solidFill>
                <a:srgbClr val="1A520F"/>
              </a:solidFill>
              <a:latin typeface="Times New Roman" panose="02020603050405020304" pitchFamily="18" charset="0"/>
              <a:ea typeface="Times New Roman" panose="02020603050405020304" pitchFamily="18" charset="0"/>
            </a:endParaRPr>
          </a:p>
          <a:p>
            <a:pPr lvl="0">
              <a:spcAft>
                <a:spcPts val="0"/>
              </a:spcAft>
            </a:pPr>
            <a:r>
              <a:rPr lang="cs-CZ" sz="2000" dirty="0">
                <a:solidFill>
                  <a:srgbClr val="000000"/>
                </a:solidFill>
                <a:latin typeface="Calibri" panose="020F0502020204030204" pitchFamily="34" charset="0"/>
                <a:ea typeface="Times New Roman" panose="02020603050405020304" pitchFamily="18" charset="0"/>
              </a:rPr>
              <a:t>Tato kapitola obsahuje následující sekce</a:t>
            </a:r>
            <a:r>
              <a:rPr lang="en-US" sz="2000" dirty="0">
                <a:solidFill>
                  <a:srgbClr val="000000"/>
                </a:solidFill>
                <a:latin typeface="Calibri" panose="020F0502020204030204" pitchFamily="34" charset="0"/>
                <a:ea typeface="Times New Roman" panose="02020603050405020304" pitchFamily="18" charset="0"/>
              </a:rPr>
              <a:t>:</a:t>
            </a:r>
            <a:endParaRPr lang="en-NL" sz="2400" dirty="0">
              <a:solidFill>
                <a:prstClr val="black"/>
              </a:solidFill>
              <a:latin typeface="Times New Roman" panose="02020603050405020304" pitchFamily="18"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1.	</a:t>
            </a:r>
            <a:r>
              <a:rPr lang="cs-CZ" sz="2000" dirty="0">
                <a:solidFill>
                  <a:srgbClr val="000000"/>
                </a:solidFill>
                <a:latin typeface="Calibri" panose="020F0502020204030204" pitchFamily="34" charset="0"/>
                <a:ea typeface="Times New Roman" panose="02020603050405020304" pitchFamily="18" charset="0"/>
              </a:rPr>
              <a:t>Vzdělávací cíle</a:t>
            </a:r>
            <a:endParaRPr lang="en-US" sz="2000" dirty="0">
              <a:solidFill>
                <a:srgbClr val="000000"/>
              </a:solidFill>
              <a:latin typeface="Calibri" panose="020F0502020204030204" pitchFamily="34"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2.	</a:t>
            </a:r>
            <a:r>
              <a:rPr lang="cs-CZ" sz="2000" dirty="0">
                <a:solidFill>
                  <a:srgbClr val="000000"/>
                </a:solidFill>
                <a:latin typeface="Calibri" panose="020F0502020204030204" pitchFamily="34" charset="0"/>
                <a:ea typeface="Times New Roman" panose="02020603050405020304" pitchFamily="18" charset="0"/>
              </a:rPr>
              <a:t>Přehled součástí fúzního reaktoru</a:t>
            </a:r>
            <a:endParaRPr lang="en-US" sz="2000" dirty="0">
              <a:solidFill>
                <a:srgbClr val="000000"/>
              </a:solidFill>
              <a:latin typeface="Calibri" panose="020F0502020204030204" pitchFamily="34"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3.	</a:t>
            </a:r>
            <a:r>
              <a:rPr lang="cs-CZ" sz="2000" dirty="0">
                <a:solidFill>
                  <a:srgbClr val="000000"/>
                </a:solidFill>
                <a:latin typeface="Calibri" panose="020F0502020204030204" pitchFamily="34" charset="0"/>
                <a:ea typeface="Times New Roman" panose="02020603050405020304" pitchFamily="18" charset="0"/>
              </a:rPr>
              <a:t>Supravodiče</a:t>
            </a:r>
            <a:endParaRPr lang="en-US" sz="2000" dirty="0">
              <a:solidFill>
                <a:srgbClr val="000000"/>
              </a:solidFill>
              <a:latin typeface="Calibri" panose="020F0502020204030204" pitchFamily="34"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4.	</a:t>
            </a:r>
            <a:r>
              <a:rPr lang="cs-CZ" sz="2000" dirty="0">
                <a:solidFill>
                  <a:srgbClr val="000000"/>
                </a:solidFill>
                <a:latin typeface="Calibri" panose="020F0502020204030204" pitchFamily="34" charset="0"/>
                <a:ea typeface="Times New Roman" panose="02020603050405020304" pitchFamily="18" charset="0"/>
              </a:rPr>
              <a:t>Vakuum a kryostat</a:t>
            </a:r>
            <a:endParaRPr lang="en-US" sz="2000" dirty="0">
              <a:solidFill>
                <a:srgbClr val="000000"/>
              </a:solidFill>
              <a:latin typeface="Calibri" panose="020F0502020204030204" pitchFamily="34"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5.	Blanket</a:t>
            </a: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6.	</a:t>
            </a:r>
            <a:r>
              <a:rPr lang="cs-CZ" sz="2000" dirty="0">
                <a:solidFill>
                  <a:srgbClr val="000000"/>
                </a:solidFill>
                <a:latin typeface="Calibri" panose="020F0502020204030204" pitchFamily="34" charset="0"/>
                <a:ea typeface="Times New Roman" panose="02020603050405020304" pitchFamily="18" charset="0"/>
              </a:rPr>
              <a:t>Ohřev plazmatu</a:t>
            </a:r>
            <a:endParaRPr lang="en-US" sz="2000" dirty="0">
              <a:solidFill>
                <a:srgbClr val="000000"/>
              </a:solidFill>
              <a:latin typeface="Calibri" panose="020F0502020204030204" pitchFamily="34"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7.	</a:t>
            </a:r>
            <a:r>
              <a:rPr lang="cs-CZ" sz="2000" dirty="0">
                <a:solidFill>
                  <a:srgbClr val="000000"/>
                </a:solidFill>
                <a:latin typeface="Calibri" panose="020F0502020204030204" pitchFamily="34" charset="0"/>
                <a:ea typeface="Times New Roman" panose="02020603050405020304" pitchFamily="18" charset="0"/>
              </a:rPr>
              <a:t>Měření a řízení plazmatu</a:t>
            </a:r>
            <a:endParaRPr lang="en-US" sz="2000" dirty="0">
              <a:solidFill>
                <a:srgbClr val="000000"/>
              </a:solidFill>
              <a:latin typeface="Calibri" panose="020F0502020204030204" pitchFamily="34"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8.	</a:t>
            </a:r>
            <a:r>
              <a:rPr lang="cs-CZ" sz="2000" dirty="0">
                <a:solidFill>
                  <a:srgbClr val="000000"/>
                </a:solidFill>
                <a:latin typeface="Calibri" panose="020F0502020204030204" pitchFamily="34" charset="0"/>
                <a:ea typeface="Times New Roman" panose="02020603050405020304" pitchFamily="18" charset="0"/>
              </a:rPr>
              <a:t>Doporučená literatura</a:t>
            </a:r>
            <a:endParaRPr lang="en-US" sz="2000" dirty="0">
              <a:solidFill>
                <a:srgbClr val="000000"/>
              </a:solidFill>
              <a:latin typeface="Calibri" panose="020F0502020204030204" pitchFamily="34" charset="0"/>
              <a:ea typeface="Times New Roman" panose="02020603050405020304" pitchFamily="18" charset="0"/>
            </a:endParaRPr>
          </a:p>
        </p:txBody>
      </p:sp>
      <p:sp>
        <p:nvSpPr>
          <p:cNvPr id="3" name="Rectangle 12">
            <a:extLst>
              <a:ext uri="{FF2B5EF4-FFF2-40B4-BE49-F238E27FC236}">
                <a16:creationId xmlns:a16="http://schemas.microsoft.com/office/drawing/2014/main" id="{83A63E5F-025A-4FE9-A871-C1D52974DAFF}"/>
              </a:ext>
            </a:extLst>
          </p:cNvPr>
          <p:cNvSpPr/>
          <p:nvPr/>
        </p:nvSpPr>
        <p:spPr>
          <a:xfrm>
            <a:off x="7354652" y="1137992"/>
            <a:ext cx="1296144" cy="624709"/>
          </a:xfrm>
          <a:prstGeom prst="roundRect">
            <a:avLst/>
          </a:prstGeom>
          <a:solidFill>
            <a:srgbClr val="2D5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ZoneTexte 19">
            <a:extLst>
              <a:ext uri="{FF2B5EF4-FFF2-40B4-BE49-F238E27FC236}">
                <a16:creationId xmlns:a16="http://schemas.microsoft.com/office/drawing/2014/main" id="{D1A72BCB-78AD-4CE0-AFB2-66456774A1B1}"/>
              </a:ext>
            </a:extLst>
          </p:cNvPr>
          <p:cNvSpPr txBox="1"/>
          <p:nvPr/>
        </p:nvSpPr>
        <p:spPr>
          <a:xfrm>
            <a:off x="7354652" y="1253231"/>
            <a:ext cx="1296144" cy="442674"/>
          </a:xfrm>
          <a:prstGeom prst="roundRect">
            <a:avLst/>
          </a:prstGeom>
          <a:solidFill>
            <a:srgbClr val="2D519C"/>
          </a:solidFill>
        </p:spPr>
        <p:txBody>
          <a:bodyPr wrap="square" rtlCol="0">
            <a:spAutoFit/>
          </a:bodyPr>
          <a:lstStyle/>
          <a:p>
            <a:pPr algn="ctr"/>
            <a:r>
              <a:rPr lang="cs-CZ" sz="2000" dirty="0">
                <a:solidFill>
                  <a:schemeClr val="bg1">
                    <a:lumMod val="95000"/>
                  </a:schemeClr>
                </a:solidFill>
              </a:rPr>
              <a:t>Návrh</a:t>
            </a:r>
            <a:endParaRPr lang="en-GB" sz="1600" dirty="0">
              <a:solidFill>
                <a:schemeClr val="bg1">
                  <a:lumMod val="95000"/>
                </a:schemeClr>
              </a:solidFill>
            </a:endParaRPr>
          </a:p>
        </p:txBody>
      </p:sp>
    </p:spTree>
    <p:extLst>
      <p:ext uri="{BB962C8B-B14F-4D97-AF65-F5344CB8AC3E}">
        <p14:creationId xmlns:p14="http://schemas.microsoft.com/office/powerpoint/2010/main" val="2924065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34</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cs-CZ" dirty="0"/>
              <a:t>Kapitola</a:t>
            </a:r>
            <a:r>
              <a:rPr lang="en-GB" dirty="0"/>
              <a:t> 4: </a:t>
            </a:r>
            <a:r>
              <a:rPr lang="cs-CZ" dirty="0"/>
              <a:t>vzdělávací cíle</a:t>
            </a:r>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0" name="ZoneTexte 9">
            <a:extLst>
              <a:ext uri="{FF2B5EF4-FFF2-40B4-BE49-F238E27FC236}">
                <a16:creationId xmlns:a16="http://schemas.microsoft.com/office/drawing/2014/main" id="{3A381896-639B-6649-8F5E-AA997EB7AA2C}"/>
              </a:ext>
            </a:extLst>
          </p:cNvPr>
          <p:cNvSpPr txBox="1"/>
          <p:nvPr/>
        </p:nvSpPr>
        <p:spPr>
          <a:xfrm>
            <a:off x="664781" y="1412776"/>
            <a:ext cx="7560840" cy="1508105"/>
          </a:xfrm>
          <a:prstGeom prst="rect">
            <a:avLst/>
          </a:prstGeom>
          <a:noFill/>
        </p:spPr>
        <p:txBody>
          <a:bodyPr wrap="square" lIns="91440" tIns="45720" rIns="91440" bIns="45720" rtlCol="0" anchor="t">
            <a:spAutoFit/>
          </a:bodyPr>
          <a:lstStyle/>
          <a:p>
            <a:endParaRPr lang="en-GB" sz="2400">
              <a:latin typeface="Myriad Pro" panose="020B0503030403020204" pitchFamily="34" charset="0"/>
            </a:endParaRPr>
          </a:p>
          <a:p>
            <a:endParaRPr lang="en-GB" sz="2400">
              <a:latin typeface="Myriad Pro" panose="020B0503030403020204" pitchFamily="34" charset="0"/>
            </a:endParaRPr>
          </a:p>
          <a:p>
            <a:pPr marL="342900" indent="-342900">
              <a:buFont typeface="Arial" panose="020B0604020202020204" pitchFamily="34" charset="0"/>
              <a:buChar char="•"/>
            </a:pPr>
            <a:endParaRPr lang="en-GB" sz="2400">
              <a:latin typeface="Myriad Pro" panose="020B0503030403020204" pitchFamily="34" charset="0"/>
            </a:endParaRPr>
          </a:p>
          <a:p>
            <a:endParaRPr lang="en-GB" sz="2000">
              <a:latin typeface="Myriad Pro" panose="020B0503030403020204" pitchFamily="34" charset="0"/>
            </a:endParaRPr>
          </a:p>
        </p:txBody>
      </p:sp>
      <p:sp>
        <p:nvSpPr>
          <p:cNvPr id="2" name="TextBox 1">
            <a:extLst>
              <a:ext uri="{FF2B5EF4-FFF2-40B4-BE49-F238E27FC236}">
                <a16:creationId xmlns:a16="http://schemas.microsoft.com/office/drawing/2014/main" id="{2380CABF-9C8B-41AB-AF9D-39EC6BC65564}"/>
              </a:ext>
            </a:extLst>
          </p:cNvPr>
          <p:cNvSpPr txBox="1"/>
          <p:nvPr/>
        </p:nvSpPr>
        <p:spPr>
          <a:xfrm>
            <a:off x="693979" y="1342933"/>
            <a:ext cx="7756043" cy="4232578"/>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107000"/>
              </a:lnSpc>
              <a:spcAft>
                <a:spcPts val="800"/>
              </a:spcAft>
            </a:pPr>
            <a:r>
              <a:rPr lang="en-US"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Chapter 4: </a:t>
            </a: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Fúzní materiály</a:t>
            </a:r>
            <a:endParaRPr lang="en-NL" sz="1200" dirty="0">
              <a:solidFill>
                <a:srgbClr val="1A520F"/>
              </a:solidFill>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cs-CZ" sz="2000" dirty="0">
                <a:solidFill>
                  <a:srgbClr val="1A520F"/>
                </a:solidFill>
                <a:latin typeface="Calibri" panose="020F0502020204030204" pitchFamily="34" charset="0"/>
                <a:ea typeface="Times New Roman" panose="02020603050405020304" pitchFamily="18" charset="0"/>
              </a:rPr>
              <a:t>Vzdělávací cíle</a:t>
            </a:r>
            <a:r>
              <a:rPr lang="en-NL" sz="2000" dirty="0">
                <a:solidFill>
                  <a:srgbClr val="1A520F"/>
                </a:solidFill>
                <a:latin typeface="Calibri" panose="020F0502020204030204" pitchFamily="34" charset="0"/>
                <a:ea typeface="Times New Roman" panose="02020603050405020304" pitchFamily="18" charset="0"/>
              </a:rPr>
              <a:t>:</a:t>
            </a:r>
            <a:endParaRPr lang="en-NL" sz="1400" dirty="0">
              <a:solidFill>
                <a:srgbClr val="1A520F"/>
              </a:solidFill>
              <a:latin typeface="Times New Roman" panose="02020603050405020304" pitchFamily="18" charset="0"/>
              <a:ea typeface="Times New Roman" panose="02020603050405020304" pitchFamily="18" charset="0"/>
            </a:endParaRPr>
          </a:p>
          <a:p>
            <a:pPr lvl="0">
              <a:spcAft>
                <a:spcPts val="0"/>
              </a:spcAft>
            </a:pPr>
            <a:r>
              <a:rPr lang="cs-CZ" sz="2000" dirty="0">
                <a:solidFill>
                  <a:srgbClr val="000000"/>
                </a:solidFill>
                <a:latin typeface="Calibri" panose="020F0502020204030204" pitchFamily="34" charset="0"/>
                <a:ea typeface="Times New Roman" panose="02020603050405020304" pitchFamily="18" charset="0"/>
              </a:rPr>
              <a:t>Po absolvování tohoto modulu by studenti měli být schopni</a:t>
            </a:r>
            <a:r>
              <a:rPr lang="en-NL" sz="2000" dirty="0">
                <a:solidFill>
                  <a:srgbClr val="000000"/>
                </a:solidFill>
                <a:latin typeface="Calibri" panose="020F0502020204030204" pitchFamily="34" charset="0"/>
                <a:ea typeface="Times New Roman" panose="02020603050405020304" pitchFamily="18" charset="0"/>
              </a:rPr>
              <a:t>:</a:t>
            </a:r>
            <a:endParaRPr lang="en-NL" sz="2400" dirty="0">
              <a:solidFill>
                <a:prstClr val="black"/>
              </a:solidFill>
              <a:latin typeface="Times New Roman" panose="02020603050405020304" pitchFamily="18" charset="0"/>
              <a:ea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cs-CZ" sz="2000" dirty="0">
                <a:latin typeface="Calibri" panose="020F0502020204030204" pitchFamily="34" charset="0"/>
                <a:ea typeface="Calibri" panose="020F0502020204030204" pitchFamily="34" charset="0"/>
                <a:cs typeface="Calibri" panose="020F0502020204030204" pitchFamily="34" charset="0"/>
              </a:rPr>
              <a:t>Identifikovat výzvy v oblasti materiálů pro fúzní </a:t>
            </a:r>
            <a:r>
              <a:rPr lang="cs-CZ" sz="2000" dirty="0" err="1">
                <a:latin typeface="Calibri" panose="020F0502020204030204" pitchFamily="34" charset="0"/>
                <a:ea typeface="Calibri" panose="020F0502020204030204" pitchFamily="34" charset="0"/>
                <a:cs typeface="Calibri" panose="020F0502020204030204" pitchFamily="34" charset="0"/>
              </a:rPr>
              <a:t>rekatory</a:t>
            </a:r>
            <a:endParaRPr lang="en-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cs-CZ" sz="2000" dirty="0">
                <a:latin typeface="Calibri" panose="020F0502020204030204" pitchFamily="34" charset="0"/>
                <a:ea typeface="Calibri" panose="020F0502020204030204" pitchFamily="34" charset="0"/>
                <a:cs typeface="Calibri" panose="020F0502020204030204" pitchFamily="34" charset="0"/>
              </a:rPr>
              <a:t>Vysvětlit, co je to kov a co je to slitina</a:t>
            </a:r>
            <a:endParaRPr lang="en-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cs-CZ" sz="2000" dirty="0">
                <a:latin typeface="Calibri" panose="020F0502020204030204" pitchFamily="34" charset="0"/>
                <a:ea typeface="Calibri" panose="020F0502020204030204" pitchFamily="34" charset="0"/>
                <a:cs typeface="Calibri" panose="020F0502020204030204" pitchFamily="34" charset="0"/>
              </a:rPr>
              <a:t>Vysvětlit efekt neutronového záření na materiál</a:t>
            </a:r>
            <a:endParaRPr lang="en-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cs-CZ" sz="2000" dirty="0">
                <a:latin typeface="Calibri" panose="020F0502020204030204" pitchFamily="34" charset="0"/>
                <a:ea typeface="Calibri" panose="020F0502020204030204" pitchFamily="34" charset="0"/>
                <a:cs typeface="Calibri" panose="020F0502020204030204" pitchFamily="34" charset="0"/>
              </a:rPr>
              <a:t>Shrnout různé způsoby přenosu tepla</a:t>
            </a:r>
            <a:endParaRPr lang="en-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cs-CZ" sz="2000" dirty="0">
                <a:latin typeface="Calibri" panose="020F0502020204030204" pitchFamily="34" charset="0"/>
                <a:ea typeface="Calibri" panose="020F0502020204030204" pitchFamily="34" charset="0"/>
                <a:cs typeface="Calibri" panose="020F0502020204030204" pitchFamily="34" charset="0"/>
              </a:rPr>
              <a:t>Pochopit potřebu chladících systémů</a:t>
            </a:r>
            <a:endParaRPr lang="en-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cs-CZ" sz="2000" dirty="0">
                <a:latin typeface="Calibri" panose="020F0502020204030204" pitchFamily="34" charset="0"/>
                <a:ea typeface="Calibri" panose="020F0502020204030204" pitchFamily="34" charset="0"/>
                <a:cs typeface="Calibri" panose="020F0502020204030204" pitchFamily="34" charset="0"/>
              </a:rPr>
              <a:t>Identifikovat základní komponenty reaktoru</a:t>
            </a:r>
            <a:endParaRPr lang="en-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cs-CZ" sz="2000" dirty="0">
                <a:latin typeface="Calibri" panose="020F0502020204030204" pitchFamily="34" charset="0"/>
                <a:ea typeface="Calibri" panose="020F0502020204030204" pitchFamily="34" charset="0"/>
                <a:cs typeface="Calibri" panose="020F0502020204030204" pitchFamily="34" charset="0"/>
              </a:rPr>
              <a:t>Porozumět kritériím pro výběr materiálů pro různé komponenty reaktoru</a:t>
            </a:r>
            <a:endParaRPr lang="en-NL"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12">
            <a:extLst>
              <a:ext uri="{FF2B5EF4-FFF2-40B4-BE49-F238E27FC236}">
                <a16:creationId xmlns:a16="http://schemas.microsoft.com/office/drawing/2014/main" id="{70F3F75E-DFCD-4FBF-BAFC-36B7976299CB}"/>
              </a:ext>
            </a:extLst>
          </p:cNvPr>
          <p:cNvSpPr/>
          <p:nvPr/>
        </p:nvSpPr>
        <p:spPr>
          <a:xfrm>
            <a:off x="7354652" y="1137992"/>
            <a:ext cx="1296144" cy="624709"/>
          </a:xfrm>
          <a:prstGeom prst="roundRect">
            <a:avLst/>
          </a:prstGeom>
          <a:solidFill>
            <a:srgbClr val="2D5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ZoneTexte 19">
            <a:extLst>
              <a:ext uri="{FF2B5EF4-FFF2-40B4-BE49-F238E27FC236}">
                <a16:creationId xmlns:a16="http://schemas.microsoft.com/office/drawing/2014/main" id="{A525199D-64FC-4D11-95D1-409B4BC8A0E1}"/>
              </a:ext>
            </a:extLst>
          </p:cNvPr>
          <p:cNvSpPr txBox="1"/>
          <p:nvPr/>
        </p:nvSpPr>
        <p:spPr>
          <a:xfrm>
            <a:off x="7354652" y="1253231"/>
            <a:ext cx="1296144" cy="442674"/>
          </a:xfrm>
          <a:prstGeom prst="roundRect">
            <a:avLst/>
          </a:prstGeom>
          <a:solidFill>
            <a:srgbClr val="2D519C"/>
          </a:solidFill>
        </p:spPr>
        <p:txBody>
          <a:bodyPr wrap="square" rtlCol="0">
            <a:spAutoFit/>
          </a:bodyPr>
          <a:lstStyle/>
          <a:p>
            <a:pPr algn="ctr"/>
            <a:r>
              <a:rPr lang="cs-CZ" sz="2000" dirty="0">
                <a:solidFill>
                  <a:schemeClr val="bg1">
                    <a:lumMod val="95000"/>
                  </a:schemeClr>
                </a:solidFill>
              </a:rPr>
              <a:t>Návrh</a:t>
            </a:r>
            <a:endParaRPr lang="en-GB" sz="1600" dirty="0">
              <a:solidFill>
                <a:schemeClr val="bg1">
                  <a:lumMod val="95000"/>
                </a:schemeClr>
              </a:solidFill>
            </a:endParaRPr>
          </a:p>
        </p:txBody>
      </p:sp>
    </p:spTree>
    <p:extLst>
      <p:ext uri="{BB962C8B-B14F-4D97-AF65-F5344CB8AC3E}">
        <p14:creationId xmlns:p14="http://schemas.microsoft.com/office/powerpoint/2010/main" val="547600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35</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cs-CZ" dirty="0"/>
              <a:t>Kapitola</a:t>
            </a:r>
            <a:r>
              <a:rPr lang="en-GB" dirty="0"/>
              <a:t> 4: </a:t>
            </a:r>
            <a:r>
              <a:rPr lang="cs-CZ" dirty="0"/>
              <a:t>struktura</a:t>
            </a:r>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0" name="ZoneTexte 9">
            <a:extLst>
              <a:ext uri="{FF2B5EF4-FFF2-40B4-BE49-F238E27FC236}">
                <a16:creationId xmlns:a16="http://schemas.microsoft.com/office/drawing/2014/main" id="{3A381896-639B-6649-8F5E-AA997EB7AA2C}"/>
              </a:ext>
            </a:extLst>
          </p:cNvPr>
          <p:cNvSpPr txBox="1"/>
          <p:nvPr/>
        </p:nvSpPr>
        <p:spPr>
          <a:xfrm>
            <a:off x="664781" y="1412776"/>
            <a:ext cx="7560840" cy="1508105"/>
          </a:xfrm>
          <a:prstGeom prst="rect">
            <a:avLst/>
          </a:prstGeom>
          <a:noFill/>
        </p:spPr>
        <p:txBody>
          <a:bodyPr wrap="square" lIns="91440" tIns="45720" rIns="91440" bIns="45720" rtlCol="0" anchor="t">
            <a:spAutoFit/>
          </a:bodyPr>
          <a:lstStyle/>
          <a:p>
            <a:endParaRPr lang="en-GB" sz="2400">
              <a:latin typeface="Myriad Pro" panose="020B0503030403020204" pitchFamily="34" charset="0"/>
            </a:endParaRPr>
          </a:p>
          <a:p>
            <a:endParaRPr lang="en-GB" sz="2400">
              <a:latin typeface="Myriad Pro" panose="020B0503030403020204" pitchFamily="34" charset="0"/>
            </a:endParaRPr>
          </a:p>
          <a:p>
            <a:pPr marL="342900" indent="-342900">
              <a:buFont typeface="Arial" panose="020B0604020202020204" pitchFamily="34" charset="0"/>
              <a:buChar char="•"/>
            </a:pPr>
            <a:endParaRPr lang="en-GB" sz="2400">
              <a:latin typeface="Myriad Pro" panose="020B0503030403020204" pitchFamily="34" charset="0"/>
            </a:endParaRPr>
          </a:p>
          <a:p>
            <a:endParaRPr lang="en-GB" sz="2000">
              <a:latin typeface="Myriad Pro" panose="020B0503030403020204" pitchFamily="34" charset="0"/>
            </a:endParaRPr>
          </a:p>
        </p:txBody>
      </p:sp>
      <p:sp>
        <p:nvSpPr>
          <p:cNvPr id="2" name="TextBox 1">
            <a:extLst>
              <a:ext uri="{FF2B5EF4-FFF2-40B4-BE49-F238E27FC236}">
                <a16:creationId xmlns:a16="http://schemas.microsoft.com/office/drawing/2014/main" id="{2380CABF-9C8B-41AB-AF9D-39EC6BC65564}"/>
              </a:ext>
            </a:extLst>
          </p:cNvPr>
          <p:cNvSpPr txBox="1"/>
          <p:nvPr/>
        </p:nvSpPr>
        <p:spPr>
          <a:xfrm>
            <a:off x="693979" y="1331566"/>
            <a:ext cx="7756043" cy="371754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107000"/>
              </a:lnSpc>
              <a:spcAft>
                <a:spcPts val="800"/>
              </a:spcAft>
            </a:pP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Kapitola</a:t>
            </a:r>
            <a:r>
              <a:rPr lang="en-US"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 4: </a:t>
            </a: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Fúzní materiály</a:t>
            </a:r>
            <a:endParaRPr lang="en-NL" sz="1200" dirty="0">
              <a:solidFill>
                <a:srgbClr val="1A520F"/>
              </a:solidFill>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en-US" sz="2000" dirty="0">
                <a:solidFill>
                  <a:srgbClr val="1A520F"/>
                </a:solidFill>
                <a:latin typeface="Calibri" panose="020F0502020204030204" pitchFamily="34" charset="0"/>
                <a:ea typeface="Times New Roman" panose="02020603050405020304" pitchFamily="18" charset="0"/>
              </a:rPr>
              <a:t>S</a:t>
            </a:r>
            <a:r>
              <a:rPr lang="cs-CZ" sz="2000" dirty="0" err="1">
                <a:solidFill>
                  <a:srgbClr val="1A520F"/>
                </a:solidFill>
                <a:latin typeface="Calibri" panose="020F0502020204030204" pitchFamily="34" charset="0"/>
                <a:ea typeface="Times New Roman" panose="02020603050405020304" pitchFamily="18" charset="0"/>
              </a:rPr>
              <a:t>truktura</a:t>
            </a:r>
            <a:r>
              <a:rPr lang="en-US" sz="2000" dirty="0">
                <a:solidFill>
                  <a:srgbClr val="1A520F"/>
                </a:solidFill>
                <a:latin typeface="Calibri" panose="020F0502020204030204" pitchFamily="34" charset="0"/>
                <a:ea typeface="Times New Roman" panose="02020603050405020304" pitchFamily="18" charset="0"/>
              </a:rPr>
              <a:t>:</a:t>
            </a:r>
            <a:endParaRPr lang="en-NL" sz="1400" dirty="0">
              <a:solidFill>
                <a:srgbClr val="1A520F"/>
              </a:solidFill>
              <a:latin typeface="Times New Roman" panose="02020603050405020304" pitchFamily="18" charset="0"/>
              <a:ea typeface="Times New Roman" panose="02020603050405020304" pitchFamily="18" charset="0"/>
            </a:endParaRPr>
          </a:p>
          <a:p>
            <a:pPr lvl="0">
              <a:spcAft>
                <a:spcPts val="0"/>
              </a:spcAft>
            </a:pPr>
            <a:r>
              <a:rPr lang="cs-CZ" sz="2000" dirty="0">
                <a:solidFill>
                  <a:srgbClr val="000000"/>
                </a:solidFill>
                <a:latin typeface="Calibri" panose="020F0502020204030204" pitchFamily="34" charset="0"/>
                <a:ea typeface="Times New Roman" panose="02020603050405020304" pitchFamily="18" charset="0"/>
              </a:rPr>
              <a:t>Tato kapitola obsahuje následující sekce</a:t>
            </a:r>
            <a:r>
              <a:rPr lang="en-US" sz="2000" dirty="0">
                <a:solidFill>
                  <a:srgbClr val="000000"/>
                </a:solidFill>
                <a:latin typeface="Calibri" panose="020F0502020204030204" pitchFamily="34" charset="0"/>
                <a:ea typeface="Times New Roman" panose="02020603050405020304" pitchFamily="18" charset="0"/>
              </a:rPr>
              <a:t>:</a:t>
            </a:r>
            <a:endParaRPr lang="en-NL" sz="2400" dirty="0">
              <a:solidFill>
                <a:prstClr val="black"/>
              </a:solidFill>
              <a:latin typeface="Times New Roman" panose="02020603050405020304" pitchFamily="18"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1.	</a:t>
            </a:r>
            <a:r>
              <a:rPr lang="cs-CZ" sz="2000" dirty="0">
                <a:solidFill>
                  <a:srgbClr val="000000"/>
                </a:solidFill>
                <a:latin typeface="Calibri" panose="020F0502020204030204" pitchFamily="34" charset="0"/>
                <a:ea typeface="Times New Roman" panose="02020603050405020304" pitchFamily="18" charset="0"/>
              </a:rPr>
              <a:t>Vzdělávací cíle </a:t>
            </a:r>
            <a:endParaRPr lang="en-US" sz="2000" dirty="0">
              <a:solidFill>
                <a:srgbClr val="000000"/>
              </a:solidFill>
              <a:latin typeface="Calibri" panose="020F0502020204030204" pitchFamily="34"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2.	</a:t>
            </a:r>
            <a:r>
              <a:rPr lang="cs-CZ" sz="2000" dirty="0">
                <a:solidFill>
                  <a:srgbClr val="000000"/>
                </a:solidFill>
                <a:latin typeface="Calibri" panose="020F0502020204030204" pitchFamily="34" charset="0"/>
                <a:ea typeface="Times New Roman" panose="02020603050405020304" pitchFamily="18" charset="0"/>
              </a:rPr>
              <a:t>Kovy a slitiny</a:t>
            </a:r>
            <a:endParaRPr lang="en-US" sz="2000" dirty="0">
              <a:solidFill>
                <a:srgbClr val="000000"/>
              </a:solidFill>
              <a:latin typeface="Calibri" panose="020F0502020204030204" pitchFamily="34"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3.	</a:t>
            </a:r>
            <a:r>
              <a:rPr lang="cs-CZ" sz="2000" dirty="0">
                <a:solidFill>
                  <a:srgbClr val="000000"/>
                </a:solidFill>
                <a:latin typeface="Calibri" panose="020F0502020204030204" pitchFamily="34" charset="0"/>
                <a:ea typeface="Times New Roman" panose="02020603050405020304" pitchFamily="18" charset="0"/>
              </a:rPr>
              <a:t>Supravodiče</a:t>
            </a:r>
            <a:r>
              <a:rPr lang="en-US" sz="2000" dirty="0">
                <a:solidFill>
                  <a:srgbClr val="000000"/>
                </a:solidFill>
                <a:latin typeface="Calibri" panose="020F0502020204030204" pitchFamily="34" charset="0"/>
                <a:ea typeface="Times New Roman" panose="02020603050405020304" pitchFamily="18" charset="0"/>
              </a:rPr>
              <a:t> </a:t>
            </a: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4.	</a:t>
            </a:r>
            <a:r>
              <a:rPr lang="cs-CZ" sz="2000" dirty="0">
                <a:solidFill>
                  <a:srgbClr val="000000"/>
                </a:solidFill>
                <a:latin typeface="Calibri" panose="020F0502020204030204" pitchFamily="34" charset="0"/>
                <a:ea typeface="Times New Roman" panose="02020603050405020304" pitchFamily="18" charset="0"/>
              </a:rPr>
              <a:t>Přenos tepla a chlazení</a:t>
            </a:r>
            <a:endParaRPr lang="en-US" sz="2000" dirty="0">
              <a:solidFill>
                <a:srgbClr val="000000"/>
              </a:solidFill>
              <a:latin typeface="Calibri" panose="020F0502020204030204" pitchFamily="34"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5.	</a:t>
            </a:r>
            <a:r>
              <a:rPr lang="cs-CZ" sz="2000" dirty="0">
                <a:solidFill>
                  <a:srgbClr val="000000"/>
                </a:solidFill>
                <a:latin typeface="Calibri" panose="020F0502020204030204" pitchFamily="34" charset="0"/>
                <a:ea typeface="Times New Roman" panose="02020603050405020304" pitchFamily="18" charset="0"/>
              </a:rPr>
              <a:t>První stěna</a:t>
            </a:r>
            <a:endParaRPr lang="en-US" sz="2000" dirty="0">
              <a:solidFill>
                <a:srgbClr val="000000"/>
              </a:solidFill>
              <a:latin typeface="Calibri" panose="020F0502020204030204" pitchFamily="34"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6.	</a:t>
            </a:r>
            <a:r>
              <a:rPr lang="cs-CZ" sz="2000" dirty="0">
                <a:solidFill>
                  <a:srgbClr val="000000"/>
                </a:solidFill>
                <a:latin typeface="Calibri" panose="020F0502020204030204" pitchFamily="34" charset="0"/>
                <a:ea typeface="Times New Roman" panose="02020603050405020304" pitchFamily="18" charset="0"/>
              </a:rPr>
              <a:t>Beton</a:t>
            </a:r>
            <a:endParaRPr lang="en-US" sz="2000" dirty="0">
              <a:solidFill>
                <a:srgbClr val="000000"/>
              </a:solidFill>
              <a:latin typeface="Calibri" panose="020F0502020204030204" pitchFamily="34"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7.	</a:t>
            </a:r>
            <a:r>
              <a:rPr lang="cs-CZ" sz="2000" dirty="0">
                <a:solidFill>
                  <a:srgbClr val="000000"/>
                </a:solidFill>
                <a:latin typeface="Calibri" panose="020F0502020204030204" pitchFamily="34" charset="0"/>
                <a:ea typeface="Times New Roman" panose="02020603050405020304" pitchFamily="18" charset="0"/>
              </a:rPr>
              <a:t>Doporučená literatura</a:t>
            </a:r>
            <a:endParaRPr lang="en-US" sz="2000" dirty="0">
              <a:solidFill>
                <a:srgbClr val="000000"/>
              </a:solidFill>
              <a:latin typeface="Calibri" panose="020F0502020204030204" pitchFamily="34" charset="0"/>
              <a:ea typeface="Times New Roman" panose="02020603050405020304" pitchFamily="18" charset="0"/>
            </a:endParaRPr>
          </a:p>
        </p:txBody>
      </p:sp>
      <p:sp>
        <p:nvSpPr>
          <p:cNvPr id="3" name="Rectangle 12">
            <a:extLst>
              <a:ext uri="{FF2B5EF4-FFF2-40B4-BE49-F238E27FC236}">
                <a16:creationId xmlns:a16="http://schemas.microsoft.com/office/drawing/2014/main" id="{5F89C9BE-9782-4E2A-86AE-7445AF2A91DB}"/>
              </a:ext>
            </a:extLst>
          </p:cNvPr>
          <p:cNvSpPr/>
          <p:nvPr/>
        </p:nvSpPr>
        <p:spPr>
          <a:xfrm>
            <a:off x="7354652" y="1137992"/>
            <a:ext cx="1296144" cy="624709"/>
          </a:xfrm>
          <a:prstGeom prst="roundRect">
            <a:avLst/>
          </a:prstGeom>
          <a:solidFill>
            <a:srgbClr val="2D5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ZoneTexte 19">
            <a:extLst>
              <a:ext uri="{FF2B5EF4-FFF2-40B4-BE49-F238E27FC236}">
                <a16:creationId xmlns:a16="http://schemas.microsoft.com/office/drawing/2014/main" id="{3BD99DEF-6737-4768-BC74-C1B946AF511E}"/>
              </a:ext>
            </a:extLst>
          </p:cNvPr>
          <p:cNvSpPr txBox="1"/>
          <p:nvPr/>
        </p:nvSpPr>
        <p:spPr>
          <a:xfrm>
            <a:off x="7354652" y="1253231"/>
            <a:ext cx="1296144" cy="442674"/>
          </a:xfrm>
          <a:prstGeom prst="roundRect">
            <a:avLst/>
          </a:prstGeom>
          <a:solidFill>
            <a:srgbClr val="2D519C"/>
          </a:solidFill>
        </p:spPr>
        <p:txBody>
          <a:bodyPr wrap="square" rtlCol="0">
            <a:spAutoFit/>
          </a:bodyPr>
          <a:lstStyle/>
          <a:p>
            <a:pPr algn="ctr"/>
            <a:r>
              <a:rPr lang="cs-CZ" sz="2000" dirty="0">
                <a:solidFill>
                  <a:schemeClr val="bg1">
                    <a:lumMod val="95000"/>
                  </a:schemeClr>
                </a:solidFill>
              </a:rPr>
              <a:t>Návrh</a:t>
            </a:r>
            <a:endParaRPr lang="en-GB" sz="1600" dirty="0">
              <a:solidFill>
                <a:schemeClr val="bg1">
                  <a:lumMod val="95000"/>
                </a:schemeClr>
              </a:solidFill>
            </a:endParaRPr>
          </a:p>
        </p:txBody>
      </p:sp>
    </p:spTree>
    <p:extLst>
      <p:ext uri="{BB962C8B-B14F-4D97-AF65-F5344CB8AC3E}">
        <p14:creationId xmlns:p14="http://schemas.microsoft.com/office/powerpoint/2010/main" val="1092621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36</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cs-CZ" dirty="0"/>
              <a:t>Kapitola</a:t>
            </a:r>
            <a:r>
              <a:rPr lang="en-GB" dirty="0"/>
              <a:t> 5: </a:t>
            </a:r>
            <a:r>
              <a:rPr lang="cs-CZ" dirty="0"/>
              <a:t>vzdělávací cíle</a:t>
            </a:r>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0" name="ZoneTexte 9">
            <a:extLst>
              <a:ext uri="{FF2B5EF4-FFF2-40B4-BE49-F238E27FC236}">
                <a16:creationId xmlns:a16="http://schemas.microsoft.com/office/drawing/2014/main" id="{3A381896-639B-6649-8F5E-AA997EB7AA2C}"/>
              </a:ext>
            </a:extLst>
          </p:cNvPr>
          <p:cNvSpPr txBox="1"/>
          <p:nvPr/>
        </p:nvSpPr>
        <p:spPr>
          <a:xfrm>
            <a:off x="664781" y="1412776"/>
            <a:ext cx="7560840" cy="1508105"/>
          </a:xfrm>
          <a:prstGeom prst="rect">
            <a:avLst/>
          </a:prstGeom>
          <a:noFill/>
        </p:spPr>
        <p:txBody>
          <a:bodyPr wrap="square" lIns="91440" tIns="45720" rIns="91440" bIns="45720" rtlCol="0" anchor="t">
            <a:spAutoFit/>
          </a:bodyPr>
          <a:lstStyle/>
          <a:p>
            <a:endParaRPr lang="en-GB" sz="2400">
              <a:latin typeface="Myriad Pro" panose="020B0503030403020204" pitchFamily="34" charset="0"/>
            </a:endParaRPr>
          </a:p>
          <a:p>
            <a:endParaRPr lang="en-GB" sz="2400">
              <a:latin typeface="Myriad Pro" panose="020B0503030403020204" pitchFamily="34" charset="0"/>
            </a:endParaRPr>
          </a:p>
          <a:p>
            <a:pPr marL="342900" indent="-342900">
              <a:buFont typeface="Arial" panose="020B0604020202020204" pitchFamily="34" charset="0"/>
              <a:buChar char="•"/>
            </a:pPr>
            <a:endParaRPr lang="en-GB" sz="2400">
              <a:latin typeface="Myriad Pro" panose="020B0503030403020204" pitchFamily="34" charset="0"/>
            </a:endParaRPr>
          </a:p>
          <a:p>
            <a:endParaRPr lang="en-GB" sz="2000">
              <a:latin typeface="Myriad Pro" panose="020B0503030403020204" pitchFamily="34" charset="0"/>
            </a:endParaRPr>
          </a:p>
        </p:txBody>
      </p:sp>
      <p:sp>
        <p:nvSpPr>
          <p:cNvPr id="2" name="TextBox 1">
            <a:extLst>
              <a:ext uri="{FF2B5EF4-FFF2-40B4-BE49-F238E27FC236}">
                <a16:creationId xmlns:a16="http://schemas.microsoft.com/office/drawing/2014/main" id="{2380CABF-9C8B-41AB-AF9D-39EC6BC65564}"/>
              </a:ext>
            </a:extLst>
          </p:cNvPr>
          <p:cNvSpPr txBox="1"/>
          <p:nvPr/>
        </p:nvSpPr>
        <p:spPr>
          <a:xfrm>
            <a:off x="699950" y="1378102"/>
            <a:ext cx="7756043" cy="3537919"/>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107000"/>
              </a:lnSpc>
              <a:spcAft>
                <a:spcPts val="800"/>
              </a:spcAft>
            </a:pP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Kapitola</a:t>
            </a:r>
            <a:r>
              <a:rPr lang="en-US"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 5: </a:t>
            </a: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Fúze a energetický systém</a:t>
            </a:r>
            <a:endParaRPr lang="en-NL" sz="1200" dirty="0">
              <a:solidFill>
                <a:srgbClr val="1A520F"/>
              </a:solidFill>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cs-CZ" sz="2000" dirty="0">
                <a:solidFill>
                  <a:srgbClr val="1A520F"/>
                </a:solidFill>
                <a:latin typeface="Calibri" panose="020F0502020204030204" pitchFamily="34" charset="0"/>
                <a:ea typeface="Times New Roman" panose="02020603050405020304" pitchFamily="18" charset="0"/>
              </a:rPr>
              <a:t>Vzdělávací cíle</a:t>
            </a:r>
            <a:r>
              <a:rPr lang="en-NL" sz="2000" dirty="0">
                <a:solidFill>
                  <a:srgbClr val="1A520F"/>
                </a:solidFill>
                <a:latin typeface="Calibri" panose="020F0502020204030204" pitchFamily="34" charset="0"/>
                <a:ea typeface="Times New Roman" panose="02020603050405020304" pitchFamily="18" charset="0"/>
              </a:rPr>
              <a:t>:</a:t>
            </a:r>
            <a:endParaRPr lang="en-NL" sz="1400" dirty="0">
              <a:solidFill>
                <a:srgbClr val="1A520F"/>
              </a:solidFill>
              <a:latin typeface="Times New Roman" panose="02020603050405020304" pitchFamily="18" charset="0"/>
              <a:ea typeface="Times New Roman" panose="02020603050405020304" pitchFamily="18" charset="0"/>
            </a:endParaRPr>
          </a:p>
          <a:p>
            <a:pPr>
              <a:lnSpc>
                <a:spcPct val="110000"/>
              </a:lnSpc>
              <a:spcAft>
                <a:spcPts val="0"/>
              </a:spcAft>
            </a:pPr>
            <a:r>
              <a:rPr lang="cs-CZ" sz="2000" dirty="0">
                <a:solidFill>
                  <a:srgbClr val="000000"/>
                </a:solidFill>
                <a:latin typeface="Calibri" panose="020F0502020204030204" pitchFamily="34" charset="0"/>
              </a:rPr>
              <a:t>Na konci tohoto modelu budou studenti schopni</a:t>
            </a:r>
            <a:r>
              <a:rPr lang="en-US" sz="2000" dirty="0">
                <a:solidFill>
                  <a:srgbClr val="000000"/>
                </a:solidFill>
                <a:latin typeface="Calibri" panose="020F0502020204030204" pitchFamily="34" charset="0"/>
              </a:rPr>
              <a:t>:</a:t>
            </a:r>
            <a:endParaRPr lang="en-NL" sz="2000" dirty="0">
              <a:solidFill>
                <a:srgbClr val="000000"/>
              </a:solidFill>
              <a:latin typeface="Calibri" panose="020F0502020204030204" pitchFamily="34" charset="0"/>
            </a:endParaRPr>
          </a:p>
          <a:p>
            <a:pPr marL="342900" indent="-342900">
              <a:lnSpc>
                <a:spcPct val="107000"/>
              </a:lnSpc>
              <a:spcAft>
                <a:spcPts val="0"/>
              </a:spcAft>
              <a:buSzPts val="1000"/>
              <a:buFont typeface="Symbol" panose="05050102010706020507" pitchFamily="18" charset="2"/>
              <a:buChar char=""/>
              <a:tabLst>
                <a:tab pos="457200" algn="l"/>
              </a:tabLst>
            </a:pPr>
            <a:r>
              <a:rPr lang="cs-CZ" sz="2000" dirty="0">
                <a:solidFill>
                  <a:srgbClr val="000000"/>
                </a:solidFill>
                <a:latin typeface="Calibri" panose="020F0502020204030204" pitchFamily="34" charset="0"/>
              </a:rPr>
              <a:t>Převádět jednotky energie a výkonu </a:t>
            </a:r>
            <a:r>
              <a:rPr lang="en-US" sz="2000" dirty="0">
                <a:solidFill>
                  <a:srgbClr val="000000"/>
                </a:solidFill>
                <a:latin typeface="Calibri" panose="020F0502020204030204" pitchFamily="34" charset="0"/>
              </a:rPr>
              <a:t>(Joule, kWh, MW, TW, …)</a:t>
            </a:r>
            <a:endParaRPr lang="en-NL" sz="2000" dirty="0">
              <a:solidFill>
                <a:srgbClr val="000000"/>
              </a:solidFill>
              <a:latin typeface="Calibri" panose="020F0502020204030204" pitchFamily="34" charset="0"/>
            </a:endParaRPr>
          </a:p>
          <a:p>
            <a:pPr marL="342900" indent="-342900">
              <a:lnSpc>
                <a:spcPct val="107000"/>
              </a:lnSpc>
              <a:spcAft>
                <a:spcPts val="0"/>
              </a:spcAft>
              <a:buSzPts val="1000"/>
              <a:buFont typeface="Symbol" panose="05050102010706020507" pitchFamily="18" charset="2"/>
              <a:buChar char=""/>
              <a:tabLst>
                <a:tab pos="457200" algn="l"/>
              </a:tabLst>
            </a:pPr>
            <a:r>
              <a:rPr lang="cs-CZ" sz="2000" dirty="0">
                <a:solidFill>
                  <a:srgbClr val="000000"/>
                </a:solidFill>
                <a:latin typeface="Calibri" panose="020F0502020204030204" pitchFamily="34" charset="0"/>
              </a:rPr>
              <a:t>Odhadnout spotřebu energie při různých aktivitách v domácnosti</a:t>
            </a:r>
            <a:endParaRPr lang="en-NL" sz="2000" dirty="0">
              <a:solidFill>
                <a:srgbClr val="000000"/>
              </a:solidFill>
              <a:latin typeface="Calibri" panose="020F0502020204030204" pitchFamily="34" charset="0"/>
            </a:endParaRPr>
          </a:p>
          <a:p>
            <a:pPr marL="342900" indent="-342900">
              <a:lnSpc>
                <a:spcPct val="107000"/>
              </a:lnSpc>
              <a:spcAft>
                <a:spcPts val="0"/>
              </a:spcAft>
              <a:buSzPts val="1000"/>
              <a:buFont typeface="Symbol" panose="05050102010706020507" pitchFamily="18" charset="2"/>
              <a:buChar char=""/>
              <a:tabLst>
                <a:tab pos="457200" algn="l"/>
              </a:tabLst>
            </a:pPr>
            <a:r>
              <a:rPr lang="cs-CZ" sz="2000" dirty="0">
                <a:solidFill>
                  <a:srgbClr val="000000"/>
                </a:solidFill>
                <a:latin typeface="Calibri" panose="020F0502020204030204" pitchFamily="34" charset="0"/>
              </a:rPr>
              <a:t>Pojmenovat velké zdroje energie a znát složení energetických mixů ve svých zemích</a:t>
            </a:r>
            <a:endParaRPr lang="en-NL" sz="2000" dirty="0">
              <a:solidFill>
                <a:srgbClr val="000000"/>
              </a:solidFill>
              <a:latin typeface="Calibri" panose="020F0502020204030204" pitchFamily="34" charset="0"/>
            </a:endParaRPr>
          </a:p>
          <a:p>
            <a:pPr marL="342900" indent="-342900">
              <a:lnSpc>
                <a:spcPct val="107000"/>
              </a:lnSpc>
              <a:spcAft>
                <a:spcPts val="0"/>
              </a:spcAft>
              <a:buSzPts val="1000"/>
              <a:buFont typeface="Symbol" panose="05050102010706020507" pitchFamily="18" charset="2"/>
              <a:buChar char=""/>
              <a:tabLst>
                <a:tab pos="457200" algn="l"/>
              </a:tabLst>
            </a:pPr>
            <a:r>
              <a:rPr lang="cs-CZ" sz="2000" dirty="0">
                <a:solidFill>
                  <a:srgbClr val="000000"/>
                </a:solidFill>
                <a:latin typeface="Calibri" panose="020F0502020204030204" pitchFamily="34" charset="0"/>
              </a:rPr>
              <a:t>Vysvětlit proč změny v globální energetice zaberou hodně času</a:t>
            </a:r>
            <a:endParaRPr lang="en-NL" sz="2000" dirty="0">
              <a:solidFill>
                <a:srgbClr val="000000"/>
              </a:solidFill>
              <a:latin typeface="Calibri" panose="020F0502020204030204" pitchFamily="34" charset="0"/>
            </a:endParaRPr>
          </a:p>
          <a:p>
            <a:pPr marL="342900" indent="-342900">
              <a:lnSpc>
                <a:spcPct val="107000"/>
              </a:lnSpc>
              <a:spcAft>
                <a:spcPts val="0"/>
              </a:spcAft>
              <a:buSzPts val="1000"/>
              <a:buFont typeface="Symbol" panose="05050102010706020507" pitchFamily="18" charset="2"/>
              <a:buChar char=""/>
              <a:tabLst>
                <a:tab pos="457200" algn="l"/>
              </a:tabLst>
            </a:pPr>
            <a:r>
              <a:rPr lang="cs-CZ" sz="2000" dirty="0">
                <a:solidFill>
                  <a:srgbClr val="000000"/>
                </a:solidFill>
                <a:latin typeface="Calibri" panose="020F0502020204030204" pitchFamily="34" charset="0"/>
              </a:rPr>
              <a:t>Rozumět </a:t>
            </a:r>
            <a:r>
              <a:rPr lang="en-US" sz="2000" dirty="0" err="1">
                <a:solidFill>
                  <a:srgbClr val="000000"/>
                </a:solidFill>
                <a:latin typeface="Calibri" panose="020F0502020204030204" pitchFamily="34" charset="0"/>
              </a:rPr>
              <a:t>Sanke</a:t>
            </a:r>
            <a:r>
              <a:rPr lang="cs-CZ" sz="2000" dirty="0" err="1">
                <a:solidFill>
                  <a:srgbClr val="000000"/>
                </a:solidFill>
                <a:latin typeface="Calibri" panose="020F0502020204030204" pitchFamily="34" charset="0"/>
              </a:rPr>
              <a:t>yově</a:t>
            </a:r>
            <a:r>
              <a:rPr lang="cs-CZ" sz="2000" dirty="0">
                <a:solidFill>
                  <a:srgbClr val="000000"/>
                </a:solidFill>
                <a:latin typeface="Calibri" panose="020F0502020204030204" pitchFamily="34" charset="0"/>
              </a:rPr>
              <a:t> diagramu</a:t>
            </a:r>
            <a:endParaRPr lang="en-NL" sz="2000" dirty="0">
              <a:solidFill>
                <a:srgbClr val="000000"/>
              </a:solidFill>
              <a:latin typeface="Calibri" panose="020F0502020204030204" pitchFamily="34" charset="0"/>
            </a:endParaRPr>
          </a:p>
        </p:txBody>
      </p:sp>
      <p:sp>
        <p:nvSpPr>
          <p:cNvPr id="3" name="Rectangle 12">
            <a:extLst>
              <a:ext uri="{FF2B5EF4-FFF2-40B4-BE49-F238E27FC236}">
                <a16:creationId xmlns:a16="http://schemas.microsoft.com/office/drawing/2014/main" id="{FF5BC3F8-3E9F-473E-BDCB-27EA52FD26EF}"/>
              </a:ext>
            </a:extLst>
          </p:cNvPr>
          <p:cNvSpPr/>
          <p:nvPr/>
        </p:nvSpPr>
        <p:spPr>
          <a:xfrm>
            <a:off x="7354652" y="1137992"/>
            <a:ext cx="1296144" cy="624709"/>
          </a:xfrm>
          <a:prstGeom prst="roundRect">
            <a:avLst/>
          </a:prstGeom>
          <a:solidFill>
            <a:srgbClr val="2D5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ZoneTexte 19">
            <a:extLst>
              <a:ext uri="{FF2B5EF4-FFF2-40B4-BE49-F238E27FC236}">
                <a16:creationId xmlns:a16="http://schemas.microsoft.com/office/drawing/2014/main" id="{8A86483B-5C3B-4C6F-9262-CEE27876F2C7}"/>
              </a:ext>
            </a:extLst>
          </p:cNvPr>
          <p:cNvSpPr txBox="1"/>
          <p:nvPr/>
        </p:nvSpPr>
        <p:spPr>
          <a:xfrm>
            <a:off x="7354652" y="1253231"/>
            <a:ext cx="1296144" cy="442674"/>
          </a:xfrm>
          <a:prstGeom prst="roundRect">
            <a:avLst/>
          </a:prstGeom>
          <a:solidFill>
            <a:srgbClr val="2D519C"/>
          </a:solidFill>
        </p:spPr>
        <p:txBody>
          <a:bodyPr wrap="square" rtlCol="0">
            <a:spAutoFit/>
          </a:bodyPr>
          <a:lstStyle/>
          <a:p>
            <a:pPr algn="ctr"/>
            <a:r>
              <a:rPr lang="cs-CZ" sz="2000" dirty="0">
                <a:solidFill>
                  <a:schemeClr val="bg1">
                    <a:lumMod val="95000"/>
                  </a:schemeClr>
                </a:solidFill>
              </a:rPr>
              <a:t>Návrh</a:t>
            </a:r>
            <a:endParaRPr lang="en-GB" sz="1600" dirty="0">
              <a:solidFill>
                <a:schemeClr val="bg1">
                  <a:lumMod val="95000"/>
                </a:schemeClr>
              </a:solidFill>
            </a:endParaRPr>
          </a:p>
        </p:txBody>
      </p:sp>
    </p:spTree>
    <p:extLst>
      <p:ext uri="{BB962C8B-B14F-4D97-AF65-F5344CB8AC3E}">
        <p14:creationId xmlns:p14="http://schemas.microsoft.com/office/powerpoint/2010/main" val="2392156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37</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cs-CZ" dirty="0"/>
              <a:t>Kapitola</a:t>
            </a:r>
            <a:r>
              <a:rPr lang="en-GB" dirty="0"/>
              <a:t> 5: </a:t>
            </a:r>
            <a:r>
              <a:rPr lang="cs-CZ" dirty="0"/>
              <a:t>struktura</a:t>
            </a:r>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0" name="ZoneTexte 9">
            <a:extLst>
              <a:ext uri="{FF2B5EF4-FFF2-40B4-BE49-F238E27FC236}">
                <a16:creationId xmlns:a16="http://schemas.microsoft.com/office/drawing/2014/main" id="{3A381896-639B-6649-8F5E-AA997EB7AA2C}"/>
              </a:ext>
            </a:extLst>
          </p:cNvPr>
          <p:cNvSpPr txBox="1"/>
          <p:nvPr/>
        </p:nvSpPr>
        <p:spPr>
          <a:xfrm>
            <a:off x="664781" y="1412776"/>
            <a:ext cx="7560840" cy="1508105"/>
          </a:xfrm>
          <a:prstGeom prst="rect">
            <a:avLst/>
          </a:prstGeom>
          <a:noFill/>
        </p:spPr>
        <p:txBody>
          <a:bodyPr wrap="square" lIns="91440" tIns="45720" rIns="91440" bIns="45720" rtlCol="0" anchor="t">
            <a:spAutoFit/>
          </a:bodyPr>
          <a:lstStyle/>
          <a:p>
            <a:endParaRPr lang="en-GB" sz="2400">
              <a:latin typeface="Myriad Pro" panose="020B0503030403020204" pitchFamily="34" charset="0"/>
            </a:endParaRPr>
          </a:p>
          <a:p>
            <a:endParaRPr lang="en-GB" sz="2400">
              <a:latin typeface="Myriad Pro" panose="020B0503030403020204" pitchFamily="34" charset="0"/>
            </a:endParaRPr>
          </a:p>
          <a:p>
            <a:pPr marL="342900" indent="-342900">
              <a:buFont typeface="Arial" panose="020B0604020202020204" pitchFamily="34" charset="0"/>
              <a:buChar char="•"/>
            </a:pPr>
            <a:endParaRPr lang="en-GB" sz="2400">
              <a:latin typeface="Myriad Pro" panose="020B0503030403020204" pitchFamily="34" charset="0"/>
            </a:endParaRPr>
          </a:p>
          <a:p>
            <a:endParaRPr lang="en-GB" sz="2000">
              <a:latin typeface="Myriad Pro" panose="020B0503030403020204" pitchFamily="34" charset="0"/>
            </a:endParaRPr>
          </a:p>
        </p:txBody>
      </p:sp>
      <p:sp>
        <p:nvSpPr>
          <p:cNvPr id="2" name="TextBox 1">
            <a:extLst>
              <a:ext uri="{FF2B5EF4-FFF2-40B4-BE49-F238E27FC236}">
                <a16:creationId xmlns:a16="http://schemas.microsoft.com/office/drawing/2014/main" id="{2380CABF-9C8B-41AB-AF9D-39EC6BC65564}"/>
              </a:ext>
            </a:extLst>
          </p:cNvPr>
          <p:cNvSpPr txBox="1"/>
          <p:nvPr/>
        </p:nvSpPr>
        <p:spPr>
          <a:xfrm>
            <a:off x="682165" y="1412776"/>
            <a:ext cx="7756043" cy="3445128"/>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107000"/>
              </a:lnSpc>
              <a:spcAft>
                <a:spcPts val="800"/>
              </a:spcAft>
            </a:pP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Kapitola</a:t>
            </a:r>
            <a:r>
              <a:rPr lang="en-US"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 5: </a:t>
            </a: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Kontext fúze</a:t>
            </a:r>
            <a:r>
              <a:rPr lang="en-US"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 </a:t>
            </a: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energetický systém</a:t>
            </a:r>
            <a:endParaRPr lang="en-NL" sz="1200" dirty="0">
              <a:solidFill>
                <a:srgbClr val="1A520F"/>
              </a:solidFill>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cs-CZ" sz="2000" dirty="0">
                <a:solidFill>
                  <a:srgbClr val="1A520F"/>
                </a:solidFill>
                <a:latin typeface="Calibri" panose="020F0502020204030204" pitchFamily="34" charset="0"/>
                <a:ea typeface="Times New Roman" panose="02020603050405020304" pitchFamily="18" charset="0"/>
              </a:rPr>
              <a:t>Struktura</a:t>
            </a:r>
            <a:r>
              <a:rPr lang="en-US" sz="2000" dirty="0">
                <a:solidFill>
                  <a:srgbClr val="1A520F"/>
                </a:solidFill>
                <a:latin typeface="Calibri" panose="020F0502020204030204" pitchFamily="34" charset="0"/>
                <a:ea typeface="Times New Roman" panose="02020603050405020304" pitchFamily="18" charset="0"/>
              </a:rPr>
              <a:t>:</a:t>
            </a:r>
            <a:endParaRPr lang="en-NL" sz="1400" dirty="0">
              <a:solidFill>
                <a:srgbClr val="1A520F"/>
              </a:solidFill>
              <a:latin typeface="Times New Roman" panose="02020603050405020304" pitchFamily="18" charset="0"/>
              <a:ea typeface="Times New Roman" panose="02020603050405020304" pitchFamily="18" charset="0"/>
            </a:endParaRPr>
          </a:p>
          <a:p>
            <a:pPr lvl="0">
              <a:spcAft>
                <a:spcPts val="0"/>
              </a:spcAft>
            </a:pPr>
            <a:r>
              <a:rPr lang="cs-CZ" sz="2000" dirty="0">
                <a:solidFill>
                  <a:srgbClr val="000000"/>
                </a:solidFill>
                <a:latin typeface="Calibri" panose="020F0502020204030204" pitchFamily="34" charset="0"/>
                <a:ea typeface="Times New Roman" panose="02020603050405020304" pitchFamily="18" charset="0"/>
              </a:rPr>
              <a:t>Tato kapitola obsahuje následující podsekce</a:t>
            </a:r>
            <a:r>
              <a:rPr lang="en-US" sz="2000" dirty="0">
                <a:solidFill>
                  <a:srgbClr val="000000"/>
                </a:solidFill>
                <a:latin typeface="Calibri" panose="020F0502020204030204" pitchFamily="34" charset="0"/>
                <a:ea typeface="Times New Roman" panose="02020603050405020304" pitchFamily="18" charset="0"/>
              </a:rPr>
              <a:t>:</a:t>
            </a:r>
            <a:endParaRPr lang="en-NL" sz="2400" dirty="0">
              <a:solidFill>
                <a:prstClr val="black"/>
              </a:solidFill>
              <a:latin typeface="Times New Roman" panose="02020603050405020304" pitchFamily="18"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1.	</a:t>
            </a:r>
            <a:r>
              <a:rPr lang="cs-CZ" sz="2000" dirty="0">
                <a:solidFill>
                  <a:srgbClr val="000000"/>
                </a:solidFill>
                <a:latin typeface="Calibri" panose="020F0502020204030204" pitchFamily="34" charset="0"/>
                <a:ea typeface="Times New Roman" panose="02020603050405020304" pitchFamily="18" charset="0"/>
              </a:rPr>
              <a:t>Vzdělávací cíle</a:t>
            </a:r>
            <a:endParaRPr lang="en-US" sz="2000" dirty="0">
              <a:solidFill>
                <a:srgbClr val="000000"/>
              </a:solidFill>
              <a:latin typeface="Calibri" panose="020F0502020204030204" pitchFamily="34"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2.	</a:t>
            </a:r>
            <a:r>
              <a:rPr lang="cs-CZ" sz="2000" dirty="0">
                <a:solidFill>
                  <a:srgbClr val="000000"/>
                </a:solidFill>
                <a:latin typeface="Calibri" panose="020F0502020204030204" pitchFamily="34" charset="0"/>
                <a:ea typeface="Times New Roman" panose="02020603050405020304" pitchFamily="18" charset="0"/>
              </a:rPr>
              <a:t>Globální energie ve</a:t>
            </a:r>
            <a:r>
              <a:rPr lang="en-US" sz="2000" dirty="0">
                <a:solidFill>
                  <a:srgbClr val="000000"/>
                </a:solidFill>
                <a:latin typeface="Calibri" panose="020F0502020204030204" pitchFamily="34" charset="0"/>
                <a:ea typeface="Times New Roman" panose="02020603050405020304" pitchFamily="18" charset="0"/>
              </a:rPr>
              <a:t> Watt</a:t>
            </a:r>
            <a:r>
              <a:rPr lang="cs-CZ" sz="2000" dirty="0">
                <a:solidFill>
                  <a:srgbClr val="000000"/>
                </a:solidFill>
                <a:latin typeface="Calibri" panose="020F0502020204030204" pitchFamily="34" charset="0"/>
                <a:ea typeface="Times New Roman" panose="02020603050405020304" pitchFamily="18" charset="0"/>
              </a:rPr>
              <a:t>ech</a:t>
            </a:r>
            <a:r>
              <a:rPr lang="en-US" sz="2000" dirty="0">
                <a:solidFill>
                  <a:srgbClr val="000000"/>
                </a:solidFill>
                <a:latin typeface="Calibri" panose="020F0502020204030204" pitchFamily="34" charset="0"/>
                <a:ea typeface="Times New Roman" panose="02020603050405020304" pitchFamily="18" charset="0"/>
              </a:rPr>
              <a:t>, Joule</a:t>
            </a:r>
            <a:r>
              <a:rPr lang="cs-CZ" sz="2000" dirty="0">
                <a:solidFill>
                  <a:srgbClr val="000000"/>
                </a:solidFill>
                <a:latin typeface="Calibri" panose="020F0502020204030204" pitchFamily="34" charset="0"/>
                <a:ea typeface="Times New Roman" panose="02020603050405020304" pitchFamily="18" charset="0"/>
              </a:rPr>
              <a:t>ch a </a:t>
            </a:r>
            <a:r>
              <a:rPr lang="en-US" sz="2000" dirty="0">
                <a:solidFill>
                  <a:srgbClr val="000000"/>
                </a:solidFill>
                <a:latin typeface="Calibri" panose="020F0502020204030204" pitchFamily="34" charset="0"/>
                <a:ea typeface="Times New Roman" panose="02020603050405020304" pitchFamily="18" charset="0"/>
              </a:rPr>
              <a:t>kWh</a:t>
            </a: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3.	</a:t>
            </a:r>
            <a:r>
              <a:rPr lang="cs-CZ" sz="2000" dirty="0">
                <a:solidFill>
                  <a:srgbClr val="000000"/>
                </a:solidFill>
                <a:latin typeface="Calibri" panose="020F0502020204030204" pitchFamily="34" charset="0"/>
                <a:ea typeface="Times New Roman" panose="02020603050405020304" pitchFamily="18" charset="0"/>
              </a:rPr>
              <a:t>Energetická poptávka</a:t>
            </a:r>
            <a:endParaRPr lang="en-US" sz="2000" dirty="0">
              <a:solidFill>
                <a:srgbClr val="000000"/>
              </a:solidFill>
              <a:latin typeface="Calibri" panose="020F0502020204030204" pitchFamily="34"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4.	</a:t>
            </a:r>
            <a:r>
              <a:rPr lang="cs-CZ" sz="2000" dirty="0">
                <a:solidFill>
                  <a:srgbClr val="000000"/>
                </a:solidFill>
                <a:latin typeface="Calibri" panose="020F0502020204030204" pitchFamily="34" charset="0"/>
                <a:ea typeface="Times New Roman" panose="02020603050405020304" pitchFamily="18" charset="0"/>
              </a:rPr>
              <a:t>Výroba energie</a:t>
            </a:r>
            <a:endParaRPr lang="en-US" sz="2000" dirty="0">
              <a:solidFill>
                <a:srgbClr val="000000"/>
              </a:solidFill>
              <a:latin typeface="Calibri" panose="020F0502020204030204" pitchFamily="34"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5.	</a:t>
            </a:r>
            <a:r>
              <a:rPr lang="cs-CZ" sz="2000" dirty="0">
                <a:solidFill>
                  <a:srgbClr val="000000"/>
                </a:solidFill>
                <a:latin typeface="Calibri" panose="020F0502020204030204" pitchFamily="34" charset="0"/>
                <a:ea typeface="Times New Roman" panose="02020603050405020304" pitchFamily="18" charset="0"/>
              </a:rPr>
              <a:t>Zdroje</a:t>
            </a:r>
            <a:endParaRPr lang="en-US" sz="2000" dirty="0">
              <a:solidFill>
                <a:srgbClr val="000000"/>
              </a:solidFill>
              <a:latin typeface="Calibri" panose="020F0502020204030204" pitchFamily="34" charset="0"/>
              <a:ea typeface="Times New Roman" panose="02020603050405020304" pitchFamily="18" charset="0"/>
            </a:endParaRPr>
          </a:p>
          <a:p>
            <a:pPr lvl="0">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rPr>
              <a:t>6.	</a:t>
            </a:r>
            <a:r>
              <a:rPr lang="cs-CZ" sz="2000" dirty="0">
                <a:solidFill>
                  <a:srgbClr val="000000"/>
                </a:solidFill>
                <a:latin typeface="Calibri" panose="020F0502020204030204" pitchFamily="34" charset="0"/>
                <a:ea typeface="Times New Roman" panose="02020603050405020304" pitchFamily="18" charset="0"/>
              </a:rPr>
              <a:t>Doporučená literatura</a:t>
            </a:r>
            <a:endParaRPr lang="en-US" sz="2000" dirty="0">
              <a:solidFill>
                <a:srgbClr val="000000"/>
              </a:solidFill>
              <a:latin typeface="Calibri" panose="020F0502020204030204" pitchFamily="34" charset="0"/>
              <a:ea typeface="Times New Roman" panose="02020603050405020304" pitchFamily="18" charset="0"/>
            </a:endParaRPr>
          </a:p>
        </p:txBody>
      </p:sp>
      <p:sp>
        <p:nvSpPr>
          <p:cNvPr id="3" name="Rectangle 12">
            <a:extLst>
              <a:ext uri="{FF2B5EF4-FFF2-40B4-BE49-F238E27FC236}">
                <a16:creationId xmlns:a16="http://schemas.microsoft.com/office/drawing/2014/main" id="{CC782EB4-79E3-44CC-A68F-2E6B4C553A89}"/>
              </a:ext>
            </a:extLst>
          </p:cNvPr>
          <p:cNvSpPr/>
          <p:nvPr/>
        </p:nvSpPr>
        <p:spPr>
          <a:xfrm>
            <a:off x="7354652" y="1137992"/>
            <a:ext cx="1296144" cy="624709"/>
          </a:xfrm>
          <a:prstGeom prst="roundRect">
            <a:avLst/>
          </a:prstGeom>
          <a:solidFill>
            <a:srgbClr val="2D5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ZoneTexte 19">
            <a:extLst>
              <a:ext uri="{FF2B5EF4-FFF2-40B4-BE49-F238E27FC236}">
                <a16:creationId xmlns:a16="http://schemas.microsoft.com/office/drawing/2014/main" id="{8B8D4035-5DB8-4A85-A231-5BC6CB42C4C6}"/>
              </a:ext>
            </a:extLst>
          </p:cNvPr>
          <p:cNvSpPr txBox="1"/>
          <p:nvPr/>
        </p:nvSpPr>
        <p:spPr>
          <a:xfrm>
            <a:off x="7354652" y="1253231"/>
            <a:ext cx="1296144" cy="442674"/>
          </a:xfrm>
          <a:prstGeom prst="roundRect">
            <a:avLst/>
          </a:prstGeom>
          <a:solidFill>
            <a:srgbClr val="2D519C"/>
          </a:solidFill>
        </p:spPr>
        <p:txBody>
          <a:bodyPr wrap="square" rtlCol="0">
            <a:spAutoFit/>
          </a:bodyPr>
          <a:lstStyle/>
          <a:p>
            <a:pPr algn="ctr"/>
            <a:r>
              <a:rPr lang="cs-CZ" sz="2000" dirty="0">
                <a:solidFill>
                  <a:schemeClr val="bg1">
                    <a:lumMod val="95000"/>
                  </a:schemeClr>
                </a:solidFill>
              </a:rPr>
              <a:t>Návrh</a:t>
            </a:r>
            <a:endParaRPr lang="en-GB" sz="1600" dirty="0">
              <a:solidFill>
                <a:schemeClr val="bg1">
                  <a:lumMod val="95000"/>
                </a:schemeClr>
              </a:solidFill>
            </a:endParaRPr>
          </a:p>
        </p:txBody>
      </p:sp>
    </p:spTree>
    <p:extLst>
      <p:ext uri="{BB962C8B-B14F-4D97-AF65-F5344CB8AC3E}">
        <p14:creationId xmlns:p14="http://schemas.microsoft.com/office/powerpoint/2010/main" val="3207604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C9DFB8-44E3-44B4-B05C-320B675118A7}"/>
              </a:ext>
            </a:extLst>
          </p:cNvPr>
          <p:cNvSpPr>
            <a:spLocks noGrp="1"/>
          </p:cNvSpPr>
          <p:nvPr>
            <p:ph type="sldNum" sz="quarter" idx="12"/>
          </p:nvPr>
        </p:nvSpPr>
        <p:spPr/>
        <p:txBody>
          <a:bodyPr/>
          <a:lstStyle/>
          <a:p>
            <a:fld id="{D3AF6E99-D068-7F4D-BF74-8638007AB322}" type="slidenum">
              <a:rPr lang="en-GB" smtClean="0"/>
              <a:pPr/>
              <a:t>38</a:t>
            </a:fld>
            <a:endParaRPr lang="en-GB"/>
          </a:p>
        </p:txBody>
      </p:sp>
      <p:sp>
        <p:nvSpPr>
          <p:cNvPr id="3" name="Title 2">
            <a:extLst>
              <a:ext uri="{FF2B5EF4-FFF2-40B4-BE49-F238E27FC236}">
                <a16:creationId xmlns:a16="http://schemas.microsoft.com/office/drawing/2014/main" id="{D72DA539-BEF0-485B-AD9E-D1EB24ACF82B}"/>
              </a:ext>
            </a:extLst>
          </p:cNvPr>
          <p:cNvSpPr>
            <a:spLocks noGrp="1"/>
          </p:cNvSpPr>
          <p:nvPr>
            <p:ph type="ctrTitle"/>
          </p:nvPr>
        </p:nvSpPr>
        <p:spPr/>
        <p:txBody>
          <a:bodyPr/>
          <a:lstStyle/>
          <a:p>
            <a:r>
              <a:rPr lang="cs-CZ" dirty="0"/>
              <a:t>O organizaci</a:t>
            </a:r>
            <a:r>
              <a:rPr lang="nl-NL" dirty="0"/>
              <a:t> </a:t>
            </a:r>
            <a:r>
              <a:rPr lang="nl-NL" dirty="0" err="1"/>
              <a:t>FuseNet</a:t>
            </a:r>
            <a:endParaRPr lang="en-150" dirty="0"/>
          </a:p>
        </p:txBody>
      </p:sp>
      <p:sp>
        <p:nvSpPr>
          <p:cNvPr id="6" name="ZoneTexte 9">
            <a:extLst>
              <a:ext uri="{FF2B5EF4-FFF2-40B4-BE49-F238E27FC236}">
                <a16:creationId xmlns:a16="http://schemas.microsoft.com/office/drawing/2014/main" id="{EB7DE42F-49FF-4DD3-9DBC-23781ADA22F0}"/>
              </a:ext>
            </a:extLst>
          </p:cNvPr>
          <p:cNvSpPr txBox="1"/>
          <p:nvPr/>
        </p:nvSpPr>
        <p:spPr>
          <a:xfrm>
            <a:off x="791580" y="1768846"/>
            <a:ext cx="7560840" cy="1477328"/>
          </a:xfrm>
          <a:prstGeom prst="rect">
            <a:avLst/>
          </a:prstGeom>
          <a:noFill/>
        </p:spPr>
        <p:txBody>
          <a:bodyPr wrap="square" rtlCol="0">
            <a:spAutoFit/>
          </a:bodyPr>
          <a:lstStyle/>
          <a:p>
            <a:pPr algn="ctr"/>
            <a:r>
              <a:rPr lang="en-GB" dirty="0" err="1">
                <a:latin typeface="Myriad Pro" panose="020B0503030403020204" pitchFamily="34" charset="0"/>
              </a:rPr>
              <a:t>FuseNet</a:t>
            </a:r>
            <a:r>
              <a:rPr lang="en-GB" dirty="0">
                <a:latin typeface="Myriad Pro" panose="020B0503030403020204" pitchFamily="34" charset="0"/>
              </a:rPr>
              <a:t> </a:t>
            </a:r>
            <a:r>
              <a:rPr lang="cs-CZ" dirty="0">
                <a:latin typeface="Myriad Pro" panose="020B0503030403020204" pitchFamily="34" charset="0"/>
              </a:rPr>
              <a:t>je nezávislá právnická osoba, která vznikla v roce </a:t>
            </a:r>
            <a:r>
              <a:rPr lang="en-US" dirty="0">
                <a:latin typeface="Myriad Pro" panose="020B0503030403020204" pitchFamily="34" charset="0"/>
              </a:rPr>
              <a:t>2010, </a:t>
            </a:r>
            <a:r>
              <a:rPr lang="cs-CZ" dirty="0">
                <a:latin typeface="Myriad Pro" panose="020B0503030403020204" pitchFamily="34" charset="0"/>
              </a:rPr>
              <a:t>za účelem stimulace a koordinace fúzního vzdělávání v Evropě.</a:t>
            </a:r>
            <a:r>
              <a:rPr lang="en-US" dirty="0">
                <a:latin typeface="Myriad Pro" panose="020B0503030403020204" pitchFamily="34" charset="0"/>
              </a:rPr>
              <a:t> </a:t>
            </a:r>
            <a:r>
              <a:rPr lang="cs-CZ" dirty="0">
                <a:latin typeface="Myriad Pro" panose="020B0503030403020204" pitchFamily="34" charset="0"/>
              </a:rPr>
              <a:t>Asociace má </a:t>
            </a:r>
            <a:r>
              <a:rPr lang="en-US" dirty="0">
                <a:latin typeface="Myriad Pro" panose="020B0503030403020204" pitchFamily="34" charset="0"/>
              </a:rPr>
              <a:t> 65 </a:t>
            </a:r>
            <a:r>
              <a:rPr lang="cs-CZ" dirty="0">
                <a:latin typeface="Myriad Pro" panose="020B0503030403020204" pitchFamily="34" charset="0"/>
              </a:rPr>
              <a:t>členů</a:t>
            </a:r>
            <a:r>
              <a:rPr lang="en-US" dirty="0">
                <a:latin typeface="Myriad Pro" panose="020B0503030403020204" pitchFamily="34" charset="0"/>
              </a:rPr>
              <a:t>,</a:t>
            </a:r>
            <a:r>
              <a:rPr lang="cs-CZ" dirty="0">
                <a:latin typeface="Myriad Pro" panose="020B0503030403020204" pitchFamily="34" charset="0"/>
              </a:rPr>
              <a:t> z nichž </a:t>
            </a:r>
            <a:r>
              <a:rPr lang="en-US" dirty="0">
                <a:latin typeface="Myriad Pro" panose="020B0503030403020204" pitchFamily="34" charset="0"/>
              </a:rPr>
              <a:t>45 </a:t>
            </a:r>
            <a:r>
              <a:rPr lang="cs-CZ" dirty="0">
                <a:latin typeface="Myriad Pro" panose="020B0503030403020204" pitchFamily="34" charset="0"/>
              </a:rPr>
              <a:t>jsou univerzity</a:t>
            </a:r>
            <a:r>
              <a:rPr lang="en-US" dirty="0">
                <a:latin typeface="Myriad Pro" panose="020B0503030403020204" pitchFamily="34" charset="0"/>
              </a:rPr>
              <a:t>. </a:t>
            </a:r>
            <a:r>
              <a:rPr lang="cs-CZ" dirty="0">
                <a:latin typeface="Myriad Pro" panose="020B0503030403020204" pitchFamily="34" charset="0"/>
              </a:rPr>
              <a:t>Cílem </a:t>
            </a:r>
            <a:r>
              <a:rPr lang="en-US" dirty="0" err="1">
                <a:latin typeface="Myriad Pro" panose="020B0503030403020204" pitchFamily="34" charset="0"/>
              </a:rPr>
              <a:t>FuseNet</a:t>
            </a:r>
            <a:r>
              <a:rPr lang="en-US" dirty="0">
                <a:latin typeface="Myriad Pro" panose="020B0503030403020204" pitchFamily="34" charset="0"/>
              </a:rPr>
              <a:t> </a:t>
            </a:r>
            <a:r>
              <a:rPr lang="cs-CZ" dirty="0">
                <a:latin typeface="Myriad Pro" panose="020B0503030403020204" pitchFamily="34" charset="0"/>
              </a:rPr>
              <a:t>je</a:t>
            </a:r>
            <a:r>
              <a:rPr lang="en-US" dirty="0">
                <a:latin typeface="Myriad Pro" panose="020B0503030403020204" pitchFamily="34" charset="0"/>
              </a:rPr>
              <a:t> </a:t>
            </a:r>
            <a:r>
              <a:rPr lang="cs-CZ" dirty="0">
                <a:latin typeface="Myriad Pro" panose="020B0503030403020204" pitchFamily="34" charset="0"/>
              </a:rPr>
              <a:t>růst</a:t>
            </a:r>
            <a:r>
              <a:rPr lang="en-US" dirty="0">
                <a:latin typeface="Myriad Pro" panose="020B0503030403020204" pitchFamily="34" charset="0"/>
              </a:rPr>
              <a:t> </a:t>
            </a:r>
            <a:r>
              <a:rPr lang="cs-CZ" dirty="0">
                <a:latin typeface="Myriad Pro" panose="020B0503030403020204" pitchFamily="34" charset="0"/>
              </a:rPr>
              <a:t>komunity ve které jsou</a:t>
            </a:r>
            <a:r>
              <a:rPr lang="en-US" dirty="0">
                <a:latin typeface="Myriad Pro" panose="020B0503030403020204" pitchFamily="34" charset="0"/>
              </a:rPr>
              <a:t> </a:t>
            </a:r>
            <a:r>
              <a:rPr lang="en-US" dirty="0" err="1">
                <a:latin typeface="Myriad Pro" panose="020B0503030403020204" pitchFamily="34" charset="0"/>
              </a:rPr>
              <a:t>exce</a:t>
            </a:r>
            <a:r>
              <a:rPr lang="cs-CZ" dirty="0" err="1">
                <a:latin typeface="Myriad Pro" panose="020B0503030403020204" pitchFamily="34" charset="0"/>
              </a:rPr>
              <a:t>lence</a:t>
            </a:r>
            <a:r>
              <a:rPr lang="en-US" dirty="0">
                <a:latin typeface="Myriad Pro" panose="020B0503030403020204" pitchFamily="34" charset="0"/>
              </a:rPr>
              <a:t>, </a:t>
            </a:r>
            <a:r>
              <a:rPr lang="en-US" dirty="0" err="1">
                <a:latin typeface="Myriad Pro" panose="020B0503030403020204" pitchFamily="34" charset="0"/>
              </a:rPr>
              <a:t>mobil</a:t>
            </a:r>
            <a:r>
              <a:rPr lang="cs-CZ" dirty="0" err="1">
                <a:latin typeface="Myriad Pro" panose="020B0503030403020204" pitchFamily="34" charset="0"/>
              </a:rPr>
              <a:t>ita</a:t>
            </a:r>
            <a:r>
              <a:rPr lang="en-US" dirty="0">
                <a:latin typeface="Myriad Pro" panose="020B0503030403020204" pitchFamily="34" charset="0"/>
              </a:rPr>
              <a:t>, </a:t>
            </a:r>
            <a:r>
              <a:rPr lang="cs-CZ" dirty="0">
                <a:latin typeface="Myriad Pro" panose="020B0503030403020204" pitchFamily="34" charset="0"/>
              </a:rPr>
              <a:t>různorodost</a:t>
            </a:r>
            <a:r>
              <a:rPr lang="en-US" dirty="0">
                <a:latin typeface="Myriad Pro" panose="020B0503030403020204" pitchFamily="34" charset="0"/>
              </a:rPr>
              <a:t> a</a:t>
            </a:r>
            <a:r>
              <a:rPr lang="cs-CZ" dirty="0">
                <a:latin typeface="Myriad Pro" panose="020B0503030403020204" pitchFamily="34" charset="0"/>
              </a:rPr>
              <a:t> přístup ke zdrojům základními měřítky úspěchu</a:t>
            </a:r>
            <a:endParaRPr lang="en-US" dirty="0">
              <a:latin typeface="Myriad Pro" panose="020B0503030403020204" pitchFamily="34" charset="0"/>
            </a:endParaRPr>
          </a:p>
        </p:txBody>
      </p:sp>
      <p:pic>
        <p:nvPicPr>
          <p:cNvPr id="5" name="Picture 4" descr="A close up of a sign&#10;&#10;Description automatically generated">
            <a:extLst>
              <a:ext uri="{FF2B5EF4-FFF2-40B4-BE49-F238E27FC236}">
                <a16:creationId xmlns:a16="http://schemas.microsoft.com/office/drawing/2014/main" id="{5F57EC11-477B-460E-9E94-DA306AD3B1D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29639" y="1064045"/>
            <a:ext cx="2084722" cy="603009"/>
          </a:xfrm>
          <a:prstGeom prst="rect">
            <a:avLst/>
          </a:prstGeom>
        </p:spPr>
      </p:pic>
      <p:pic>
        <p:nvPicPr>
          <p:cNvPr id="9" name="Picture 8">
            <a:extLst>
              <a:ext uri="{FF2B5EF4-FFF2-40B4-BE49-F238E27FC236}">
                <a16:creationId xmlns:a16="http://schemas.microsoft.com/office/drawing/2014/main" id="{9EAE2470-C001-4250-9D01-2AE08FC6C861}"/>
              </a:ext>
            </a:extLst>
          </p:cNvPr>
          <p:cNvPicPr>
            <a:picLocks noChangeAspect="1"/>
          </p:cNvPicPr>
          <p:nvPr/>
        </p:nvPicPr>
        <p:blipFill rotWithShape="1">
          <a:blip r:embed="rId3"/>
          <a:srcRect l="21135" t="23559" r="21791" b="4843"/>
          <a:stretch/>
        </p:blipFill>
        <p:spPr>
          <a:xfrm>
            <a:off x="2876254" y="3311546"/>
            <a:ext cx="3391491" cy="2599678"/>
          </a:xfrm>
          <a:prstGeom prst="rect">
            <a:avLst/>
          </a:prstGeom>
          <a:ln>
            <a:noFill/>
          </a:ln>
          <a:effectLst>
            <a:softEdge rad="112500"/>
          </a:effectLst>
        </p:spPr>
      </p:pic>
      <p:sp>
        <p:nvSpPr>
          <p:cNvPr id="11" name="TextBox 10">
            <a:extLst>
              <a:ext uri="{FF2B5EF4-FFF2-40B4-BE49-F238E27FC236}">
                <a16:creationId xmlns:a16="http://schemas.microsoft.com/office/drawing/2014/main" id="{03C6501D-91FE-4A39-A506-72CD922F1C72}"/>
              </a:ext>
            </a:extLst>
          </p:cNvPr>
          <p:cNvSpPr txBox="1"/>
          <p:nvPr/>
        </p:nvSpPr>
        <p:spPr>
          <a:xfrm>
            <a:off x="3428999" y="5871924"/>
            <a:ext cx="2286000" cy="369332"/>
          </a:xfrm>
          <a:prstGeom prst="rect">
            <a:avLst/>
          </a:prstGeom>
          <a:noFill/>
        </p:spPr>
        <p:txBody>
          <a:bodyPr wrap="square">
            <a:spAutoFit/>
          </a:bodyPr>
          <a:lstStyle/>
          <a:p>
            <a:pPr algn="ctr"/>
            <a:r>
              <a:rPr lang="en-GB">
                <a:hlinkClick r:id="rId4"/>
              </a:rPr>
              <a:t>https://fusenet.eu/</a:t>
            </a:r>
            <a:r>
              <a:rPr lang="en-GB"/>
              <a:t> </a:t>
            </a:r>
            <a:endParaRPr lang="en-150"/>
          </a:p>
        </p:txBody>
      </p:sp>
      <p:sp>
        <p:nvSpPr>
          <p:cNvPr id="12" name="Espace réservé du pied de page 7">
            <a:extLst>
              <a:ext uri="{FF2B5EF4-FFF2-40B4-BE49-F238E27FC236}">
                <a16:creationId xmlns:a16="http://schemas.microsoft.com/office/drawing/2014/main" id="{6A9F90DF-D3E1-4EE3-AE8C-FFF76B254D73}"/>
              </a:ext>
            </a:extLst>
          </p:cNvPr>
          <p:cNvSpPr>
            <a:spLocks noGrp="1"/>
          </p:cNvSpPr>
          <p:nvPr>
            <p:ph type="ftr" sz="quarter" idx="11"/>
          </p:nvPr>
        </p:nvSpPr>
        <p:spPr>
          <a:xfrm>
            <a:off x="1331640" y="6429601"/>
            <a:ext cx="6984776" cy="311768"/>
          </a:xfrm>
        </p:spPr>
        <p:txBody>
          <a:bodyPr/>
          <a:lstStyle/>
          <a:p>
            <a:r>
              <a:rPr lang="nl-NL"/>
              <a:t>European Fusion Teacher Day – 02/10/2020</a:t>
            </a:r>
            <a:endParaRPr lang="fr-BE"/>
          </a:p>
        </p:txBody>
      </p:sp>
    </p:spTree>
    <p:extLst>
      <p:ext uri="{BB962C8B-B14F-4D97-AF65-F5344CB8AC3E}">
        <p14:creationId xmlns:p14="http://schemas.microsoft.com/office/powerpoint/2010/main" val="120395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7CEFA2-0D9E-4C35-9DEA-0281E7D083C6}"/>
              </a:ext>
            </a:extLst>
          </p:cNvPr>
          <p:cNvSpPr>
            <a:spLocks noGrp="1"/>
          </p:cNvSpPr>
          <p:nvPr>
            <p:ph type="sldNum" sz="quarter" idx="12"/>
          </p:nvPr>
        </p:nvSpPr>
        <p:spPr/>
        <p:txBody>
          <a:bodyPr/>
          <a:lstStyle/>
          <a:p>
            <a:fld id="{D3AF6E99-D068-7F4D-BF74-8638007AB322}" type="slidenum">
              <a:rPr lang="en-GB" smtClean="0"/>
              <a:pPr/>
              <a:t>4</a:t>
            </a:fld>
            <a:endParaRPr lang="en-GB"/>
          </a:p>
        </p:txBody>
      </p:sp>
      <p:sp>
        <p:nvSpPr>
          <p:cNvPr id="3" name="Title 2">
            <a:extLst>
              <a:ext uri="{FF2B5EF4-FFF2-40B4-BE49-F238E27FC236}">
                <a16:creationId xmlns:a16="http://schemas.microsoft.com/office/drawing/2014/main" id="{38BE8EFC-9C88-4A08-B34E-35A10B71F41E}"/>
              </a:ext>
            </a:extLst>
          </p:cNvPr>
          <p:cNvSpPr>
            <a:spLocks noGrp="1"/>
          </p:cNvSpPr>
          <p:nvPr>
            <p:ph type="ctrTitle"/>
          </p:nvPr>
        </p:nvSpPr>
        <p:spPr/>
        <p:txBody>
          <a:bodyPr/>
          <a:lstStyle/>
          <a:p>
            <a:r>
              <a:rPr lang="cs-CZ" dirty="0"/>
              <a:t>Obsah</a:t>
            </a:r>
            <a:r>
              <a:rPr lang="en-US" dirty="0"/>
              <a:t> </a:t>
            </a:r>
            <a:r>
              <a:rPr lang="cs-CZ" dirty="0"/>
              <a:t>tohoto bloku</a:t>
            </a:r>
            <a:endParaRPr lang="en-150" dirty="0"/>
          </a:p>
        </p:txBody>
      </p:sp>
      <p:sp>
        <p:nvSpPr>
          <p:cNvPr id="4" name="Footer Placeholder 3">
            <a:extLst>
              <a:ext uri="{FF2B5EF4-FFF2-40B4-BE49-F238E27FC236}">
                <a16:creationId xmlns:a16="http://schemas.microsoft.com/office/drawing/2014/main" id="{B08DBE9F-E83C-4964-BDC7-2556EFC380AC}"/>
              </a:ext>
            </a:extLst>
          </p:cNvPr>
          <p:cNvSpPr>
            <a:spLocks noGrp="1"/>
          </p:cNvSpPr>
          <p:nvPr>
            <p:ph type="ftr" sz="quarter" idx="11"/>
          </p:nvPr>
        </p:nvSpPr>
        <p:spPr/>
        <p:txBody>
          <a:bodyPr/>
          <a:lstStyle/>
          <a:p>
            <a:r>
              <a:rPr lang="nl-NL"/>
              <a:t>European Fusion Teacher Day – 02/10/2020</a:t>
            </a:r>
            <a:endParaRPr lang="fr-BE"/>
          </a:p>
        </p:txBody>
      </p:sp>
      <p:sp>
        <p:nvSpPr>
          <p:cNvPr id="6" name="ZoneTexte 9">
            <a:extLst>
              <a:ext uri="{FF2B5EF4-FFF2-40B4-BE49-F238E27FC236}">
                <a16:creationId xmlns:a16="http://schemas.microsoft.com/office/drawing/2014/main" id="{D9AD9CFD-4DC4-4910-BC47-59EADA297223}"/>
              </a:ext>
            </a:extLst>
          </p:cNvPr>
          <p:cNvSpPr txBox="1"/>
          <p:nvPr/>
        </p:nvSpPr>
        <p:spPr>
          <a:xfrm>
            <a:off x="791580" y="1310420"/>
            <a:ext cx="7560840" cy="4154984"/>
          </a:xfrm>
          <a:prstGeom prst="rect">
            <a:avLst/>
          </a:prstGeom>
          <a:noFill/>
        </p:spPr>
        <p:txBody>
          <a:bodyPr wrap="square" rtlCol="0">
            <a:spAutoFit/>
          </a:bodyPr>
          <a:lstStyle/>
          <a:p>
            <a:r>
              <a:rPr lang="cs-CZ" sz="2400" b="1" dirty="0">
                <a:solidFill>
                  <a:srgbClr val="1A520F"/>
                </a:solidFill>
                <a:latin typeface="Myriad Pro" panose="020B0503030403020204" pitchFamily="34" charset="0"/>
                <a:ea typeface="+mj-ea"/>
                <a:cs typeface="+mj-cs"/>
              </a:rPr>
              <a:t>Co dnes uvidíte</a:t>
            </a:r>
            <a:r>
              <a:rPr lang="en-GB" sz="2400" b="1" dirty="0">
                <a:solidFill>
                  <a:srgbClr val="1A520F"/>
                </a:solidFill>
                <a:latin typeface="Myriad Pro" panose="020B0503030403020204" pitchFamily="34" charset="0"/>
                <a:ea typeface="+mj-ea"/>
                <a:cs typeface="+mj-cs"/>
              </a:rPr>
              <a:t>:</a:t>
            </a:r>
          </a:p>
          <a:p>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Přehled vzdělávacích materiálů</a:t>
            </a:r>
            <a:endParaRPr lang="en-GB" sz="2400" dirty="0">
              <a:latin typeface="Myriad Pro" panose="020B0503030403020204" pitchFamily="34" charset="0"/>
            </a:endParaRPr>
          </a:p>
          <a:p>
            <a:pPr marL="800100" lvl="1" indent="-342900">
              <a:buFont typeface="Arial" panose="020B0604020202020204" pitchFamily="34" charset="0"/>
              <a:buChar char="•"/>
            </a:pPr>
            <a:r>
              <a:rPr lang="cs-CZ" sz="2400" dirty="0">
                <a:latin typeface="Myriad Pro" panose="020B0503030403020204" pitchFamily="34" charset="0"/>
              </a:rPr>
              <a:t>Struktura</a:t>
            </a:r>
          </a:p>
          <a:p>
            <a:pPr marL="800100" lvl="1" indent="-342900">
              <a:buFont typeface="Arial" panose="020B0604020202020204" pitchFamily="34" charset="0"/>
              <a:buChar char="•"/>
            </a:pPr>
            <a:r>
              <a:rPr lang="cs-CZ" sz="2400" dirty="0">
                <a:latin typeface="Myriad Pro" panose="020B0503030403020204" pitchFamily="34" charset="0"/>
              </a:rPr>
              <a:t>Výběr materiálů</a:t>
            </a: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Zajímavé odkazy</a:t>
            </a:r>
            <a:endParaRPr lang="en-GB" sz="2400" dirty="0">
              <a:latin typeface="Myriad Pro" panose="020B0503030403020204" pitchFamily="34" charset="0"/>
            </a:endParaRPr>
          </a:p>
          <a:p>
            <a:endParaRPr lang="en-GB" sz="2400" dirty="0">
              <a:latin typeface="Myriad Pro" panose="020B0503030403020204" pitchFamily="34" charset="0"/>
            </a:endParaRPr>
          </a:p>
          <a:p>
            <a:r>
              <a:rPr lang="cs-CZ" sz="2400" b="1" dirty="0">
                <a:solidFill>
                  <a:srgbClr val="1A520F"/>
                </a:solidFill>
                <a:latin typeface="Myriad Pro" panose="020B0503030403020204" pitchFamily="34" charset="0"/>
                <a:ea typeface="+mj-ea"/>
                <a:cs typeface="+mj-cs"/>
              </a:rPr>
              <a:t>Co získáte</a:t>
            </a:r>
            <a:r>
              <a:rPr lang="en-GB" sz="2400" b="1" dirty="0">
                <a:solidFill>
                  <a:srgbClr val="1A520F"/>
                </a:solidFill>
                <a:latin typeface="Myriad Pro" panose="020B0503030403020204" pitchFamily="34" charset="0"/>
                <a:ea typeface="+mj-ea"/>
                <a:cs typeface="+mj-cs"/>
              </a:rPr>
              <a:t>:</a:t>
            </a:r>
          </a:p>
          <a:p>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Lekce „připravené k použití“</a:t>
            </a: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Pět vzdělávacích modulů o fúzi</a:t>
            </a:r>
            <a:endParaRPr lang="en-GB" sz="2000" dirty="0">
              <a:latin typeface="Myriad Pro" panose="020B0503030403020204" pitchFamily="34" charset="0"/>
            </a:endParaRPr>
          </a:p>
        </p:txBody>
      </p:sp>
      <p:pic>
        <p:nvPicPr>
          <p:cNvPr id="11" name="Picture 10" descr="A close up of a clock&#10;&#10;Description automatically generated">
            <a:extLst>
              <a:ext uri="{FF2B5EF4-FFF2-40B4-BE49-F238E27FC236}">
                <a16:creationId xmlns:a16="http://schemas.microsoft.com/office/drawing/2014/main" id="{C1A8A68D-F3E0-46C8-BCE0-3B10A1EE2D0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81096" y="3449126"/>
            <a:ext cx="2918535" cy="2806700"/>
          </a:xfrm>
          <a:prstGeom prst="rect">
            <a:avLst/>
          </a:prstGeom>
        </p:spPr>
      </p:pic>
    </p:spTree>
    <p:extLst>
      <p:ext uri="{BB962C8B-B14F-4D97-AF65-F5344CB8AC3E}">
        <p14:creationId xmlns:p14="http://schemas.microsoft.com/office/powerpoint/2010/main" val="25143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fade">
                                      <p:cBhvr>
                                        <p:cTn id="16" dur="500"/>
                                        <p:tgtEl>
                                          <p:spTgt spid="6">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fade">
                                      <p:cBhvr>
                                        <p:cTn id="19" dur="500"/>
                                        <p:tgtEl>
                                          <p:spTgt spid="6">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7" end="7"/>
                                            </p:txEl>
                                          </p:spTgt>
                                        </p:tgtEl>
                                        <p:attrNameLst>
                                          <p:attrName>style.visibility</p:attrName>
                                        </p:attrNameLst>
                                      </p:cBhvr>
                                      <p:to>
                                        <p:strVal val="visible"/>
                                      </p:to>
                                    </p:set>
                                    <p:animEffect transition="in" filter="fade">
                                      <p:cBhvr>
                                        <p:cTn id="24" dur="500"/>
                                        <p:tgtEl>
                                          <p:spTgt spid="6">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fade">
                                      <p:cBhvr>
                                        <p:cTn id="27" dur="500"/>
                                        <p:tgtEl>
                                          <p:spTgt spid="6">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10" end="10"/>
                                            </p:txEl>
                                          </p:spTgt>
                                        </p:tgtEl>
                                        <p:attrNameLst>
                                          <p:attrName>style.visibility</p:attrName>
                                        </p:attrNameLst>
                                      </p:cBhvr>
                                      <p:to>
                                        <p:strVal val="visible"/>
                                      </p:to>
                                    </p:set>
                                    <p:animEffect transition="in" filter="fade">
                                      <p:cBhvr>
                                        <p:cTn id="30"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5</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en-GB"/>
              <a:t>Structure of the material</a:t>
            </a:r>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0" name="ZoneTexte 9">
            <a:extLst>
              <a:ext uri="{FF2B5EF4-FFF2-40B4-BE49-F238E27FC236}">
                <a16:creationId xmlns:a16="http://schemas.microsoft.com/office/drawing/2014/main" id="{3A381896-639B-6649-8F5E-AA997EB7AA2C}"/>
              </a:ext>
            </a:extLst>
          </p:cNvPr>
          <p:cNvSpPr txBox="1"/>
          <p:nvPr/>
        </p:nvSpPr>
        <p:spPr>
          <a:xfrm>
            <a:off x="791580" y="1412776"/>
            <a:ext cx="7560840" cy="3354765"/>
          </a:xfrm>
          <a:prstGeom prst="rect">
            <a:avLst/>
          </a:prstGeom>
          <a:noFill/>
        </p:spPr>
        <p:txBody>
          <a:bodyPr wrap="square" lIns="91440" tIns="45720" rIns="91440" bIns="45720" rtlCol="0" anchor="t">
            <a:spAutoFit/>
          </a:bodyPr>
          <a:lstStyle/>
          <a:p>
            <a:r>
              <a:rPr lang="cs-CZ" sz="2400" dirty="0">
                <a:latin typeface="Myriad Pro" panose="020B0503030403020204" pitchFamily="34" charset="0"/>
              </a:rPr>
              <a:t>Lekce o termojaderné fúzi obsahují tyto moduly</a:t>
            </a:r>
            <a:r>
              <a:rPr lang="en-GB" sz="2400" dirty="0">
                <a:latin typeface="Myriad Pro" panose="020B0503030403020204" pitchFamily="34" charset="0"/>
              </a:rPr>
              <a:t>:</a:t>
            </a:r>
          </a:p>
          <a:p>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Kapitola</a:t>
            </a:r>
            <a:r>
              <a:rPr lang="en-GB" sz="2400" dirty="0">
                <a:latin typeface="Myriad Pro" panose="020B0503030403020204" pitchFamily="34" charset="0"/>
              </a:rPr>
              <a:t> 1: </a:t>
            </a:r>
            <a:r>
              <a:rPr lang="cs-CZ" sz="2400" dirty="0">
                <a:latin typeface="Myriad Pro" panose="020B0503030403020204" pitchFamily="34" charset="0"/>
              </a:rPr>
              <a:t>Základy fúze</a:t>
            </a: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Kapitola</a:t>
            </a:r>
            <a:r>
              <a:rPr lang="en-GB" sz="2400" dirty="0">
                <a:latin typeface="Myriad Pro" panose="020B0503030403020204" pitchFamily="34" charset="0"/>
              </a:rPr>
              <a:t> 2: </a:t>
            </a:r>
            <a:r>
              <a:rPr lang="cs-CZ" sz="2400" dirty="0">
                <a:latin typeface="Myriad Pro" panose="020B0503030403020204" pitchFamily="34" charset="0"/>
              </a:rPr>
              <a:t>Historie fúze</a:t>
            </a: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Kapitola</a:t>
            </a:r>
            <a:r>
              <a:rPr lang="en-GB" sz="2400" dirty="0">
                <a:latin typeface="Myriad Pro" panose="020B0503030403020204" pitchFamily="34" charset="0"/>
              </a:rPr>
              <a:t> 3: </a:t>
            </a:r>
            <a:r>
              <a:rPr lang="cs-CZ" sz="2400" dirty="0">
                <a:latin typeface="Myriad Pro" panose="020B0503030403020204" pitchFamily="34" charset="0"/>
              </a:rPr>
              <a:t>Fúzní technologie</a:t>
            </a: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a:ea typeface="ＭＳ Ｐゴシック"/>
              </a:rPr>
              <a:t>Kapitola</a:t>
            </a:r>
            <a:r>
              <a:rPr lang="en-GB" sz="2400" dirty="0">
                <a:latin typeface="Myriad Pro"/>
                <a:ea typeface="ＭＳ Ｐゴシック"/>
              </a:rPr>
              <a:t> 4: </a:t>
            </a:r>
            <a:r>
              <a:rPr lang="cs-CZ" sz="2400" dirty="0">
                <a:latin typeface="Myriad Pro"/>
                <a:ea typeface="ＭＳ Ｐゴシック"/>
              </a:rPr>
              <a:t>Fúzní materiály</a:t>
            </a:r>
            <a:endParaRPr lang="en-GB" sz="2400" dirty="0">
              <a:latin typeface="Myriad Pro"/>
              <a:ea typeface="ＭＳ Ｐゴシック"/>
            </a:endParaRPr>
          </a:p>
          <a:p>
            <a:pPr marL="342900" indent="-342900">
              <a:buFont typeface="Arial" panose="020B0604020202020204" pitchFamily="34" charset="0"/>
              <a:buChar char="•"/>
            </a:pPr>
            <a:r>
              <a:rPr lang="cs-CZ" sz="2400" dirty="0">
                <a:latin typeface="Myriad Pro" panose="020B0503030403020204" pitchFamily="34" charset="0"/>
              </a:rPr>
              <a:t>Kapitola</a:t>
            </a:r>
            <a:r>
              <a:rPr lang="en-GB" sz="2400" dirty="0">
                <a:latin typeface="Myriad Pro" panose="020B0503030403020204" pitchFamily="34" charset="0"/>
              </a:rPr>
              <a:t> 5: </a:t>
            </a:r>
            <a:r>
              <a:rPr lang="cs-CZ" sz="2400" dirty="0">
                <a:latin typeface="Myriad Pro" panose="020B0503030403020204" pitchFamily="34" charset="0"/>
              </a:rPr>
              <a:t>Kontext fúze – energetický systém</a:t>
            </a:r>
            <a:endParaRPr lang="en-GB" sz="2400" dirty="0">
              <a:latin typeface="Myriad Pro" panose="020B0503030403020204" pitchFamily="34" charset="0"/>
            </a:endParaRPr>
          </a:p>
          <a:p>
            <a:pPr marL="342900" indent="-342900">
              <a:buFont typeface="Arial" panose="020B0604020202020204" pitchFamily="34" charset="0"/>
              <a:buChar char="•"/>
            </a:pPr>
            <a:endParaRPr lang="en-GB" sz="2400" dirty="0">
              <a:latin typeface="Myriad Pro" panose="020B0503030403020204" pitchFamily="34" charset="0"/>
            </a:endParaRPr>
          </a:p>
          <a:p>
            <a:endParaRPr lang="en-GB" sz="2000" dirty="0">
              <a:latin typeface="Myriad Pro" panose="020B0503030403020204" pitchFamily="34" charset="0"/>
            </a:endParaRPr>
          </a:p>
        </p:txBody>
      </p:sp>
      <p:pic>
        <p:nvPicPr>
          <p:cNvPr id="3" name="Picture 2" descr="A picture containing clock&#10;&#10;Description automatically generated">
            <a:extLst>
              <a:ext uri="{FF2B5EF4-FFF2-40B4-BE49-F238E27FC236}">
                <a16:creationId xmlns:a16="http://schemas.microsoft.com/office/drawing/2014/main" id="{17E40D2B-F2E2-4E32-AF4B-055723667A7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04936" y="4422504"/>
            <a:ext cx="3759308" cy="1762412"/>
          </a:xfrm>
          <a:prstGeom prst="rect">
            <a:avLst/>
          </a:prstGeom>
        </p:spPr>
      </p:pic>
      <p:sp>
        <p:nvSpPr>
          <p:cNvPr id="4" name="TextBox 3">
            <a:extLst>
              <a:ext uri="{FF2B5EF4-FFF2-40B4-BE49-F238E27FC236}">
                <a16:creationId xmlns:a16="http://schemas.microsoft.com/office/drawing/2014/main" id="{0B0C1380-7EED-497C-9B74-81DE3144284B}"/>
              </a:ext>
            </a:extLst>
          </p:cNvPr>
          <p:cNvSpPr txBox="1"/>
          <p:nvPr/>
        </p:nvSpPr>
        <p:spPr>
          <a:xfrm>
            <a:off x="3959366" y="6079074"/>
            <a:ext cx="2414444" cy="230832"/>
          </a:xfrm>
          <a:prstGeom prst="rect">
            <a:avLst/>
          </a:prstGeom>
          <a:noFill/>
        </p:spPr>
        <p:txBody>
          <a:bodyPr wrap="none" rtlCol="0">
            <a:spAutoFit/>
          </a:bodyPr>
          <a:lstStyle/>
          <a:p>
            <a:r>
              <a:rPr lang="en-US" sz="900" dirty="0">
                <a:latin typeface="Myriad Pro" panose="020B0503030403020204"/>
              </a:rPr>
              <a:t>Source: </a:t>
            </a:r>
            <a:r>
              <a:rPr lang="en-US" sz="900" dirty="0">
                <a:latin typeface="Myriad Pro" panose="020B0503030403020204"/>
                <a:hlinkClick r:id="rId4"/>
              </a:rPr>
              <a:t>https://whimcomic.wordpress.com/</a:t>
            </a:r>
            <a:r>
              <a:rPr lang="en-US" sz="900" dirty="0">
                <a:latin typeface="Myriad Pro" panose="020B0503030403020204"/>
              </a:rPr>
              <a:t> </a:t>
            </a:r>
            <a:endParaRPr lang="en-NL" sz="900" dirty="0">
              <a:latin typeface="Myriad Pro" panose="020B0503030403020204"/>
            </a:endParaRPr>
          </a:p>
        </p:txBody>
      </p:sp>
    </p:spTree>
    <p:extLst>
      <p:ext uri="{BB962C8B-B14F-4D97-AF65-F5344CB8AC3E}">
        <p14:creationId xmlns:p14="http://schemas.microsoft.com/office/powerpoint/2010/main" val="359123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6</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cs-CZ" dirty="0"/>
              <a:t>Struktura vzdělávacích materiálů</a:t>
            </a:r>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0" name="ZoneTexte 9">
            <a:extLst>
              <a:ext uri="{FF2B5EF4-FFF2-40B4-BE49-F238E27FC236}">
                <a16:creationId xmlns:a16="http://schemas.microsoft.com/office/drawing/2014/main" id="{3A381896-639B-6649-8F5E-AA997EB7AA2C}"/>
              </a:ext>
            </a:extLst>
          </p:cNvPr>
          <p:cNvSpPr txBox="1"/>
          <p:nvPr/>
        </p:nvSpPr>
        <p:spPr>
          <a:xfrm>
            <a:off x="664781" y="1412776"/>
            <a:ext cx="7560840" cy="1508105"/>
          </a:xfrm>
          <a:prstGeom prst="rect">
            <a:avLst/>
          </a:prstGeom>
          <a:noFill/>
        </p:spPr>
        <p:txBody>
          <a:bodyPr wrap="square" lIns="91440" tIns="45720" rIns="91440" bIns="45720" rtlCol="0" anchor="t">
            <a:spAutoFit/>
          </a:bodyPr>
          <a:lstStyle/>
          <a:p>
            <a:r>
              <a:rPr lang="cs-CZ" sz="2400" dirty="0">
                <a:latin typeface="Myriad Pro" panose="020B0503030403020204" pitchFamily="34" charset="0"/>
              </a:rPr>
              <a:t>Každá kapitola má určité cíle</a:t>
            </a:r>
            <a:r>
              <a:rPr lang="en-GB" sz="2400" dirty="0">
                <a:latin typeface="Myriad Pro" panose="020B0503030403020204" pitchFamily="34" charset="0"/>
              </a:rPr>
              <a:t>:</a:t>
            </a:r>
          </a:p>
          <a:p>
            <a:endParaRPr lang="en-GB" sz="2400" dirty="0">
              <a:latin typeface="Myriad Pro" panose="020B0503030403020204" pitchFamily="34" charset="0"/>
            </a:endParaRPr>
          </a:p>
          <a:p>
            <a:pPr marL="342900" indent="-342900">
              <a:buFont typeface="Arial" panose="020B0604020202020204" pitchFamily="34" charset="0"/>
              <a:buChar char="•"/>
            </a:pPr>
            <a:endParaRPr lang="en-GB" sz="2400" dirty="0">
              <a:latin typeface="Myriad Pro" panose="020B0503030403020204" pitchFamily="34" charset="0"/>
            </a:endParaRPr>
          </a:p>
          <a:p>
            <a:endParaRPr lang="en-GB" sz="2000" dirty="0">
              <a:latin typeface="Myriad Pro" panose="020B0503030403020204" pitchFamily="34" charset="0"/>
            </a:endParaRPr>
          </a:p>
        </p:txBody>
      </p:sp>
      <p:grpSp>
        <p:nvGrpSpPr>
          <p:cNvPr id="3" name="Group 2">
            <a:extLst>
              <a:ext uri="{FF2B5EF4-FFF2-40B4-BE49-F238E27FC236}">
                <a16:creationId xmlns:a16="http://schemas.microsoft.com/office/drawing/2014/main" id="{A6596352-689A-4AA6-A160-6CDEB4528BE7}"/>
              </a:ext>
            </a:extLst>
          </p:cNvPr>
          <p:cNvGrpSpPr/>
          <p:nvPr/>
        </p:nvGrpSpPr>
        <p:grpSpPr>
          <a:xfrm>
            <a:off x="693979" y="2014428"/>
            <a:ext cx="7859216" cy="3666377"/>
            <a:chOff x="693979" y="2014428"/>
            <a:chExt cx="7859216" cy="3666377"/>
          </a:xfrm>
        </p:grpSpPr>
        <p:sp>
          <p:nvSpPr>
            <p:cNvPr id="2" name="TextBox 1">
              <a:extLst>
                <a:ext uri="{FF2B5EF4-FFF2-40B4-BE49-F238E27FC236}">
                  <a16:creationId xmlns:a16="http://schemas.microsoft.com/office/drawing/2014/main" id="{2380CABF-9C8B-41AB-AF9D-39EC6BC65564}"/>
                </a:ext>
              </a:extLst>
            </p:cNvPr>
            <p:cNvSpPr txBox="1"/>
            <p:nvPr/>
          </p:nvSpPr>
          <p:spPr>
            <a:xfrm>
              <a:off x="693979" y="2190274"/>
              <a:ext cx="7756043" cy="3490531"/>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107000"/>
                </a:lnSpc>
                <a:spcAft>
                  <a:spcPts val="800"/>
                </a:spcAft>
              </a:pP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Kapitola</a:t>
              </a:r>
              <a:r>
                <a:rPr lang="en-US"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 1: </a:t>
              </a: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Základy fúze</a:t>
              </a:r>
              <a:endParaRPr lang="en-NL" sz="1200" dirty="0">
                <a:solidFill>
                  <a:srgbClr val="1A520F"/>
                </a:solidFill>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cs-CZ" sz="2000" dirty="0">
                  <a:solidFill>
                    <a:srgbClr val="1A520F"/>
                  </a:solidFill>
                  <a:latin typeface="Calibri" panose="020F0502020204030204" pitchFamily="34" charset="0"/>
                  <a:ea typeface="Times New Roman" panose="02020603050405020304" pitchFamily="18" charset="0"/>
                </a:rPr>
                <a:t>Vzdělávací cíle modulu</a:t>
              </a:r>
              <a:r>
                <a:rPr lang="en-NL" sz="2000" dirty="0">
                  <a:solidFill>
                    <a:srgbClr val="1A520F"/>
                  </a:solidFill>
                  <a:latin typeface="Calibri" panose="020F0502020204030204" pitchFamily="34" charset="0"/>
                  <a:ea typeface="Times New Roman" panose="02020603050405020304" pitchFamily="18" charset="0"/>
                </a:rPr>
                <a:t>:</a:t>
              </a:r>
              <a:endParaRPr lang="en-NL" sz="1400" dirty="0">
                <a:solidFill>
                  <a:srgbClr val="1A520F"/>
                </a:solidFill>
                <a:latin typeface="Times New Roman" panose="02020603050405020304" pitchFamily="18" charset="0"/>
                <a:ea typeface="Times New Roman" panose="02020603050405020304" pitchFamily="18" charset="0"/>
              </a:endParaRPr>
            </a:p>
            <a:p>
              <a:pPr lvl="0">
                <a:spcAft>
                  <a:spcPts val="0"/>
                </a:spcAft>
              </a:pPr>
              <a:r>
                <a:rPr lang="cs-CZ" sz="2000" dirty="0">
                  <a:solidFill>
                    <a:srgbClr val="000000"/>
                  </a:solidFill>
                  <a:latin typeface="Calibri" panose="020F0502020204030204" pitchFamily="34" charset="0"/>
                  <a:ea typeface="Times New Roman" panose="02020603050405020304" pitchFamily="18" charset="0"/>
                </a:rPr>
                <a:t>Po absolvování tohoto modulu by studenti měli</a:t>
              </a:r>
              <a:r>
                <a:rPr lang="en-NL" sz="2000" dirty="0">
                  <a:solidFill>
                    <a:srgbClr val="000000"/>
                  </a:solidFill>
                  <a:latin typeface="Calibri" panose="020F0502020204030204" pitchFamily="34" charset="0"/>
                  <a:ea typeface="Times New Roman" panose="02020603050405020304" pitchFamily="18" charset="0"/>
                </a:rPr>
                <a:t>:</a:t>
              </a:r>
              <a:endParaRPr lang="en-NL" sz="2400" dirty="0">
                <a:solidFill>
                  <a:prstClr val="black"/>
                </a:solidFill>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cs-CZ" sz="2000" dirty="0">
                  <a:solidFill>
                    <a:srgbClr val="000000"/>
                  </a:solidFill>
                  <a:latin typeface="Calibri" panose="020F0502020204030204" pitchFamily="34" charset="0"/>
                  <a:ea typeface="Times New Roman" panose="02020603050405020304" pitchFamily="18" charset="0"/>
                </a:rPr>
                <a:t>Rozumět souvislosti mezi změnou klimatu a problematikou energie/energetiky </a:t>
              </a:r>
            </a:p>
            <a:p>
              <a:pPr marL="342900" lvl="0" indent="-342900">
                <a:spcAft>
                  <a:spcPts val="0"/>
                </a:spcAft>
                <a:buSzPts val="1000"/>
                <a:buFont typeface="Symbol" panose="05050102010706020507" pitchFamily="18" charset="2"/>
                <a:buChar char=""/>
                <a:tabLst>
                  <a:tab pos="457200" algn="l"/>
                </a:tabLst>
              </a:pPr>
              <a:r>
                <a:rPr lang="cs-CZ" sz="2000" dirty="0">
                  <a:solidFill>
                    <a:srgbClr val="000000"/>
                  </a:solidFill>
                  <a:latin typeface="Calibri" panose="020F0502020204030204" pitchFamily="34" charset="0"/>
                  <a:ea typeface="Times New Roman" panose="02020603050405020304" pitchFamily="18" charset="0"/>
                </a:rPr>
                <a:t>Umět vysvětlit rozdíl mezi štěpením a fúzí</a:t>
              </a:r>
              <a:endParaRPr lang="en-NL" sz="2400" dirty="0">
                <a:solidFill>
                  <a:prstClr val="black"/>
                </a:solidFill>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cs-CZ" sz="2000" dirty="0">
                  <a:solidFill>
                    <a:srgbClr val="000000"/>
                  </a:solidFill>
                  <a:latin typeface="Calibri" panose="020F0502020204030204" pitchFamily="34" charset="0"/>
                  <a:ea typeface="Times New Roman" panose="02020603050405020304" pitchFamily="18" charset="0"/>
                </a:rPr>
                <a:t>Umět zapsat fúzní jaderné reakce</a:t>
              </a:r>
              <a:endParaRPr lang="en-NL" sz="2400" dirty="0">
                <a:solidFill>
                  <a:prstClr val="black"/>
                </a:solidFill>
                <a:latin typeface="Times New Roman" panose="02020603050405020304" pitchFamily="18" charset="0"/>
                <a:ea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cs-CZ" sz="2000" dirty="0">
                  <a:solidFill>
                    <a:srgbClr val="000000"/>
                  </a:solidFill>
                  <a:latin typeface="Calibri" panose="020F0502020204030204" pitchFamily="34" charset="0"/>
                  <a:ea typeface="Times New Roman" panose="02020603050405020304" pitchFamily="18" charset="0"/>
                </a:rPr>
                <a:t>Být schopni vysvětlit, co je plazma</a:t>
              </a:r>
            </a:p>
            <a:p>
              <a:pPr marL="342900" lvl="0" indent="-342900">
                <a:spcAft>
                  <a:spcPts val="800"/>
                </a:spcAft>
                <a:buSzPts val="1000"/>
                <a:buFont typeface="Symbol" panose="05050102010706020507" pitchFamily="18" charset="2"/>
                <a:buChar char=""/>
                <a:tabLst>
                  <a:tab pos="457200" algn="l"/>
                </a:tabLst>
              </a:pPr>
              <a:r>
                <a:rPr lang="cs-CZ" sz="2000" dirty="0">
                  <a:solidFill>
                    <a:srgbClr val="000000"/>
                  </a:solidFill>
                  <a:latin typeface="Calibri" panose="020F0502020204030204" pitchFamily="34" charset="0"/>
                  <a:ea typeface="Times New Roman" panose="02020603050405020304" pitchFamily="18" charset="0"/>
                </a:rPr>
                <a:t>Rozumět základům magnetického udržení</a:t>
              </a:r>
              <a:endParaRPr lang="en-NL" sz="2400" dirty="0">
                <a:solidFill>
                  <a:prstClr val="black"/>
                </a:solidFill>
                <a:latin typeface="Times New Roman" panose="02020603050405020304" pitchFamily="18" charset="0"/>
                <a:ea typeface="Times New Roman" panose="02020603050405020304" pitchFamily="18" charset="0"/>
              </a:endParaRPr>
            </a:p>
          </p:txBody>
        </p:sp>
        <p:grpSp>
          <p:nvGrpSpPr>
            <p:cNvPr id="12" name="Groupe 24">
              <a:extLst>
                <a:ext uri="{FF2B5EF4-FFF2-40B4-BE49-F238E27FC236}">
                  <a16:creationId xmlns:a16="http://schemas.microsoft.com/office/drawing/2014/main" id="{3D62B2A8-FA6A-4406-9891-097454F27DCC}"/>
                </a:ext>
              </a:extLst>
            </p:cNvPr>
            <p:cNvGrpSpPr/>
            <p:nvPr/>
          </p:nvGrpSpPr>
          <p:grpSpPr>
            <a:xfrm>
              <a:off x="7257051" y="2014428"/>
              <a:ext cx="1296144" cy="624709"/>
              <a:chOff x="539378" y="5877272"/>
              <a:chExt cx="1296144" cy="624709"/>
            </a:xfrm>
            <a:solidFill>
              <a:srgbClr val="27A12B"/>
            </a:solidFill>
          </p:grpSpPr>
          <p:sp>
            <p:nvSpPr>
              <p:cNvPr id="13" name="Rectangle 12">
                <a:extLst>
                  <a:ext uri="{FF2B5EF4-FFF2-40B4-BE49-F238E27FC236}">
                    <a16:creationId xmlns:a16="http://schemas.microsoft.com/office/drawing/2014/main" id="{51B39243-A92B-4226-BF64-405BDC53B394}"/>
                  </a:ext>
                </a:extLst>
              </p:cNvPr>
              <p:cNvSpPr/>
              <p:nvPr/>
            </p:nvSpPr>
            <p:spPr>
              <a:xfrm>
                <a:off x="539378" y="5877272"/>
                <a:ext cx="1296144" cy="624709"/>
              </a:xfrm>
              <a:prstGeom prst="roundRect">
                <a:avLst/>
              </a:prstGeom>
              <a:solidFill>
                <a:srgbClr val="2D5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ZoneTexte 19">
                <a:extLst>
                  <a:ext uri="{FF2B5EF4-FFF2-40B4-BE49-F238E27FC236}">
                    <a16:creationId xmlns:a16="http://schemas.microsoft.com/office/drawing/2014/main" id="{43C8CAEB-46E6-4AD3-8F90-1C0498D34B1B}"/>
                  </a:ext>
                </a:extLst>
              </p:cNvPr>
              <p:cNvSpPr txBox="1"/>
              <p:nvPr/>
            </p:nvSpPr>
            <p:spPr>
              <a:xfrm>
                <a:off x="539378" y="5992511"/>
                <a:ext cx="1296144" cy="442674"/>
              </a:xfrm>
              <a:prstGeom prst="roundRect">
                <a:avLst/>
              </a:prstGeom>
              <a:solidFill>
                <a:srgbClr val="2D519C"/>
              </a:solidFill>
            </p:spPr>
            <p:txBody>
              <a:bodyPr wrap="square" rtlCol="0">
                <a:spAutoFit/>
              </a:bodyPr>
              <a:lstStyle/>
              <a:p>
                <a:pPr algn="ctr"/>
                <a:r>
                  <a:rPr lang="cs-CZ" sz="2000" dirty="0">
                    <a:solidFill>
                      <a:schemeClr val="bg1">
                        <a:lumMod val="95000"/>
                      </a:schemeClr>
                    </a:solidFill>
                  </a:rPr>
                  <a:t>Příklad</a:t>
                </a:r>
                <a:endParaRPr lang="en-GB" sz="1600" dirty="0">
                  <a:solidFill>
                    <a:schemeClr val="bg1">
                      <a:lumMod val="95000"/>
                    </a:schemeClr>
                  </a:solidFill>
                </a:endParaRPr>
              </a:p>
            </p:txBody>
          </p:sp>
        </p:grpSp>
      </p:grpSp>
    </p:spTree>
    <p:extLst>
      <p:ext uri="{BB962C8B-B14F-4D97-AF65-F5344CB8AC3E}">
        <p14:creationId xmlns:p14="http://schemas.microsoft.com/office/powerpoint/2010/main" val="186256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7</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cs-CZ" dirty="0"/>
              <a:t>Struktura vzdělávacích materiálů</a:t>
            </a:r>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0" name="ZoneTexte 9">
            <a:extLst>
              <a:ext uri="{FF2B5EF4-FFF2-40B4-BE49-F238E27FC236}">
                <a16:creationId xmlns:a16="http://schemas.microsoft.com/office/drawing/2014/main" id="{3A381896-639B-6649-8F5E-AA997EB7AA2C}"/>
              </a:ext>
            </a:extLst>
          </p:cNvPr>
          <p:cNvSpPr txBox="1"/>
          <p:nvPr/>
        </p:nvSpPr>
        <p:spPr>
          <a:xfrm>
            <a:off x="791580" y="1436222"/>
            <a:ext cx="7560840" cy="2739211"/>
          </a:xfrm>
          <a:prstGeom prst="rect">
            <a:avLst/>
          </a:prstGeom>
          <a:noFill/>
        </p:spPr>
        <p:txBody>
          <a:bodyPr wrap="square" rtlCol="0">
            <a:spAutoFit/>
          </a:bodyPr>
          <a:lstStyle/>
          <a:p>
            <a:r>
              <a:rPr lang="cs-CZ" sz="2400" dirty="0">
                <a:latin typeface="Myriad Pro" panose="020B0503030403020204" pitchFamily="34" charset="0"/>
              </a:rPr>
              <a:t>Každá kapitola obsahuje následující dokumenty</a:t>
            </a:r>
            <a:r>
              <a:rPr lang="en-GB" sz="2400" dirty="0">
                <a:latin typeface="Myriad Pro" panose="020B0503030403020204" pitchFamily="34" charset="0"/>
              </a:rPr>
              <a:t>:</a:t>
            </a:r>
            <a:br>
              <a:rPr lang="en-GB" sz="2400" dirty="0">
                <a:latin typeface="Myriad Pro" panose="020B0503030403020204" pitchFamily="34" charset="0"/>
              </a:rPr>
            </a:b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Manuál pro učitele</a:t>
            </a: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Soubor prezentace</a:t>
            </a: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Studijní text</a:t>
            </a: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Úkoly</a:t>
            </a:r>
            <a:endParaRPr lang="en-GB" sz="2400" dirty="0">
              <a:latin typeface="Myriad Pro" panose="020B0503030403020204" pitchFamily="34" charset="0"/>
            </a:endParaRPr>
          </a:p>
          <a:p>
            <a:pPr marL="342900" indent="-342900">
              <a:buFont typeface="Arial" panose="020B0604020202020204" pitchFamily="34" charset="0"/>
              <a:buChar char="•"/>
            </a:pPr>
            <a:endParaRPr lang="en-GB" sz="2800" dirty="0">
              <a:latin typeface="Myriad Pro" panose="020B0503030403020204" pitchFamily="34" charset="0"/>
            </a:endParaRPr>
          </a:p>
        </p:txBody>
      </p:sp>
      <p:grpSp>
        <p:nvGrpSpPr>
          <p:cNvPr id="5" name="Group 4">
            <a:extLst>
              <a:ext uri="{FF2B5EF4-FFF2-40B4-BE49-F238E27FC236}">
                <a16:creationId xmlns:a16="http://schemas.microsoft.com/office/drawing/2014/main" id="{D93DF662-4047-4424-A99D-4E1D614C3EFA}"/>
              </a:ext>
            </a:extLst>
          </p:cNvPr>
          <p:cNvGrpSpPr/>
          <p:nvPr/>
        </p:nvGrpSpPr>
        <p:grpSpPr>
          <a:xfrm>
            <a:off x="3282463" y="1908659"/>
            <a:ext cx="5737153" cy="4282393"/>
            <a:chOff x="3282463" y="1908659"/>
            <a:chExt cx="5737153" cy="4282393"/>
          </a:xfrm>
        </p:grpSpPr>
        <p:pic>
          <p:nvPicPr>
            <p:cNvPr id="17" name="Picture 16" descr="A picture containing drawing&#10;&#10;Description automatically generated">
              <a:extLst>
                <a:ext uri="{FF2B5EF4-FFF2-40B4-BE49-F238E27FC236}">
                  <a16:creationId xmlns:a16="http://schemas.microsoft.com/office/drawing/2014/main" id="{F9563EB0-FF94-4DD9-BF17-514BEDA3228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17862" y="1908659"/>
              <a:ext cx="2401754" cy="2134892"/>
            </a:xfrm>
            <a:prstGeom prst="rect">
              <a:avLst/>
            </a:prstGeom>
          </p:spPr>
        </p:pic>
        <p:grpSp>
          <p:nvGrpSpPr>
            <p:cNvPr id="2" name="Group 1">
              <a:extLst>
                <a:ext uri="{FF2B5EF4-FFF2-40B4-BE49-F238E27FC236}">
                  <a16:creationId xmlns:a16="http://schemas.microsoft.com/office/drawing/2014/main" id="{34A357DD-1C67-4959-B15A-5FAE4ECC69BE}"/>
                </a:ext>
              </a:extLst>
            </p:cNvPr>
            <p:cNvGrpSpPr/>
            <p:nvPr/>
          </p:nvGrpSpPr>
          <p:grpSpPr>
            <a:xfrm>
              <a:off x="3282463" y="3391840"/>
              <a:ext cx="5674974" cy="2799212"/>
              <a:chOff x="3282463" y="3731807"/>
              <a:chExt cx="5674974" cy="2799212"/>
            </a:xfrm>
          </p:grpSpPr>
          <p:sp>
            <p:nvSpPr>
              <p:cNvPr id="13" name="TextBox 12">
                <a:extLst>
                  <a:ext uri="{FF2B5EF4-FFF2-40B4-BE49-F238E27FC236}">
                    <a16:creationId xmlns:a16="http://schemas.microsoft.com/office/drawing/2014/main" id="{257E9FB7-2048-4BB7-B1E0-2524C2602DBC}"/>
                  </a:ext>
                </a:extLst>
              </p:cNvPr>
              <p:cNvSpPr txBox="1"/>
              <p:nvPr/>
            </p:nvSpPr>
            <p:spPr>
              <a:xfrm>
                <a:off x="3282463" y="3835032"/>
                <a:ext cx="5574050" cy="2695987"/>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107000"/>
                  </a:lnSpc>
                  <a:spcAft>
                    <a:spcPts val="800"/>
                  </a:spcAft>
                </a:pPr>
                <a:r>
                  <a:rPr lang="cs-CZ" sz="2400" b="1" dirty="0">
                    <a:solidFill>
                      <a:srgbClr val="1A520F"/>
                    </a:solidFill>
                    <a:latin typeface="Calibri" panose="020F0502020204030204" pitchFamily="34" charset="0"/>
                    <a:ea typeface="Calibri" panose="020F0502020204030204" pitchFamily="34" charset="0"/>
                    <a:cs typeface="Calibri" panose="020F0502020204030204" pitchFamily="34" charset="0"/>
                  </a:rPr>
                  <a:t>Studijní text</a:t>
                </a:r>
                <a:endParaRPr lang="en-NL" sz="1200" dirty="0">
                  <a:solidFill>
                    <a:srgbClr val="1A520F"/>
                  </a:solidFill>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cs-CZ" sz="2000" dirty="0">
                    <a:solidFill>
                      <a:srgbClr val="1A520F"/>
                    </a:solidFill>
                    <a:latin typeface="Calibri" panose="020F0502020204030204" pitchFamily="34" charset="0"/>
                    <a:ea typeface="Times New Roman" panose="02020603050405020304" pitchFamily="18" charset="0"/>
                  </a:rPr>
                  <a:t>Struktura studijního textu</a:t>
                </a:r>
                <a:r>
                  <a:rPr lang="en-US" sz="2000" dirty="0">
                    <a:solidFill>
                      <a:srgbClr val="1A520F"/>
                    </a:solidFill>
                    <a:latin typeface="Calibri" panose="020F0502020204030204" pitchFamily="34" charset="0"/>
                    <a:ea typeface="Times New Roman" panose="02020603050405020304" pitchFamily="18" charset="0"/>
                  </a:rPr>
                  <a:t>:</a:t>
                </a:r>
              </a:p>
              <a:p>
                <a:pPr marL="342900" lvl="0" indent="-342900">
                  <a:spcAft>
                    <a:spcPts val="0"/>
                  </a:spcAft>
                  <a:buFont typeface="Arial" panose="020B0604020202020204" pitchFamily="34" charset="0"/>
                  <a:buChar char="•"/>
                </a:pPr>
                <a:r>
                  <a:rPr lang="cs-CZ" sz="2000" dirty="0">
                    <a:solidFill>
                      <a:schemeClr val="tx1"/>
                    </a:solidFill>
                    <a:latin typeface="Calibri" panose="020F0502020204030204" pitchFamily="34" charset="0"/>
                    <a:ea typeface="Times New Roman" panose="02020603050405020304" pitchFamily="18" charset="0"/>
                  </a:rPr>
                  <a:t>Vzdělávací cíle</a:t>
                </a:r>
                <a:endParaRPr lang="en-US" sz="2000" dirty="0">
                  <a:solidFill>
                    <a:schemeClr val="tx1"/>
                  </a:solidFill>
                  <a:latin typeface="Calibri" panose="020F0502020204030204" pitchFamily="34" charset="0"/>
                  <a:ea typeface="Times New Roman" panose="02020603050405020304" pitchFamily="18" charset="0"/>
                </a:endParaRPr>
              </a:p>
              <a:p>
                <a:pPr marL="342900" lvl="0" indent="-342900">
                  <a:spcAft>
                    <a:spcPts val="0"/>
                  </a:spcAft>
                  <a:buFont typeface="Arial" panose="020B0604020202020204" pitchFamily="34" charset="0"/>
                  <a:buChar char="•"/>
                </a:pPr>
                <a:r>
                  <a:rPr lang="cs-CZ" sz="2000" dirty="0">
                    <a:solidFill>
                      <a:schemeClr val="tx1"/>
                    </a:solidFill>
                    <a:latin typeface="Calibri" panose="020F0502020204030204" pitchFamily="34" charset="0"/>
                    <a:ea typeface="Times New Roman" panose="02020603050405020304" pitchFamily="18" charset="0"/>
                  </a:rPr>
                  <a:t>Vysvětlující text a ilustrace</a:t>
                </a:r>
                <a:br>
                  <a:rPr lang="en-US" sz="2000" dirty="0">
                    <a:solidFill>
                      <a:schemeClr val="tx1"/>
                    </a:solidFill>
                    <a:latin typeface="Calibri" panose="020F0502020204030204" pitchFamily="34" charset="0"/>
                    <a:ea typeface="Times New Roman" panose="02020603050405020304" pitchFamily="18" charset="0"/>
                  </a:rPr>
                </a:br>
                <a:r>
                  <a:rPr lang="en-US" sz="2000" dirty="0">
                    <a:solidFill>
                      <a:schemeClr val="tx1"/>
                    </a:solidFill>
                    <a:latin typeface="Calibri" panose="020F0502020204030204" pitchFamily="34" charset="0"/>
                    <a:ea typeface="Times New Roman" panose="02020603050405020304" pitchFamily="18" charset="0"/>
                  </a:rPr>
                  <a:t>(max. 10 </a:t>
                </a:r>
                <a:r>
                  <a:rPr lang="cs-CZ" sz="2000" dirty="0">
                    <a:solidFill>
                      <a:schemeClr val="tx1"/>
                    </a:solidFill>
                    <a:latin typeface="Calibri" panose="020F0502020204030204" pitchFamily="34" charset="0"/>
                    <a:ea typeface="Times New Roman" panose="02020603050405020304" pitchFamily="18" charset="0"/>
                  </a:rPr>
                  <a:t>stran na kapitolu</a:t>
                </a:r>
                <a:r>
                  <a:rPr lang="en-US" sz="2000" dirty="0">
                    <a:solidFill>
                      <a:schemeClr val="tx1"/>
                    </a:solidFill>
                    <a:latin typeface="Calibri" panose="020F0502020204030204" pitchFamily="34" charset="0"/>
                    <a:ea typeface="Times New Roman" panose="02020603050405020304" pitchFamily="18" charset="0"/>
                  </a:rPr>
                  <a:t>)</a:t>
                </a:r>
              </a:p>
              <a:p>
                <a:pPr marL="342900" lvl="0" indent="-342900">
                  <a:spcAft>
                    <a:spcPts val="0"/>
                  </a:spcAft>
                  <a:buFont typeface="Arial" panose="020B0604020202020204" pitchFamily="34" charset="0"/>
                  <a:buChar char="•"/>
                </a:pPr>
                <a:r>
                  <a:rPr lang="cs-CZ" sz="2000" dirty="0">
                    <a:solidFill>
                      <a:schemeClr val="tx1"/>
                    </a:solidFill>
                    <a:latin typeface="Calibri" panose="020F0502020204030204" pitchFamily="34" charset="0"/>
                    <a:ea typeface="Times New Roman" panose="02020603050405020304" pitchFamily="18" charset="0"/>
                  </a:rPr>
                  <a:t>Úkoly</a:t>
                </a:r>
                <a:endParaRPr lang="en-US" sz="2000" dirty="0">
                  <a:solidFill>
                    <a:schemeClr val="tx1"/>
                  </a:solidFill>
                  <a:latin typeface="Calibri" panose="020F0502020204030204" pitchFamily="34" charset="0"/>
                  <a:ea typeface="Times New Roman" panose="02020603050405020304" pitchFamily="18" charset="0"/>
                </a:endParaRPr>
              </a:p>
              <a:p>
                <a:pPr marL="342900" lvl="0" indent="-342900">
                  <a:spcAft>
                    <a:spcPts val="0"/>
                  </a:spcAft>
                  <a:buFont typeface="Arial" panose="020B0604020202020204" pitchFamily="34" charset="0"/>
                  <a:buChar char="•"/>
                </a:pPr>
                <a:r>
                  <a:rPr lang="cs-CZ" sz="2000" dirty="0">
                    <a:solidFill>
                      <a:schemeClr val="tx1"/>
                    </a:solidFill>
                    <a:latin typeface="Calibri" panose="020F0502020204030204" pitchFamily="34" charset="0"/>
                    <a:ea typeface="Times New Roman" panose="02020603050405020304" pitchFamily="18" charset="0"/>
                  </a:rPr>
                  <a:t>Reference pro zájemce o další informace</a:t>
                </a: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16" name="ZoneTexte 19">
                <a:extLst>
                  <a:ext uri="{FF2B5EF4-FFF2-40B4-BE49-F238E27FC236}">
                    <a16:creationId xmlns:a16="http://schemas.microsoft.com/office/drawing/2014/main" id="{B268701D-B0BD-4B29-84D8-3FE64F434946}"/>
                  </a:ext>
                </a:extLst>
              </p:cNvPr>
              <p:cNvSpPr txBox="1"/>
              <p:nvPr/>
            </p:nvSpPr>
            <p:spPr>
              <a:xfrm>
                <a:off x="6996223" y="3731807"/>
                <a:ext cx="1961214" cy="442674"/>
              </a:xfrm>
              <a:prstGeom prst="roundRect">
                <a:avLst/>
              </a:prstGeom>
              <a:solidFill>
                <a:srgbClr val="A13F69"/>
              </a:solidFill>
            </p:spPr>
            <p:txBody>
              <a:bodyPr wrap="square" rtlCol="0">
                <a:spAutoFit/>
              </a:bodyPr>
              <a:lstStyle/>
              <a:p>
                <a:pPr algn="ctr"/>
                <a:r>
                  <a:rPr lang="cs-CZ" sz="2000" dirty="0">
                    <a:solidFill>
                      <a:schemeClr val="bg1">
                        <a:lumMod val="95000"/>
                      </a:schemeClr>
                    </a:solidFill>
                  </a:rPr>
                  <a:t>Pro upřesnění</a:t>
                </a:r>
                <a:endParaRPr lang="en-GB" sz="1600" dirty="0">
                  <a:solidFill>
                    <a:schemeClr val="bg1">
                      <a:lumMod val="95000"/>
                    </a:schemeClr>
                  </a:solidFill>
                </a:endParaRPr>
              </a:p>
            </p:txBody>
          </p:sp>
        </p:grpSp>
      </p:grpSp>
    </p:spTree>
    <p:extLst>
      <p:ext uri="{BB962C8B-B14F-4D97-AF65-F5344CB8AC3E}">
        <p14:creationId xmlns:p14="http://schemas.microsoft.com/office/powerpoint/2010/main" val="80821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500"/>
                                        <p:tgtEl>
                                          <p:spTgt spid="10">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fade">
                                      <p:cBhvr>
                                        <p:cTn id="18" dur="500"/>
                                        <p:tgtEl>
                                          <p:spTgt spid="10">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8</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cs-CZ" dirty="0"/>
              <a:t>Manuál pro učitele</a:t>
            </a:r>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0" name="ZoneTexte 9">
            <a:extLst>
              <a:ext uri="{FF2B5EF4-FFF2-40B4-BE49-F238E27FC236}">
                <a16:creationId xmlns:a16="http://schemas.microsoft.com/office/drawing/2014/main" id="{3A381896-639B-6649-8F5E-AA997EB7AA2C}"/>
              </a:ext>
            </a:extLst>
          </p:cNvPr>
          <p:cNvSpPr txBox="1"/>
          <p:nvPr/>
        </p:nvSpPr>
        <p:spPr>
          <a:xfrm>
            <a:off x="791580" y="1401053"/>
            <a:ext cx="7560840" cy="4832092"/>
          </a:xfrm>
          <a:prstGeom prst="rect">
            <a:avLst/>
          </a:prstGeom>
          <a:noFill/>
        </p:spPr>
        <p:txBody>
          <a:bodyPr wrap="square" lIns="91440" tIns="45720" rIns="91440" bIns="45720" rtlCol="0" anchor="t">
            <a:spAutoFit/>
          </a:bodyPr>
          <a:lstStyle/>
          <a:p>
            <a:r>
              <a:rPr lang="cs-CZ" sz="2400" b="1" dirty="0">
                <a:solidFill>
                  <a:srgbClr val="1A520F"/>
                </a:solidFill>
                <a:latin typeface="Myriad Pro" panose="020B0503030403020204" pitchFamily="34" charset="0"/>
              </a:rPr>
              <a:t>Manuál pro učitele </a:t>
            </a:r>
            <a:r>
              <a:rPr lang="cs-CZ" sz="2400" dirty="0">
                <a:latin typeface="Myriad Pro" panose="020B0503030403020204" pitchFamily="34" charset="0"/>
              </a:rPr>
              <a:t>pro každou kapitolu obsahuje</a:t>
            </a:r>
            <a:r>
              <a:rPr lang="en-GB" sz="2400" dirty="0">
                <a:latin typeface="Myriad Pro" panose="020B0503030403020204" pitchFamily="34" charset="0"/>
              </a:rPr>
              <a:t>:</a:t>
            </a:r>
          </a:p>
          <a:p>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Vzdělávací cíle</a:t>
            </a: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Seznam použitých metod</a:t>
            </a: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Seznam relevantních fyzikálních konceptů</a:t>
            </a: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Plány lekcí</a:t>
            </a: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Zajímavé odkazy</a:t>
            </a:r>
            <a:endParaRPr lang="en-GB" sz="2400" dirty="0">
              <a:latin typeface="Myriad Pro" panose="020B0503030403020204" pitchFamily="34" charset="0"/>
            </a:endParaRPr>
          </a:p>
          <a:p>
            <a:pPr marL="342900" indent="-342900">
              <a:buFont typeface="Arial" panose="020B0604020202020204" pitchFamily="34" charset="0"/>
              <a:buChar char="•"/>
            </a:pPr>
            <a:r>
              <a:rPr lang="cs-CZ" sz="2400" dirty="0">
                <a:latin typeface="Myriad Pro" panose="020B0503030403020204" pitchFamily="34" charset="0"/>
              </a:rPr>
              <a:t>Řešení úkolů </a:t>
            </a:r>
            <a:br>
              <a:rPr lang="cs-CZ" sz="2400" dirty="0">
                <a:latin typeface="Myriad Pro" panose="020B0503030403020204" pitchFamily="34" charset="0"/>
              </a:rPr>
            </a:br>
            <a:r>
              <a:rPr lang="cs-CZ" sz="2400" dirty="0">
                <a:latin typeface="Myriad Pro" panose="020B0503030403020204" pitchFamily="34" charset="0"/>
              </a:rPr>
              <a:t>pro studenty</a:t>
            </a:r>
            <a:endParaRPr lang="en-GB" sz="2400" dirty="0">
              <a:latin typeface="Myriad Pro" panose="020B0503030403020204" pitchFamily="34" charset="0"/>
            </a:endParaRPr>
          </a:p>
          <a:p>
            <a:endParaRPr lang="en-GB" sz="2400" dirty="0">
              <a:latin typeface="Myriad Pro" panose="020B0503030403020204" pitchFamily="34" charset="0"/>
            </a:endParaRPr>
          </a:p>
          <a:p>
            <a:endParaRPr lang="en-GB" sz="2400" dirty="0">
              <a:latin typeface="Myriad Pro" panose="020B0503030403020204" pitchFamily="34" charset="0"/>
            </a:endParaRPr>
          </a:p>
          <a:p>
            <a:endParaRPr lang="en-GB" sz="2400" dirty="0">
              <a:latin typeface="Myriad Pro" panose="020B0503030403020204" pitchFamily="34" charset="0"/>
            </a:endParaRPr>
          </a:p>
          <a:p>
            <a:endParaRPr lang="en-GB" sz="2000" dirty="0">
              <a:latin typeface="Myriad Pro" panose="020B0503030403020204" pitchFamily="34" charset="0"/>
            </a:endParaRPr>
          </a:p>
        </p:txBody>
      </p:sp>
      <p:grpSp>
        <p:nvGrpSpPr>
          <p:cNvPr id="14" name="Group 13">
            <a:extLst>
              <a:ext uri="{FF2B5EF4-FFF2-40B4-BE49-F238E27FC236}">
                <a16:creationId xmlns:a16="http://schemas.microsoft.com/office/drawing/2014/main" id="{5311B9EF-9734-4157-95AD-0151B645AEB5}"/>
              </a:ext>
            </a:extLst>
          </p:cNvPr>
          <p:cNvGrpSpPr/>
          <p:nvPr/>
        </p:nvGrpSpPr>
        <p:grpSpPr>
          <a:xfrm>
            <a:off x="4196861" y="2226159"/>
            <a:ext cx="4822755" cy="3964341"/>
            <a:chOff x="4196861" y="2226159"/>
            <a:chExt cx="4822755" cy="3964341"/>
          </a:xfrm>
        </p:grpSpPr>
        <p:pic>
          <p:nvPicPr>
            <p:cNvPr id="12" name="Picture 11" descr="A picture containing drawing&#10;&#10;Description automatically generated">
              <a:extLst>
                <a:ext uri="{FF2B5EF4-FFF2-40B4-BE49-F238E27FC236}">
                  <a16:creationId xmlns:a16="http://schemas.microsoft.com/office/drawing/2014/main" id="{0DA34B51-2C31-410B-A0EA-FDFF7E2F2E2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17862" y="2226159"/>
              <a:ext cx="2401754" cy="2134892"/>
            </a:xfrm>
            <a:prstGeom prst="rect">
              <a:avLst/>
            </a:prstGeom>
          </p:spPr>
        </p:pic>
        <p:grpSp>
          <p:nvGrpSpPr>
            <p:cNvPr id="3" name="Group 2">
              <a:extLst>
                <a:ext uri="{FF2B5EF4-FFF2-40B4-BE49-F238E27FC236}">
                  <a16:creationId xmlns:a16="http://schemas.microsoft.com/office/drawing/2014/main" id="{9E8BE6E4-D69B-49F1-927D-9B600A9FCDEF}"/>
                </a:ext>
              </a:extLst>
            </p:cNvPr>
            <p:cNvGrpSpPr/>
            <p:nvPr/>
          </p:nvGrpSpPr>
          <p:grpSpPr>
            <a:xfrm>
              <a:off x="4196861" y="3616568"/>
              <a:ext cx="4760576" cy="2573932"/>
              <a:chOff x="4196861" y="3429000"/>
              <a:chExt cx="4760576" cy="2573932"/>
            </a:xfrm>
          </p:grpSpPr>
          <p:sp>
            <p:nvSpPr>
              <p:cNvPr id="11" name="TextBox 10">
                <a:extLst>
                  <a:ext uri="{FF2B5EF4-FFF2-40B4-BE49-F238E27FC236}">
                    <a16:creationId xmlns:a16="http://schemas.microsoft.com/office/drawing/2014/main" id="{59059975-57B2-41D8-8479-0C369B9375E3}"/>
                  </a:ext>
                </a:extLst>
              </p:cNvPr>
              <p:cNvSpPr txBox="1"/>
              <p:nvPr/>
            </p:nvSpPr>
            <p:spPr>
              <a:xfrm>
                <a:off x="4196861" y="3647464"/>
                <a:ext cx="4659651" cy="2355468"/>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107000"/>
                  </a:lnSpc>
                  <a:spcAft>
                    <a:spcPts val="800"/>
                  </a:spcAft>
                </a:pP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Plány lekcí</a:t>
                </a:r>
                <a:r>
                  <a:rPr lang="en-US"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a:t>
                </a:r>
                <a:endParaRPr lang="en-NL" sz="1200" dirty="0">
                  <a:solidFill>
                    <a:srgbClr val="1A520F"/>
                  </a:solidFill>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cs-CZ" sz="2000" dirty="0">
                    <a:solidFill>
                      <a:srgbClr val="1A520F"/>
                    </a:solidFill>
                    <a:latin typeface="Calibri" panose="020F0502020204030204" pitchFamily="34" charset="0"/>
                    <a:ea typeface="Times New Roman" panose="02020603050405020304" pitchFamily="18" charset="0"/>
                  </a:rPr>
                  <a:t>Každý modul obsahuje</a:t>
                </a:r>
                <a:r>
                  <a:rPr lang="en-US" sz="2000" dirty="0">
                    <a:solidFill>
                      <a:srgbClr val="1A520F"/>
                    </a:solidFill>
                    <a:latin typeface="Calibri" panose="020F0502020204030204" pitchFamily="34" charset="0"/>
                    <a:ea typeface="Times New Roman" panose="02020603050405020304" pitchFamily="18" charset="0"/>
                  </a:rPr>
                  <a:t>:</a:t>
                </a:r>
              </a:p>
              <a:p>
                <a:pPr marL="342900" lvl="0" indent="-342900">
                  <a:spcAft>
                    <a:spcPts val="0"/>
                  </a:spcAft>
                  <a:buSzPts val="1000"/>
                  <a:buFont typeface="Symbol" panose="05050102010706020507" pitchFamily="18" charset="2"/>
                  <a:buChar char=""/>
                  <a:tabLst>
                    <a:tab pos="457200" algn="l"/>
                  </a:tabLst>
                </a:pPr>
                <a:r>
                  <a:rPr lang="en-US" sz="2000" dirty="0">
                    <a:solidFill>
                      <a:srgbClr val="000000"/>
                    </a:solidFill>
                    <a:latin typeface="Calibri" panose="020F0502020204030204" pitchFamily="34" charset="0"/>
                    <a:ea typeface="Times New Roman" panose="02020603050405020304" pitchFamily="18" charset="0"/>
                  </a:rPr>
                  <a:t>15-30 </a:t>
                </a:r>
                <a:r>
                  <a:rPr lang="cs-CZ" sz="2000" dirty="0">
                    <a:solidFill>
                      <a:srgbClr val="000000"/>
                    </a:solidFill>
                    <a:latin typeface="Calibri" panose="020F0502020204030204" pitchFamily="34" charset="0"/>
                    <a:ea typeface="Times New Roman" panose="02020603050405020304" pitchFamily="18" charset="0"/>
                  </a:rPr>
                  <a:t>krátkou verzi lekce</a:t>
                </a:r>
                <a:endParaRPr lang="en-US" sz="2000" dirty="0">
                  <a:solidFill>
                    <a:srgbClr val="000000"/>
                  </a:solidFill>
                  <a:latin typeface="Calibri" panose="020F0502020204030204" pitchFamily="34"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cs-CZ" sz="2000" dirty="0">
                    <a:solidFill>
                      <a:srgbClr val="000000"/>
                    </a:solidFill>
                    <a:latin typeface="Calibri" panose="020F0502020204030204" pitchFamily="34" charset="0"/>
                    <a:ea typeface="Times New Roman" panose="02020603050405020304" pitchFamily="18" charset="0"/>
                  </a:rPr>
                  <a:t>Hodinovou lekci</a:t>
                </a:r>
                <a:endParaRPr lang="en-US" sz="2000" dirty="0">
                  <a:solidFill>
                    <a:srgbClr val="000000"/>
                  </a:solidFill>
                  <a:latin typeface="Calibri" panose="020F0502020204030204" pitchFamily="34"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cs-CZ" sz="2000" dirty="0">
                    <a:solidFill>
                      <a:srgbClr val="000000"/>
                    </a:solidFill>
                    <a:latin typeface="Calibri" panose="020F0502020204030204" pitchFamily="34" charset="0"/>
                    <a:ea typeface="Times New Roman" panose="02020603050405020304" pitchFamily="18" charset="0"/>
                  </a:rPr>
                  <a:t>Doporučené kombinace modulů pro hodinové lekce</a:t>
                </a:r>
                <a:endParaRPr lang="en-NL" sz="2400" dirty="0">
                  <a:solidFill>
                    <a:prstClr val="black"/>
                  </a:solidFill>
                  <a:latin typeface="Times New Roman" panose="02020603050405020304" pitchFamily="18" charset="0"/>
                  <a:ea typeface="Times New Roman" panose="02020603050405020304" pitchFamily="18" charset="0"/>
                </a:endParaRPr>
              </a:p>
            </p:txBody>
          </p:sp>
          <p:grpSp>
            <p:nvGrpSpPr>
              <p:cNvPr id="15" name="Groupe 24">
                <a:extLst>
                  <a:ext uri="{FF2B5EF4-FFF2-40B4-BE49-F238E27FC236}">
                    <a16:creationId xmlns:a16="http://schemas.microsoft.com/office/drawing/2014/main" id="{8FF7BB7F-FDA3-4890-B878-097F629B63D4}"/>
                  </a:ext>
                </a:extLst>
              </p:cNvPr>
              <p:cNvGrpSpPr/>
              <p:nvPr/>
            </p:nvGrpSpPr>
            <p:grpSpPr>
              <a:xfrm>
                <a:off x="7661293" y="3429000"/>
                <a:ext cx="1296144" cy="624709"/>
                <a:chOff x="539378" y="5877272"/>
                <a:chExt cx="1296144" cy="624709"/>
              </a:xfrm>
              <a:solidFill>
                <a:srgbClr val="27A12B"/>
              </a:solidFill>
            </p:grpSpPr>
            <p:sp>
              <p:nvSpPr>
                <p:cNvPr id="16" name="Rectangle 12">
                  <a:extLst>
                    <a:ext uri="{FF2B5EF4-FFF2-40B4-BE49-F238E27FC236}">
                      <a16:creationId xmlns:a16="http://schemas.microsoft.com/office/drawing/2014/main" id="{FF22F0A6-EF08-44C3-9ABD-62EC96834D95}"/>
                    </a:ext>
                  </a:extLst>
                </p:cNvPr>
                <p:cNvSpPr/>
                <p:nvPr/>
              </p:nvSpPr>
              <p:spPr>
                <a:xfrm>
                  <a:off x="539378" y="5877272"/>
                  <a:ext cx="1296144" cy="624709"/>
                </a:xfrm>
                <a:prstGeom prst="roundRect">
                  <a:avLst/>
                </a:prstGeom>
                <a:solidFill>
                  <a:srgbClr val="A13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ZoneTexte 19">
                  <a:extLst>
                    <a:ext uri="{FF2B5EF4-FFF2-40B4-BE49-F238E27FC236}">
                      <a16:creationId xmlns:a16="http://schemas.microsoft.com/office/drawing/2014/main" id="{7E4A56BE-240D-40A7-A56C-2D8331776583}"/>
                    </a:ext>
                  </a:extLst>
                </p:cNvPr>
                <p:cNvSpPr txBox="1"/>
                <p:nvPr/>
              </p:nvSpPr>
              <p:spPr>
                <a:xfrm>
                  <a:off x="539378" y="5992511"/>
                  <a:ext cx="1296144" cy="442674"/>
                </a:xfrm>
                <a:prstGeom prst="roundRect">
                  <a:avLst/>
                </a:prstGeom>
                <a:solidFill>
                  <a:srgbClr val="A13F69"/>
                </a:solidFill>
              </p:spPr>
              <p:txBody>
                <a:bodyPr wrap="square" rtlCol="0">
                  <a:spAutoFit/>
                </a:bodyPr>
                <a:lstStyle/>
                <a:p>
                  <a:pPr algn="ctr"/>
                  <a:r>
                    <a:rPr lang="en-GB" sz="2000">
                      <a:solidFill>
                        <a:schemeClr val="bg1">
                          <a:lumMod val="95000"/>
                        </a:schemeClr>
                      </a:solidFill>
                    </a:rPr>
                    <a:t>To clarify</a:t>
                  </a:r>
                  <a:endParaRPr lang="en-GB" sz="1600">
                    <a:solidFill>
                      <a:schemeClr val="bg1">
                        <a:lumMod val="95000"/>
                      </a:schemeClr>
                    </a:solidFill>
                  </a:endParaRPr>
                </a:p>
              </p:txBody>
            </p:sp>
          </p:grpSp>
        </p:grpSp>
      </p:grpSp>
    </p:spTree>
    <p:extLst>
      <p:ext uri="{BB962C8B-B14F-4D97-AF65-F5344CB8AC3E}">
        <p14:creationId xmlns:p14="http://schemas.microsoft.com/office/powerpoint/2010/main" val="383306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500"/>
                                        <p:tgtEl>
                                          <p:spTgt spid="10">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5" end="5"/>
                                            </p:txEl>
                                          </p:spTgt>
                                        </p:tgtEl>
                                        <p:attrNameLst>
                                          <p:attrName>style.visibility</p:attrName>
                                        </p:attrNameLst>
                                      </p:cBhvr>
                                      <p:to>
                                        <p:strVal val="visible"/>
                                      </p:to>
                                    </p:set>
                                    <p:animEffect transition="in" filter="fade">
                                      <p:cBhvr>
                                        <p:cTn id="18" dur="500"/>
                                        <p:tgtEl>
                                          <p:spTgt spid="10">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animEffect transition="in" filter="fade">
                                      <p:cBhvr>
                                        <p:cTn id="21" dur="500"/>
                                        <p:tgtEl>
                                          <p:spTgt spid="10">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7" end="7"/>
                                            </p:txEl>
                                          </p:spTgt>
                                        </p:tgtEl>
                                        <p:attrNameLst>
                                          <p:attrName>style.visibility</p:attrName>
                                        </p:attrNameLst>
                                      </p:cBhvr>
                                      <p:to>
                                        <p:strVal val="visible"/>
                                      </p:to>
                                    </p:set>
                                    <p:animEffect transition="in" filter="fade">
                                      <p:cBhvr>
                                        <p:cTn id="24" dur="500"/>
                                        <p:tgtEl>
                                          <p:spTgt spid="10">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3CBD33D5-A46D-2343-ABC0-B72D81F571B8}"/>
              </a:ext>
            </a:extLst>
          </p:cNvPr>
          <p:cNvSpPr>
            <a:spLocks noGrp="1"/>
          </p:cNvSpPr>
          <p:nvPr>
            <p:ph type="sldNum" sz="quarter" idx="12"/>
          </p:nvPr>
        </p:nvSpPr>
        <p:spPr/>
        <p:txBody>
          <a:bodyPr/>
          <a:lstStyle/>
          <a:p>
            <a:fld id="{D3AF6E99-D068-7F4D-BF74-8638007AB322}" type="slidenum">
              <a:rPr lang="en-GB" smtClean="0"/>
              <a:pPr/>
              <a:t>9</a:t>
            </a:fld>
            <a:endParaRPr lang="en-GB"/>
          </a:p>
        </p:txBody>
      </p:sp>
      <p:sp>
        <p:nvSpPr>
          <p:cNvPr id="7" name="Titre 6">
            <a:extLst>
              <a:ext uri="{FF2B5EF4-FFF2-40B4-BE49-F238E27FC236}">
                <a16:creationId xmlns:a16="http://schemas.microsoft.com/office/drawing/2014/main" id="{3DD6D1DC-FBB5-DD4E-9D5A-4C03703E67E4}"/>
              </a:ext>
            </a:extLst>
          </p:cNvPr>
          <p:cNvSpPr>
            <a:spLocks noGrp="1"/>
          </p:cNvSpPr>
          <p:nvPr>
            <p:ph type="ctrTitle"/>
          </p:nvPr>
        </p:nvSpPr>
        <p:spPr/>
        <p:txBody>
          <a:bodyPr/>
          <a:lstStyle/>
          <a:p>
            <a:r>
              <a:rPr lang="cs-CZ" dirty="0"/>
              <a:t>Manuál pro učitele</a:t>
            </a:r>
            <a:endParaRPr lang="en-GB" dirty="0"/>
          </a:p>
        </p:txBody>
      </p:sp>
      <p:sp>
        <p:nvSpPr>
          <p:cNvPr id="8" name="Espace réservé du pied de page 7">
            <a:extLst>
              <a:ext uri="{FF2B5EF4-FFF2-40B4-BE49-F238E27FC236}">
                <a16:creationId xmlns:a16="http://schemas.microsoft.com/office/drawing/2014/main" id="{4123922D-83C2-784D-9D58-FEAB09EF4E59}"/>
              </a:ext>
            </a:extLst>
          </p:cNvPr>
          <p:cNvSpPr>
            <a:spLocks noGrp="1"/>
          </p:cNvSpPr>
          <p:nvPr>
            <p:ph type="ftr" sz="quarter" idx="11"/>
          </p:nvPr>
        </p:nvSpPr>
        <p:spPr/>
        <p:txBody>
          <a:bodyPr/>
          <a:lstStyle/>
          <a:p>
            <a:r>
              <a:rPr lang="nl-NL"/>
              <a:t>European Fusion Teacher Day – 02/10/2020</a:t>
            </a:r>
            <a:endParaRPr lang="fr-BE"/>
          </a:p>
        </p:txBody>
      </p:sp>
      <p:sp>
        <p:nvSpPr>
          <p:cNvPr id="10" name="ZoneTexte 9">
            <a:extLst>
              <a:ext uri="{FF2B5EF4-FFF2-40B4-BE49-F238E27FC236}">
                <a16:creationId xmlns:a16="http://schemas.microsoft.com/office/drawing/2014/main" id="{3A381896-639B-6649-8F5E-AA997EB7AA2C}"/>
              </a:ext>
            </a:extLst>
          </p:cNvPr>
          <p:cNvSpPr txBox="1"/>
          <p:nvPr/>
        </p:nvSpPr>
        <p:spPr>
          <a:xfrm>
            <a:off x="791580" y="1226877"/>
            <a:ext cx="7560840" cy="3354765"/>
          </a:xfrm>
          <a:prstGeom prst="rect">
            <a:avLst/>
          </a:prstGeom>
          <a:noFill/>
        </p:spPr>
        <p:txBody>
          <a:bodyPr wrap="square" lIns="91440" tIns="45720" rIns="91440" bIns="45720" rtlCol="0" anchor="t">
            <a:spAutoFit/>
          </a:bodyPr>
          <a:lstStyle/>
          <a:p>
            <a:r>
              <a:rPr lang="cs-CZ" sz="2400" b="1" dirty="0">
                <a:solidFill>
                  <a:srgbClr val="1A520F"/>
                </a:solidFill>
                <a:latin typeface="Myriad Pro" panose="020B0503030403020204" pitchFamily="34" charset="0"/>
              </a:rPr>
              <a:t>Manuál pro učitele </a:t>
            </a:r>
            <a:r>
              <a:rPr lang="cs-CZ" sz="2400" dirty="0">
                <a:latin typeface="Myriad Pro" panose="020B0503030403020204" pitchFamily="34" charset="0"/>
              </a:rPr>
              <a:t>obsahuje také seznam relevantních témat</a:t>
            </a:r>
            <a:r>
              <a:rPr lang="en-GB" sz="2400" dirty="0">
                <a:latin typeface="Myriad Pro" panose="020B0503030403020204" pitchFamily="34" charset="0"/>
              </a:rPr>
              <a:t>:</a:t>
            </a:r>
          </a:p>
          <a:p>
            <a:endParaRPr lang="en-GB" sz="2400" dirty="0">
              <a:latin typeface="Myriad Pro" panose="020B0503030403020204" pitchFamily="34" charset="0"/>
            </a:endParaRPr>
          </a:p>
          <a:p>
            <a:endParaRPr lang="en-GB" sz="2400" dirty="0">
              <a:latin typeface="Myriad Pro" panose="020B0503030403020204" pitchFamily="34" charset="0"/>
            </a:endParaRPr>
          </a:p>
          <a:p>
            <a:endParaRPr lang="en-GB" sz="2400" dirty="0">
              <a:latin typeface="Myriad Pro" panose="020B0503030403020204" pitchFamily="34" charset="0"/>
            </a:endParaRPr>
          </a:p>
          <a:p>
            <a:endParaRPr lang="en-GB" sz="2400" dirty="0">
              <a:latin typeface="Myriad Pro" panose="020B0503030403020204" pitchFamily="34" charset="0"/>
            </a:endParaRPr>
          </a:p>
          <a:p>
            <a:endParaRPr lang="en-GB" sz="2400" dirty="0">
              <a:latin typeface="Myriad Pro" panose="020B0503030403020204" pitchFamily="34" charset="0"/>
            </a:endParaRPr>
          </a:p>
          <a:p>
            <a:endParaRPr lang="en-GB" sz="2400" dirty="0">
              <a:latin typeface="Myriad Pro" panose="020B0503030403020204" pitchFamily="34" charset="0"/>
            </a:endParaRPr>
          </a:p>
          <a:p>
            <a:endParaRPr lang="en-GB" sz="2000" dirty="0">
              <a:latin typeface="Myriad Pro" panose="020B0503030403020204" pitchFamily="34" charset="0"/>
            </a:endParaRPr>
          </a:p>
        </p:txBody>
      </p:sp>
      <p:grpSp>
        <p:nvGrpSpPr>
          <p:cNvPr id="11" name="Group 10">
            <a:extLst>
              <a:ext uri="{FF2B5EF4-FFF2-40B4-BE49-F238E27FC236}">
                <a16:creationId xmlns:a16="http://schemas.microsoft.com/office/drawing/2014/main" id="{A824232A-4CB9-475F-8B29-5DB7FE432733}"/>
              </a:ext>
            </a:extLst>
          </p:cNvPr>
          <p:cNvGrpSpPr/>
          <p:nvPr/>
        </p:nvGrpSpPr>
        <p:grpSpPr>
          <a:xfrm>
            <a:off x="642392" y="2014428"/>
            <a:ext cx="7859216" cy="3817056"/>
            <a:chOff x="693979" y="2014428"/>
            <a:chExt cx="7859216" cy="3817056"/>
          </a:xfrm>
        </p:grpSpPr>
        <p:sp>
          <p:nvSpPr>
            <p:cNvPr id="12" name="TextBox 11">
              <a:extLst>
                <a:ext uri="{FF2B5EF4-FFF2-40B4-BE49-F238E27FC236}">
                  <a16:creationId xmlns:a16="http://schemas.microsoft.com/office/drawing/2014/main" id="{AEF052B6-DE83-4A7E-A2E5-61F5FCD167D2}"/>
                </a:ext>
              </a:extLst>
            </p:cNvPr>
            <p:cNvSpPr txBox="1"/>
            <p:nvPr/>
          </p:nvSpPr>
          <p:spPr>
            <a:xfrm>
              <a:off x="693979" y="2190274"/>
              <a:ext cx="7756043" cy="3641210"/>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107000"/>
                </a:lnSpc>
                <a:spcAft>
                  <a:spcPts val="800"/>
                </a:spcAft>
              </a:pP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Kapitola </a:t>
              </a:r>
              <a:r>
                <a:rPr lang="en-US"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1: </a:t>
              </a:r>
              <a:r>
                <a:rPr lang="cs-CZ" sz="2400" b="1" dirty="0">
                  <a:solidFill>
                    <a:srgbClr val="1A520F"/>
                  </a:solidFill>
                  <a:latin typeface="Calibri" panose="020F0502020204030204" pitchFamily="34" charset="0"/>
                  <a:ea typeface="Times New Roman" panose="02020603050405020304" pitchFamily="18" charset="0"/>
                  <a:cs typeface="Calibri" panose="020F0502020204030204" pitchFamily="34" charset="0"/>
                </a:rPr>
                <a:t>Základy fúze</a:t>
              </a:r>
              <a:endParaRPr lang="en-NL" sz="1200" dirty="0">
                <a:solidFill>
                  <a:srgbClr val="1A520F"/>
                </a:solidFill>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cs-CZ" sz="2000" dirty="0">
                  <a:solidFill>
                    <a:srgbClr val="1A520F"/>
                  </a:solidFill>
                  <a:latin typeface="Calibri" panose="020F0502020204030204" pitchFamily="34" charset="0"/>
                  <a:ea typeface="Times New Roman" panose="02020603050405020304" pitchFamily="18" charset="0"/>
                </a:rPr>
                <a:t>Relevantní témata a lekce</a:t>
              </a:r>
              <a:r>
                <a:rPr lang="en-NL" sz="2000" dirty="0">
                  <a:solidFill>
                    <a:srgbClr val="1A520F"/>
                  </a:solidFill>
                  <a:latin typeface="Calibri" panose="020F0502020204030204" pitchFamily="34" charset="0"/>
                  <a:ea typeface="Times New Roman" panose="02020603050405020304" pitchFamily="18" charset="0"/>
                </a:rPr>
                <a:t>:</a:t>
              </a:r>
              <a:endParaRPr lang="en-NL" sz="1400" dirty="0">
                <a:solidFill>
                  <a:srgbClr val="1A520F"/>
                </a:solidFill>
                <a:latin typeface="Times New Roman" panose="02020603050405020304" pitchFamily="18" charset="0"/>
                <a:ea typeface="Times New Roman" panose="02020603050405020304" pitchFamily="18" charset="0"/>
              </a:endParaRPr>
            </a:p>
            <a:p>
              <a:pPr>
                <a:lnSpc>
                  <a:spcPct val="107000"/>
                </a:lnSpc>
                <a:spcAft>
                  <a:spcPts val="800"/>
                </a:spcAft>
              </a:pPr>
              <a:r>
                <a:rPr lang="cs-CZ" sz="2000" dirty="0">
                  <a:latin typeface="Calibri" panose="020F0502020204030204" pitchFamily="34" charset="0"/>
                  <a:ea typeface="Times New Roman" panose="02020603050405020304" pitchFamily="18" charset="0"/>
                  <a:cs typeface="Calibri" panose="020F0502020204030204" pitchFamily="34" charset="0"/>
                </a:rPr>
                <a:t>Obsah této kapitolu může sloužit také jako příklady a aplikace vědomostí nabytých dříve</a:t>
              </a:r>
              <a:r>
                <a:rPr lang="en-GB" sz="2000" dirty="0">
                  <a:latin typeface="Calibri" panose="020F0502020204030204" pitchFamily="34" charset="0"/>
                  <a:ea typeface="Times New Roman" panose="02020603050405020304" pitchFamily="18" charset="0"/>
                  <a:cs typeface="Calibri" panose="020F0502020204030204" pitchFamily="34" charset="0"/>
                </a:rPr>
                <a:t>. </a:t>
              </a:r>
              <a:r>
                <a:rPr lang="cs-CZ" sz="2000" dirty="0">
                  <a:latin typeface="Calibri" panose="020F0502020204030204" pitchFamily="34" charset="0"/>
                  <a:ea typeface="Times New Roman" panose="02020603050405020304" pitchFamily="18" charset="0"/>
                  <a:cs typeface="Calibri" panose="020F0502020204030204" pitchFamily="34" charset="0"/>
                </a:rPr>
                <a:t>Zejména následující témata jsou s touto lekcí velmi provázána</a:t>
              </a:r>
              <a:r>
                <a:rPr lang="en-GB" sz="2000" dirty="0">
                  <a:latin typeface="Calibri" panose="020F0502020204030204" pitchFamily="34" charset="0"/>
                  <a:ea typeface="Times New Roman" panose="02020603050405020304" pitchFamily="18" charset="0"/>
                  <a:cs typeface="Calibri" panose="020F0502020204030204" pitchFamily="34" charset="0"/>
                </a:rPr>
                <a:t>:</a:t>
              </a:r>
              <a:endParaRPr lang="en-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cs-CZ" sz="2000" dirty="0">
                  <a:latin typeface="Calibri" panose="020F0502020204030204" pitchFamily="34" charset="0"/>
                  <a:ea typeface="Times New Roman" panose="02020603050405020304" pitchFamily="18" charset="0"/>
                  <a:cs typeface="Calibri" panose="020F0502020204030204" pitchFamily="34" charset="0"/>
                </a:rPr>
                <a:t>Atomová fyzika</a:t>
              </a:r>
              <a:endParaRPr lang="en-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cs-CZ" sz="2000" dirty="0">
                  <a:latin typeface="Calibri" panose="020F0502020204030204" pitchFamily="34" charset="0"/>
                  <a:ea typeface="Times New Roman" panose="02020603050405020304" pitchFamily="18" charset="0"/>
                  <a:cs typeface="Calibri" panose="020F0502020204030204" pitchFamily="34" charset="0"/>
                </a:rPr>
                <a:t>Elektřina</a:t>
              </a:r>
              <a:endParaRPr lang="en-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cs-CZ" sz="2000" dirty="0">
                  <a:latin typeface="Calibri" panose="020F0502020204030204" pitchFamily="34" charset="0"/>
                  <a:ea typeface="Times New Roman" panose="02020603050405020304" pitchFamily="18" charset="0"/>
                  <a:cs typeface="Calibri" panose="020F0502020204030204" pitchFamily="34" charset="0"/>
                </a:rPr>
                <a:t>Magnetismus</a:t>
              </a:r>
              <a:endParaRPr lang="en-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cs-CZ" sz="2000" dirty="0">
                  <a:latin typeface="Calibri" panose="020F0502020204030204" pitchFamily="34" charset="0"/>
                  <a:ea typeface="Times New Roman" panose="02020603050405020304" pitchFamily="18" charset="0"/>
                  <a:cs typeface="Calibri" panose="020F0502020204030204" pitchFamily="34" charset="0"/>
                </a:rPr>
                <a:t>Ideální plyn</a:t>
              </a:r>
              <a:endParaRPr lang="en-NL" sz="20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roupe 24">
              <a:extLst>
                <a:ext uri="{FF2B5EF4-FFF2-40B4-BE49-F238E27FC236}">
                  <a16:creationId xmlns:a16="http://schemas.microsoft.com/office/drawing/2014/main" id="{106E3648-F9AC-4A7A-BD3A-5ABB594B2197}"/>
                </a:ext>
              </a:extLst>
            </p:cNvPr>
            <p:cNvGrpSpPr/>
            <p:nvPr/>
          </p:nvGrpSpPr>
          <p:grpSpPr>
            <a:xfrm>
              <a:off x="7257051" y="2014428"/>
              <a:ext cx="1296144" cy="624709"/>
              <a:chOff x="539378" y="5877272"/>
              <a:chExt cx="1296144" cy="624709"/>
            </a:xfrm>
            <a:solidFill>
              <a:srgbClr val="27A12B"/>
            </a:solidFill>
          </p:grpSpPr>
          <p:sp>
            <p:nvSpPr>
              <p:cNvPr id="14" name="Rectangle 12">
                <a:extLst>
                  <a:ext uri="{FF2B5EF4-FFF2-40B4-BE49-F238E27FC236}">
                    <a16:creationId xmlns:a16="http://schemas.microsoft.com/office/drawing/2014/main" id="{B02F2B4C-14DF-4767-AAEA-B37C49AB7F13}"/>
                  </a:ext>
                </a:extLst>
              </p:cNvPr>
              <p:cNvSpPr/>
              <p:nvPr/>
            </p:nvSpPr>
            <p:spPr>
              <a:xfrm>
                <a:off x="539378" y="5877272"/>
                <a:ext cx="1296144" cy="624709"/>
              </a:xfrm>
              <a:prstGeom prst="roundRect">
                <a:avLst/>
              </a:prstGeom>
              <a:solidFill>
                <a:srgbClr val="2D5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ZoneTexte 19">
                <a:extLst>
                  <a:ext uri="{FF2B5EF4-FFF2-40B4-BE49-F238E27FC236}">
                    <a16:creationId xmlns:a16="http://schemas.microsoft.com/office/drawing/2014/main" id="{78825164-4266-4A79-9D0D-3A60DE9C78A8}"/>
                  </a:ext>
                </a:extLst>
              </p:cNvPr>
              <p:cNvSpPr txBox="1"/>
              <p:nvPr/>
            </p:nvSpPr>
            <p:spPr>
              <a:xfrm>
                <a:off x="539378" y="5992511"/>
                <a:ext cx="1296144" cy="442674"/>
              </a:xfrm>
              <a:prstGeom prst="roundRect">
                <a:avLst/>
              </a:prstGeom>
              <a:solidFill>
                <a:srgbClr val="2D519C"/>
              </a:solidFill>
            </p:spPr>
            <p:txBody>
              <a:bodyPr wrap="square" rtlCol="0">
                <a:spAutoFit/>
              </a:bodyPr>
              <a:lstStyle/>
              <a:p>
                <a:pPr algn="ctr"/>
                <a:r>
                  <a:rPr lang="cs-CZ" sz="2000" dirty="0">
                    <a:solidFill>
                      <a:schemeClr val="bg1">
                        <a:lumMod val="95000"/>
                      </a:schemeClr>
                    </a:solidFill>
                  </a:rPr>
                  <a:t>Příklad</a:t>
                </a:r>
                <a:endParaRPr lang="en-GB" sz="1600" dirty="0">
                  <a:solidFill>
                    <a:schemeClr val="bg1">
                      <a:lumMod val="95000"/>
                    </a:schemeClr>
                  </a:solidFill>
                </a:endParaRPr>
              </a:p>
            </p:txBody>
          </p:sp>
        </p:grpSp>
      </p:grpSp>
    </p:spTree>
    <p:extLst>
      <p:ext uri="{BB962C8B-B14F-4D97-AF65-F5344CB8AC3E}">
        <p14:creationId xmlns:p14="http://schemas.microsoft.com/office/powerpoint/2010/main" val="2297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ception personnalisé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E8094C18EB0641BDE8D8931697CB09" ma:contentTypeVersion="13" ma:contentTypeDescription="Een nieuw document maken." ma:contentTypeScope="" ma:versionID="b4582776970add69d931da112dd01044">
  <xsd:schema xmlns:xsd="http://www.w3.org/2001/XMLSchema" xmlns:xs="http://www.w3.org/2001/XMLSchema" xmlns:p="http://schemas.microsoft.com/office/2006/metadata/properties" xmlns:ns3="e062cae1-6a31-43e2-90a8-889ce19f1334" xmlns:ns4="93764e48-f642-47c8-b081-bef126df4934" targetNamespace="http://schemas.microsoft.com/office/2006/metadata/properties" ma:root="true" ma:fieldsID="91b89abd1aa4059557cf55fdbf26f176" ns3:_="" ns4:_="">
    <xsd:import namespace="e062cae1-6a31-43e2-90a8-889ce19f1334"/>
    <xsd:import namespace="93764e48-f642-47c8-b081-bef126df493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62cae1-6a31-43e2-90a8-889ce19f1334"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SharingHintHash" ma:index="10" nillable="true" ma:displayName="Hint-hash dele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764e48-f642-47c8-b081-bef126df493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226AB5-00D4-4315-A309-C85544CC387E}">
  <ds:schemaRefs>
    <ds:schemaRef ds:uri="http://schemas.microsoft.com/sharepoint/v3/contenttype/forms"/>
  </ds:schemaRefs>
</ds:datastoreItem>
</file>

<file path=customXml/itemProps2.xml><?xml version="1.0" encoding="utf-8"?>
<ds:datastoreItem xmlns:ds="http://schemas.openxmlformats.org/officeDocument/2006/customXml" ds:itemID="{C21F8899-C0E3-4EB5-8533-B3090EB5DCA0}">
  <ds:schemaRefs>
    <ds:schemaRef ds:uri="http://purl.org/dc/elements/1.1/"/>
    <ds:schemaRef ds:uri="http://schemas.microsoft.com/office/2006/metadata/properties"/>
    <ds:schemaRef ds:uri="93764e48-f642-47c8-b081-bef126df4934"/>
    <ds:schemaRef ds:uri="e062cae1-6a31-43e2-90a8-889ce19f133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B4F09F0-D671-4F36-A983-E2BE390689E7}">
  <ds:schemaRefs>
    <ds:schemaRef ds:uri="93764e48-f642-47c8-b081-bef126df4934"/>
    <ds:schemaRef ds:uri="e062cae1-6a31-43e2-90a8-889ce19f13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1278</TotalTime>
  <Words>4688</Words>
  <Application>Microsoft Office PowerPoint</Application>
  <PresentationFormat>Předvádění na obrazovce (4:3)</PresentationFormat>
  <Paragraphs>597</Paragraphs>
  <Slides>38</Slides>
  <Notes>27</Notes>
  <HiddenSlides>0</HiddenSlides>
  <MMClips>0</MMClips>
  <ScaleCrop>false</ScaleCrop>
  <HeadingPairs>
    <vt:vector size="6" baseType="variant">
      <vt:variant>
        <vt:lpstr>Použitá písma</vt:lpstr>
      </vt:variant>
      <vt:variant>
        <vt:i4>10</vt:i4>
      </vt:variant>
      <vt:variant>
        <vt:lpstr>Motiv</vt:lpstr>
      </vt:variant>
      <vt:variant>
        <vt:i4>2</vt:i4>
      </vt:variant>
      <vt:variant>
        <vt:lpstr>Nadpisy snímků</vt:lpstr>
      </vt:variant>
      <vt:variant>
        <vt:i4>38</vt:i4>
      </vt:variant>
    </vt:vector>
  </HeadingPairs>
  <TitlesOfParts>
    <vt:vector size="50" baseType="lpstr">
      <vt:lpstr>Arial</vt:lpstr>
      <vt:lpstr>Calibri</vt:lpstr>
      <vt:lpstr>Cambria Math</vt:lpstr>
      <vt:lpstr>Garamond</vt:lpstr>
      <vt:lpstr>Myriad Pro</vt:lpstr>
      <vt:lpstr>Myriad Pro Cond</vt:lpstr>
      <vt:lpstr>Myriad Pro SemiCond</vt:lpstr>
      <vt:lpstr>Open Sans</vt:lpstr>
      <vt:lpstr>Symbol</vt:lpstr>
      <vt:lpstr>Times New Roman</vt:lpstr>
      <vt:lpstr>Conception personnalisée</vt:lpstr>
      <vt:lpstr>2_Conception personnalisée</vt:lpstr>
      <vt:lpstr>Vzdělávací materiály Termojaderná fúze </vt:lpstr>
      <vt:lpstr>Proč učit o fúzi na střední škole?</vt:lpstr>
      <vt:lpstr>Proč učit o fúzi na střední škole?</vt:lpstr>
      <vt:lpstr>Obsah tohoto bloku</vt:lpstr>
      <vt:lpstr>Structure of the material</vt:lpstr>
      <vt:lpstr>Struktura vzdělávacích materiálů</vt:lpstr>
      <vt:lpstr>Struktura vzdělávacích materiálů</vt:lpstr>
      <vt:lpstr>Manuál pro učitele</vt:lpstr>
      <vt:lpstr>Manuál pro učitele</vt:lpstr>
      <vt:lpstr>Prezentace aplikace PowerPoint</vt:lpstr>
      <vt:lpstr>Prezentace</vt:lpstr>
      <vt:lpstr>Tokamak: Velký transformátor</vt:lpstr>
      <vt:lpstr>Ohřev plazmatu pomocí proudu</vt:lpstr>
      <vt:lpstr>Ohřev plazmatu pomocí EM vln</vt:lpstr>
      <vt:lpstr>Injektor neutrálních částic (NBI)</vt:lpstr>
      <vt:lpstr>Injekor neutrálních částic (NBI)</vt:lpstr>
      <vt:lpstr>Vakuová komora tokamaku ITER</vt:lpstr>
      <vt:lpstr>Kryostat tokamaku ITEr</vt:lpstr>
      <vt:lpstr>Měření a řízení</vt:lpstr>
      <vt:lpstr>Studijní texty</vt:lpstr>
      <vt:lpstr>Úkoly</vt:lpstr>
      <vt:lpstr>Zajímavé odkazy a videa</vt:lpstr>
      <vt:lpstr>Repozitář všech fúzních vzdělávacích materiálů</vt:lpstr>
      <vt:lpstr>Video pro třídu</vt:lpstr>
      <vt:lpstr>Praktická výuka: 3D-tištěný model ITERu</vt:lpstr>
      <vt:lpstr>Shrnutí</vt:lpstr>
      <vt:lpstr>Vzdělávací materiály Bonusové snímky→</vt:lpstr>
      <vt:lpstr>Kapitola 1: vzdělávací cíle</vt:lpstr>
      <vt:lpstr>Kapitola 1: Struktura</vt:lpstr>
      <vt:lpstr>Kapitola 2: Vzdělávací cíle</vt:lpstr>
      <vt:lpstr>Kapitola 2: Struktura</vt:lpstr>
      <vt:lpstr>Kapitola 3: Vzdělávací cíle</vt:lpstr>
      <vt:lpstr>Kapitola 3: Struktura</vt:lpstr>
      <vt:lpstr>Kapitola 4: vzdělávací cíle</vt:lpstr>
      <vt:lpstr>Kapitola 4: struktura</vt:lpstr>
      <vt:lpstr>Kapitola 5: vzdělávací cíle</vt:lpstr>
      <vt:lpstr>Kapitola 5: struktura</vt:lpstr>
      <vt:lpstr>O organizaci FuseNet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dc:title>
  <dc:creator>Arnaud</dc:creator>
  <cp:lastModifiedBy>Ficker, Ondrej</cp:lastModifiedBy>
  <cp:revision>54</cp:revision>
  <cp:lastPrinted>2016-11-24T21:21:07Z</cp:lastPrinted>
  <dcterms:created xsi:type="dcterms:W3CDTF">2013-01-21T12:41:24Z</dcterms:created>
  <dcterms:modified xsi:type="dcterms:W3CDTF">2020-09-30T21:12:23Z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0x010100D7E8094C18EB0641BDE8D8931697CB09</vt:lpwstr>
  </property>
</Properties>
</file>