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C51930B-5E35-4860-B3D6-34FDF21C7B4E}">
          <p14:sldIdLst>
            <p14:sldId id="256"/>
            <p14:sldId id="257"/>
            <p14:sldId id="258"/>
            <p14:sldId id="260"/>
            <p14:sldId id="259"/>
            <p14:sldId id="261"/>
            <p14:sldId id="262"/>
            <p14:sldId id="263"/>
            <p14:sldId id="264"/>
            <p14:sldId id="265"/>
            <p14:sldId id="266"/>
            <p14:sldId id="267"/>
            <p14:sldId id="270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AF2D9-CE70-4901-B66F-6024C969D53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821BCA-02DD-4BB6-9354-261D26839E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023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AF707-F891-48C3-AAE5-C8429D0AA630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401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3DC67-A2C0-4D56-8BF1-3828B003854A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03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273BC-D944-4C5B-B601-9800EC405CCD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213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2A5E-508E-4B80-B180-610B599D0EBE}" type="datetime1">
              <a:rPr lang="ru-RU" smtClean="0"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096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AECC-9AB5-4411-9789-4BA56E435736}" type="datetime1">
              <a:rPr lang="ru-RU" smtClean="0"/>
              <a:t>03.06.2020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569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38B39-4AAC-40DC-B691-033ADF622E1A}" type="datetime1">
              <a:rPr lang="ru-RU" smtClean="0"/>
              <a:t>03.06.2020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574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CF34-270B-4A8C-B5AD-96D140043D2E}" type="datetime1">
              <a:rPr lang="ru-RU" smtClean="0"/>
              <a:t>03.06.2020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014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3EBB263-3A0B-4635-A08F-1C1D43CE8134}" type="datetime1">
              <a:rPr lang="ru-RU" smtClean="0"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EAE122-CB14-4369-9E59-EAC380EE5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61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E26F5-1814-4E13-A7B7-C54143A778CD}" type="datetime1">
              <a:rPr lang="ru-RU" smtClean="0"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67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89E35-2779-4370-B1AC-D8B6E827F674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490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31794-F982-4B39-AB9D-5DB57CF38B6C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042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9967BEB-0FB7-4882-8FAE-B84DA7A4318F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6EAE122-CB14-4369-9E59-EAC380EE5F98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6708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9C6A3-4B5A-43C7-A69C-50DC95B4D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Magnetic probe analysis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52301A-FB05-4D24-90DF-2993BBE34C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Group # 2: Ivan </a:t>
            </a:r>
            <a:r>
              <a:rPr lang="en-US" dirty="0" err="1"/>
              <a:t>Kudashev</a:t>
            </a:r>
            <a:r>
              <a:rPr lang="en-US" dirty="0"/>
              <a:t>, Ruslan </a:t>
            </a:r>
            <a:r>
              <a:rPr lang="en-US" dirty="0" err="1"/>
              <a:t>Begishev</a:t>
            </a:r>
            <a:r>
              <a:rPr lang="en-US" dirty="0"/>
              <a:t>, Ivan </a:t>
            </a:r>
            <a:r>
              <a:rPr lang="en-US" dirty="0" err="1"/>
              <a:t>emekeev</a:t>
            </a:r>
            <a:r>
              <a:rPr lang="en-US" dirty="0"/>
              <a:t>, Vladimir </a:t>
            </a:r>
            <a:r>
              <a:rPr lang="en-US" dirty="0" err="1"/>
              <a:t>Kulagin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9899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5F970-06DD-4812-9941-300CAEEA7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CA0CBF-D26F-4989-A212-15D6625D5D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36869" y="2044281"/>
                <a:ext cx="4408812" cy="5220119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The coils measure not only poloidal field but also toroidal and induced magnetic field. To eliminate this measurements during vacuum shot are used.</a:t>
                </a:r>
              </a:p>
              <a:p>
                <a:r>
                  <a:rPr lang="en-US" sz="2400" dirty="0"/>
                  <a:t>For calculation displacement of plasma column we have to make the straight conductor approximation.</a:t>
                </a:r>
                <a:r>
                  <a:rPr lang="en-GB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∆ = 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</m:den>
                    </m:f>
                    <m:r>
                      <a:rPr lang="en-GB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,  2b=2*93mm</a:t>
                </a:r>
              </a:p>
              <a:p>
                <a:endParaRPr lang="ru-RU" dirty="0"/>
              </a:p>
              <a:p>
                <a:endParaRPr lang="ru-RU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CA0CBF-D26F-4989-A212-15D6625D5D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36869" y="2044281"/>
                <a:ext cx="4408812" cy="5220119"/>
              </a:xfrm>
              <a:blipFill>
                <a:blip r:embed="rId2"/>
                <a:stretch>
                  <a:fillRect l="-2072" t="-1634" r="-38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Skupina 5">
            <a:extLst>
              <a:ext uri="{FF2B5EF4-FFF2-40B4-BE49-F238E27FC236}">
                <a16:creationId xmlns:a16="http://schemas.microsoft.com/office/drawing/2014/main" id="{D9A60AD9-EE3B-4217-94CF-F6B14A2C5766}"/>
              </a:ext>
            </a:extLst>
          </p:cNvPr>
          <p:cNvGrpSpPr/>
          <p:nvPr/>
        </p:nvGrpSpPr>
        <p:grpSpPr>
          <a:xfrm>
            <a:off x="143692" y="2000250"/>
            <a:ext cx="4038600" cy="2857500"/>
            <a:chOff x="0" y="0"/>
            <a:chExt cx="4038600" cy="2857500"/>
          </a:xfrm>
        </p:grpSpPr>
        <p:pic>
          <p:nvPicPr>
            <p:cNvPr id="5" name="Obrázek 3" descr="image">
              <a:extLst>
                <a:ext uri="{FF2B5EF4-FFF2-40B4-BE49-F238E27FC236}">
                  <a16:creationId xmlns:a16="http://schemas.microsoft.com/office/drawing/2014/main" id="{D5332B59-7B89-43D0-A514-76C0422A8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038600" cy="25317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ové pole 4">
              <a:extLst>
                <a:ext uri="{FF2B5EF4-FFF2-40B4-BE49-F238E27FC236}">
                  <a16:creationId xmlns:a16="http://schemas.microsoft.com/office/drawing/2014/main" id="{5CEA9DA5-19EF-404B-BC83-FB0A63384173}"/>
                </a:ext>
              </a:extLst>
            </p:cNvPr>
            <p:cNvSpPr txBox="1"/>
            <p:nvPr/>
          </p:nvSpPr>
          <p:spPr>
            <a:xfrm>
              <a:off x="0" y="2590800"/>
              <a:ext cx="4038600" cy="266700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1000"/>
                </a:spcAft>
              </a:pPr>
              <a:r>
                <a:rPr lang="en-GB" sz="900" i="1">
                  <a:solidFill>
                    <a:srgbClr val="44546A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Figure </a:t>
              </a:r>
              <a:r>
                <a:rPr lang="cs-CZ" sz="900" i="1">
                  <a:solidFill>
                    <a:srgbClr val="44546A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1: </a:t>
              </a:r>
              <a:r>
                <a:rPr lang="en-GB" sz="900" i="1">
                  <a:solidFill>
                    <a:srgbClr val="44546A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Locations of Mirnov coils</a:t>
              </a:r>
              <a:endParaRPr lang="ru-RU" sz="9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D5F05CA-EC49-4271-AE92-732E1C0C2AAF}"/>
                  </a:ext>
                </a:extLst>
              </p:cNvPr>
              <p:cNvSpPr/>
              <p:nvPr/>
            </p:nvSpPr>
            <p:spPr>
              <a:xfrm>
                <a:off x="708299" y="4916805"/>
                <a:ext cx="2909386" cy="725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ru-RU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𝑒𝑓𝑓</m:t>
                              </m:r>
                            </m:sub>
                          </m:sSub>
                        </m:den>
                      </m:f>
                      <m:nary>
                        <m:naryPr>
                          <m:limLoc m:val="subSup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𝑠𝑖𝑔</m:t>
                              </m:r>
                            </m:sub>
                          </m:sSub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D5F05CA-EC49-4271-AE92-732E1C0C2A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299" y="4916805"/>
                <a:ext cx="2909386" cy="7258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5140254-EC19-4CAF-A6D6-0FF80B7A49B9}"/>
                  </a:ext>
                </a:extLst>
              </p:cNvPr>
              <p:cNvSpPr/>
              <p:nvPr/>
            </p:nvSpPr>
            <p:spPr>
              <a:xfrm>
                <a:off x="1097280" y="5670546"/>
                <a:ext cx="2349041" cy="3970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𝑒𝑓𝑓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=3, 8 ⋅</m:t>
                    </m:r>
                    <m:sSup>
                      <m:sSupPr>
                        <m:ctrlPr>
                          <a:rPr lang="ru-RU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endParaRPr lang="ru-RU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5140254-EC19-4CAF-A6D6-0FF80B7A49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0" y="5670546"/>
                <a:ext cx="2349041" cy="397096"/>
              </a:xfrm>
              <a:prstGeom prst="rect">
                <a:avLst/>
              </a:prstGeom>
              <a:blipFill>
                <a:blip r:embed="rId5"/>
                <a:stretch>
                  <a:fillRect t="-4615" r="-1299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Obrázek 6" descr="image">
            <a:extLst>
              <a:ext uri="{FF2B5EF4-FFF2-40B4-BE49-F238E27FC236}">
                <a16:creationId xmlns:a16="http://schemas.microsoft.com/office/drawing/2014/main" id="{DAD260A1-4D39-46D5-852E-7B8DA970B31E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681" y="2863114"/>
            <a:ext cx="3347720" cy="238569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AD8FE3-AFEE-4A36-8AD3-B254E3ACC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928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7BCAF-26A9-4C75-88F8-4661F4530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8902B-2E79-4000-BB0C-E897928ABD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82799" y="3297029"/>
                <a:ext cx="9939020" cy="402336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𝑚𝑐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𝑚𝑐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9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𝑚𝑐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cs-CZ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𝑚𝑐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9</m:t>
                            </m:r>
                          </m:sub>
                        </m:sSub>
                      </m:den>
                    </m:f>
                    <m:r>
                      <a:rPr lang="en-GB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𝑚𝑐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13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𝑚𝑐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𝑚𝑐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13</m:t>
                            </m:r>
                          </m:sub>
                        </m:sSub>
                        <m:r>
                          <a:rPr lang="cs-CZ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𝑚𝑐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r>
                      <a:rPr lang="en-GB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ru-RU" dirty="0"/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− </m:t>
                    </m:r>
                    <m:rad>
                      <m:radPr>
                        <m:degHide m:val="on"/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∆</m:t>
                        </m:r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+∆</m:t>
                        </m:r>
                        <m:sSup>
                          <m:sSup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dirty="0"/>
                  <a:t>, </a:t>
                </a:r>
                <a:r>
                  <a:rPr lang="en-GB" dirty="0"/>
                  <a:t>a</a:t>
                </a:r>
                <a:r>
                  <a:rPr lang="en-GB" baseline="-25000" dirty="0"/>
                  <a:t>0</a:t>
                </a:r>
                <a:r>
                  <a:rPr lang="en-GB" dirty="0"/>
                  <a:t> = 85 mm (position of limiter)</a:t>
                </a:r>
              </a:p>
              <a:p>
                <a:endParaRPr lang="en-GB" dirty="0"/>
              </a:p>
              <a:p>
                <a:pPr algn="just"/>
                <a:endParaRPr lang="ru-RU" dirty="0"/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8902B-2E79-4000-BB0C-E897928ABD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82799" y="3297029"/>
                <a:ext cx="9939020" cy="4023360"/>
              </a:xfrm>
              <a:blipFill>
                <a:blip r:embed="rId2"/>
                <a:stretch>
                  <a:fillRect l="-15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716201-1621-4E97-8979-C2FD9C150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033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C9AE8-5B2B-4D36-B2C8-9D650CE18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Hydrogen (1</a:t>
            </a:r>
            <a:r>
              <a:rPr lang="en-US" baseline="30000" dirty="0"/>
              <a:t>st</a:t>
            </a:r>
            <a:r>
              <a:rPr lang="en-US" dirty="0"/>
              <a:t> week shots)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A2292-E778-4305-9A93-83AB66ABF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588E5F-CFDF-40E8-9174-5AE060103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839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C7D08-144E-4D49-8DF6-BF7B05062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scan over pressure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89D9A-951F-46C0-90FA-9D1478F3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5</a:t>
            </a:fld>
            <a:endParaRPr lang="ru-R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A0075E-382D-4D40-B883-395747ED02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4368"/>
            <a:ext cx="4038600" cy="30144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D7F817-D42A-4AC5-AD1C-5256924A6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1" y="2244368"/>
            <a:ext cx="4038599" cy="30144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9619C3-DDA9-4C84-927A-36F3DF57FE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599" y="2244368"/>
            <a:ext cx="4038599" cy="301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690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2A7DC-E489-4F7B-AC53-78CAD2BE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scan over </a:t>
            </a:r>
            <a:r>
              <a:rPr lang="en-US" dirty="0" err="1"/>
              <a:t>U</a:t>
            </a:r>
            <a:r>
              <a:rPr lang="en-US" baseline="-25000" dirty="0" err="1"/>
              <a:t>cd</a:t>
            </a:r>
            <a:endParaRPr lang="ru-RU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A8403C5-0E68-4F02-B84E-09AF2D22AC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44" y="2068436"/>
            <a:ext cx="3619459" cy="29062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3B779-EA1F-4AAD-819F-2A666BE3F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6</a:t>
            </a:fld>
            <a:endParaRPr lang="ru-R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779D9F-3348-4A23-B96B-4851C10D82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994" y="2068436"/>
            <a:ext cx="3425510" cy="29062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AE58DC-884C-425F-BC92-8B9AC50153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703" y="2068436"/>
            <a:ext cx="3425510" cy="290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08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D633A-B8A5-439A-8F03-EBC9705EF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Helium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C3768-9353-4774-ABDB-CCF4E17A2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8B8112-D86D-4E03-A6DD-3CD222C66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349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5293C24-81BC-4DE9-A404-930B0A596E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5754"/>
            <a:ext cx="3937237" cy="301296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0D02C-B5B5-4428-AB68-2BB87AA33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8</a:t>
            </a:fld>
            <a:endParaRPr lang="ru-R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8E6F569-E206-4B9D-BB74-B4C411E90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/>
          <a:lstStyle/>
          <a:p>
            <a:r>
              <a:rPr lang="en-US" dirty="0"/>
              <a:t>Fast scan over pressure</a:t>
            </a:r>
            <a:endParaRPr lang="ru-R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4E2F98-0BB5-4B00-8B1D-EAC6DFCA5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094" y="1795750"/>
            <a:ext cx="3937237" cy="30129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7BEDB2-DD55-4865-8E9E-D8030B38B1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857" y="1795752"/>
            <a:ext cx="3937237" cy="301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626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61F7705-E1FE-4159-9131-C7BFC7F42F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0" y="1968406"/>
            <a:ext cx="3766657" cy="284621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C35FA-2960-4435-A8D4-740315D6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9</a:t>
            </a:fld>
            <a:endParaRPr lang="ru-R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DB855E-789B-43D5-9CDF-6AC883B20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/>
          <a:lstStyle/>
          <a:p>
            <a:r>
              <a:rPr lang="en-US" dirty="0"/>
              <a:t>Fast scan over </a:t>
            </a:r>
            <a:r>
              <a:rPr lang="en-US" dirty="0" err="1"/>
              <a:t>U</a:t>
            </a:r>
            <a:r>
              <a:rPr lang="en-US" baseline="-25000" dirty="0" err="1"/>
              <a:t>cd</a:t>
            </a:r>
            <a:endParaRPr lang="ru-R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6C0906-F690-4C0F-9242-ECE9A1104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657" y="1968406"/>
            <a:ext cx="3766658" cy="28462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438302-CB70-4394-81F6-20C766BD5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266" y="1968407"/>
            <a:ext cx="3766658" cy="284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66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C67A3-268E-4CC1-8054-7D4E73D3E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A71856-CD82-4F67-8EB2-88113A6D6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10</a:t>
            </a:fld>
            <a:endParaRPr lang="ru-R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01105A-BF1E-4C75-A8AC-F1CF43CD8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/>
          <a:lstStyle/>
          <a:p>
            <a:r>
              <a:rPr lang="en-US" dirty="0"/>
              <a:t>Hydrogen (2</a:t>
            </a:r>
            <a:r>
              <a:rPr lang="en-US" baseline="30000" dirty="0"/>
              <a:t>nd</a:t>
            </a:r>
            <a:r>
              <a:rPr lang="en-US" dirty="0"/>
              <a:t>  week shots)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8384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F0738DA-DA7D-4522-8A01-F70C8088CC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2873"/>
            <a:ext cx="3716522" cy="282840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7367A3-874A-4D99-A76F-044477677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11</a:t>
            </a:fld>
            <a:endParaRPr lang="ru-R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80C98B0-0C46-4A61-9FF3-736728D74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/>
          <a:lstStyle/>
          <a:p>
            <a:r>
              <a:rPr lang="en-US" dirty="0"/>
              <a:t>Fast scan over pressure</a:t>
            </a:r>
            <a:endParaRPr lang="ru-R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9B93BF-1AF3-4311-BC0B-E37549F89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137" y="2292872"/>
            <a:ext cx="3716522" cy="28284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E5EE34-2D94-4CD1-BC45-A5BDF35952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053" y="2292872"/>
            <a:ext cx="3716522" cy="282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45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9DBB219-C7BB-4D40-B9E3-238EE03667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20" y="2028821"/>
            <a:ext cx="3672185" cy="290714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5674A7-870D-4A6F-8AE9-085535A86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12</a:t>
            </a:fld>
            <a:endParaRPr lang="ru-RU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CB043E4-EA87-4B8C-A9C1-FFFC32903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/>
          <a:lstStyle/>
          <a:p>
            <a:r>
              <a:rPr lang="en-US" dirty="0"/>
              <a:t>Fast scan over </a:t>
            </a:r>
            <a:r>
              <a:rPr lang="en-US" dirty="0" err="1"/>
              <a:t>U</a:t>
            </a:r>
            <a:r>
              <a:rPr lang="en-US" baseline="-25000" dirty="0" err="1"/>
              <a:t>cd</a:t>
            </a:r>
            <a:endParaRPr lang="ru-RU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72AAE5-4161-4AE9-A928-D0B6EAC8C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938" y="1975428"/>
            <a:ext cx="3672186" cy="29071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EE993C-337D-47AA-ADEF-8A93D75572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79" y="1975428"/>
            <a:ext cx="3672186" cy="290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04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D652EEC-D2A3-4EBD-95D2-56FB3436C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824" y="2264636"/>
            <a:ext cx="4066176" cy="307076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2CC43-19E3-4BF1-A553-1C36838C4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13</a:t>
            </a:fld>
            <a:endParaRPr lang="ru-R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B3F51E-B5CF-401D-A914-6A22A0763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218" y="2264635"/>
            <a:ext cx="4066176" cy="30707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8B6110-B96F-4F92-96BC-D0A4EA9B52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0423"/>
            <a:ext cx="4018788" cy="303497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8368BD1-86A4-48E8-9996-20B76F206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/>
          <a:lstStyle/>
          <a:p>
            <a:r>
              <a:rPr lang="en-US" dirty="0"/>
              <a:t>Scan over sets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9117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D0E1D-F623-4F87-9B82-96D5119E3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6D56A-4A0E-426E-9E67-E5B4577C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Database consisting time dependencies and graphs of plasma column position was made</a:t>
            </a:r>
          </a:p>
          <a:p>
            <a:r>
              <a:rPr lang="en-US" sz="2800" dirty="0"/>
              <a:t>It was mentioned that during 2</a:t>
            </a:r>
            <a:r>
              <a:rPr lang="en-US" sz="2800" baseline="30000" dirty="0"/>
              <a:t>nd</a:t>
            </a:r>
            <a:r>
              <a:rPr lang="en-US" sz="2800" dirty="0"/>
              <a:t> week hydrogen shots plasma column was placed more outwards</a:t>
            </a:r>
          </a:p>
          <a:p>
            <a:r>
              <a:rPr lang="en-US" sz="2800" dirty="0"/>
              <a:t>Also some dependencies on </a:t>
            </a:r>
            <a:r>
              <a:rPr lang="en-US" sz="2800" dirty="0" err="1"/>
              <a:t>U</a:t>
            </a:r>
            <a:r>
              <a:rPr lang="en-US" sz="2800" baseline="-25000" dirty="0" err="1"/>
              <a:t>cd</a:t>
            </a:r>
            <a:r>
              <a:rPr lang="en-US" sz="2800" dirty="0"/>
              <a:t> and pressure were seen</a:t>
            </a:r>
          </a:p>
          <a:p>
            <a:r>
              <a:rPr lang="en-US" sz="2800" dirty="0"/>
              <a:t>But they are unclear, so we decided to make scan over mean values of plasma position parameters.</a:t>
            </a:r>
            <a:endParaRPr lang="ru-RU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416BB-5964-45A2-A9F2-D98E7CCFE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37262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459</TotalTime>
  <Words>228</Words>
  <Application>Microsoft Office PowerPoint</Application>
  <PresentationFormat>Widescreen</PresentationFormat>
  <Paragraphs>41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Calibri Light</vt:lpstr>
      <vt:lpstr>Cambria Math</vt:lpstr>
      <vt:lpstr>Retrospect</vt:lpstr>
      <vt:lpstr>Magnetic probe analysis</vt:lpstr>
      <vt:lpstr>Introduction</vt:lpstr>
      <vt:lpstr>Introduction</vt:lpstr>
      <vt:lpstr>Hydrogen (1st week shots)</vt:lpstr>
      <vt:lpstr>Fast scan over pressure</vt:lpstr>
      <vt:lpstr>Fast scan over Ucd</vt:lpstr>
      <vt:lpstr>Helium</vt:lpstr>
      <vt:lpstr>Fast scan over pressure</vt:lpstr>
      <vt:lpstr>Fast scan over Ucd</vt:lpstr>
      <vt:lpstr>Hydrogen (2nd  week shots)</vt:lpstr>
      <vt:lpstr>Fast scan over pressure</vt:lpstr>
      <vt:lpstr>Fast scan over Ucd</vt:lpstr>
      <vt:lpstr>Scan over sets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Magnetic probe analysis</dc:title>
  <dc:creator>Матвей Кудашев</dc:creator>
  <cp:lastModifiedBy>Матвей Кудашев</cp:lastModifiedBy>
  <cp:revision>19</cp:revision>
  <dcterms:created xsi:type="dcterms:W3CDTF">2020-05-27T06:11:48Z</dcterms:created>
  <dcterms:modified xsi:type="dcterms:W3CDTF">2020-06-03T13:16:55Z</dcterms:modified>
</cp:coreProperties>
</file>