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FBC6D-F7D8-4CA7-8EC4-AE95A08C6713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AE495-09BB-4491-ADBE-925ABDF2D2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81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6DB6-5AA2-4746-A9FC-CF5912513587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9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C327-43B2-4A00-B47A-35BBE05938C7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98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A7FB-7D5D-4C25-89F9-0F7E3DB0C3B2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64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9835-9B3C-4607-ABB7-A8CF5BF6BE47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31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0813-F060-4C3E-8ACD-ABF57EAD11EA}" type="datetime1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72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3192B-5DF2-4A0C-8403-61E0E0683E18}" type="datetime1">
              <a:rPr lang="ru-RU" smtClean="0"/>
              <a:t>03.06.2020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4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568-1E3D-47FF-998F-DE0859CC0D3C}" type="datetime1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24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2220CC7-3E60-46EF-BC17-2AEAFC14803E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3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C36D3-E392-4B1D-AB26-8D484E54327A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0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A67A-C37B-4E5B-B44A-654D4AA523A5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01BD-2C29-4D6A-BC49-925C6756737B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307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82F08-CAC9-4DF7-9ADD-E0F885616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4A2415-2123-4505-8E58-0C3938145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C11FC8-50A6-44FD-9AEA-FF1696B3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6DB6-5AA2-4746-A9FC-CF5912513587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D8CCE8-5720-41E3-8D2D-B9BAB1DC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D399B-F42F-4D4B-94FC-36373B161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604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81CAC-4868-41FD-82CF-D6D56CBCA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159C8-41E8-4E1A-9AB1-5F45B8447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11C4E7-220F-424E-963A-44DDD9F41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C327-43B2-4A00-B47A-35BBE05938C7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7FD62B-A920-43F7-B380-A52D5CA6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30AD1-D999-4EAA-8577-AC1BA8A94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512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B41C7-AD32-464A-A5B6-EC05918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FE634B-A45D-40EE-9CFE-8A647811B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D9F11F-41F3-4529-A3BA-2BF7FD97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A7FB-7D5D-4C25-89F9-0F7E3DB0C3B2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DB625-58C6-4C93-9A56-FEE56529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863E9-1B03-446B-B475-3CDCBED5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204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B9E4F-B4C2-4440-8827-3E0B93F8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2F4106-2AE1-468B-B49D-5DEFBDB13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EABD87-7201-47FA-84EA-A69B8F8EA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762124-67E5-4F05-82D8-B7555A5E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9835-9B3C-4607-ABB7-A8CF5BF6BE47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B102D0-ABEF-41D7-ADDD-00D2F5DE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F72C8C-2FFA-4B8D-B7D8-13E23E1B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274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45872-BEF3-4C28-8A02-75AF3DB1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F526C7-0849-4FCA-90DE-2186B1703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F9E954-73A4-423C-B353-C64F50505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8791D6-B12B-4373-AFEF-F4C7571AF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2C6675-F415-4981-ABD2-4EBC7C5D7D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A97EAD-126E-4B9F-BAD5-E0FC5FA21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0813-F060-4C3E-8ACD-ABF57EAD11EA}" type="datetime1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5C4B95-22C4-4EBC-B611-8231A2F0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7CAE04-3F56-4AB6-A921-7DBBFCD9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32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09D04-C147-4DF5-A205-721D9ED9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989254-77B9-46DA-87C4-D1D1AC01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3192B-5DF2-4A0C-8403-61E0E0683E18}" type="datetime1">
              <a:rPr lang="ru-RU" smtClean="0"/>
              <a:t>03.06.2020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6A7351-669C-4A11-A118-78BD1DF6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1E4E86-D570-44DA-B717-CBFDC5D6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01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1B9B0A-0D3F-4316-B64B-52B18B654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568-1E3D-47FF-998F-DE0859CC0D3C}" type="datetime1">
              <a:rPr lang="ru-RU" smtClean="0"/>
              <a:t>03.06.2020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24B1FB-8EDC-4902-A41C-FEA03A2C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316092-02E1-4427-A97F-55F6E6C2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651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6946B-898B-44AB-A7B2-AEFAACEF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3F34A3-DD2B-4025-BDA4-221D2760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BE5632-A924-4B8F-89C3-7DB6BB977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31665-7CFD-4057-833C-E29D4AF9C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20CC7-3E60-46EF-BC17-2AEAFC14803E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9B1153-79B1-453E-9E8F-0FDB271D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719890-F9D6-4CF1-9A7F-87F6F177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85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2B5F5-409B-4892-A4A6-7347A2788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3DF08B-09D6-4AC2-80DB-DD078C7FF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2E974C-6BEF-40AC-B301-9B06F971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0637F7-BDCD-47FD-A058-255931A7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C36D3-E392-4B1D-AB26-8D484E54327A}" type="datetime1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71EFF1-2A08-45B5-9EB1-30A0A65E7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55DAB3-D986-4C83-ABF9-DC4649597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10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CD119-4AE5-453F-AB44-D181FDB39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EC0096-E702-41BB-B1CC-A07330B74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976CA8-83C5-4F38-B04F-E7881E047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A67A-C37B-4E5B-B44A-654D4AA523A5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7ED89A-B547-49B8-9921-F28AF56C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C17DE-3383-46F2-9106-5574DC55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59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467419-BD7B-4093-B063-F06B86F81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386460-72DE-4DA6-92F0-B7F5709D4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EB1568-BD9E-4A4F-81A8-21E31E66A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01BD-2C29-4D6A-BC49-925C6756737B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0ACCC7-1249-429E-9271-BF997D46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97846-92E3-426F-AF51-53A67D12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0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C967876-8EC5-4446-AEE9-A25F395DBBE3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10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9D33E2-5A7A-42F0-B73C-FAA9BFD3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25137E-4312-416B-82E5-C793ED4BF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DD99E-B132-4680-B1AC-9359F268B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67876-8EC5-4446-AEE9-A25F395DBBE3}" type="datetime1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8FF6BC-6764-4FE2-ADB3-3CF18E40C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1AA240-4504-4A16-99AB-AFB7933C6D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EBF28-3248-4A07-8D32-FC18034FE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28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golem.fjfi.cvut.cz/shots/33105/analysis_wave_ii/InnerStabilization/analysi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C6A3-4B5A-43C7-A69C-50DC95B4D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Magnetic probe analysis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2301A-FB05-4D24-90DF-2993BBE34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Group # 2: </a:t>
            </a:r>
          </a:p>
          <a:p>
            <a:r>
              <a:rPr lang="en-US" dirty="0"/>
              <a:t>	Leader: Ivan </a:t>
            </a:r>
            <a:r>
              <a:rPr lang="en-US" dirty="0" err="1"/>
              <a:t>Kudashev</a:t>
            </a:r>
            <a:endParaRPr lang="en-US" dirty="0"/>
          </a:p>
          <a:p>
            <a:r>
              <a:rPr lang="en-US" dirty="0"/>
              <a:t>	Members: Vladimir Kulagin</a:t>
            </a:r>
            <a:r>
              <a:rPr lang="ru-RU" dirty="0"/>
              <a:t>, </a:t>
            </a:r>
            <a:r>
              <a:rPr lang="en-US" dirty="0"/>
              <a:t>Ruslan </a:t>
            </a:r>
            <a:r>
              <a:rPr lang="en-US" dirty="0" err="1"/>
              <a:t>Begishev</a:t>
            </a:r>
            <a:r>
              <a:rPr lang="en-US" dirty="0"/>
              <a:t>, Ivan </a:t>
            </a:r>
            <a:r>
              <a:rPr lang="en-US" dirty="0" err="1"/>
              <a:t>EMEkeev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89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5F970-06DD-4812-9941-300CAEEA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Introduction. Measurements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A0CBF-D26F-4989-A212-15D6625D5D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9607" y="1924194"/>
                <a:ext cx="6640497" cy="421027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2400" dirty="0"/>
                  <a:t>The coils measure not only poloidal field but also toroidal and induced magnetic field. To eliminate this measurements during vacuum shot are used</a:t>
                </a:r>
              </a:p>
              <a:p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ru-RU" sz="240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</m:den>
                    </m:f>
                    <m:nary>
                      <m:naryPr>
                        <m:limLoc m:val="subSup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ru-RU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sub>
                        </m:sSub>
                        <m:r>
                          <a:rPr lang="ru-RU" sz="240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ru-RU" sz="240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𝑒𝑓𝑓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=3, 8 ⋅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400" dirty="0"/>
              </a:p>
              <a:p>
                <a:r>
                  <a:rPr lang="en-US" sz="2400" dirty="0"/>
                  <a:t>For calculation displacement of plasma column we have to make the straight conductor approximation</a:t>
                </a:r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∆ = 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=2⋅93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cs-CZ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cs-CZ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𝑚𝑐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ru-RU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− </m:t>
                    </m:r>
                    <m:rad>
                      <m:radPr>
                        <m:degHide m:val="on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∆</m:t>
                        </m:r>
                        <m:sSup>
                          <m:sSup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+∆</m:t>
                        </m:r>
                        <m:sSup>
                          <m:sSup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/>
                  <a:t>, </a:t>
                </a:r>
                <a:r>
                  <a:rPr lang="en-GB" sz="2400" dirty="0"/>
                  <a:t>a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 = 85 mm (position of limiter)</a:t>
                </a: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ru-RU" dirty="0"/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A0CBF-D26F-4989-A212-15D6625D5D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9607" y="1924194"/>
                <a:ext cx="6640497" cy="4210276"/>
              </a:xfrm>
              <a:blipFill>
                <a:blip r:embed="rId2"/>
                <a:stretch>
                  <a:fillRect l="-2204" t="-2464" b="-1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AD8FE3-AFEE-4A36-8AD3-B254E3AC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E122-CB14-4369-9E59-EAC380EE5F98}" type="slidenum">
              <a:rPr lang="ru-RU" smtClean="0"/>
              <a:t>2</a:t>
            </a:fld>
            <a:endParaRPr lang="ru-RU"/>
          </a:p>
        </p:txBody>
      </p:sp>
      <p:grpSp>
        <p:nvGrpSpPr>
          <p:cNvPr id="4" name="Skupina 5">
            <a:extLst>
              <a:ext uri="{FF2B5EF4-FFF2-40B4-BE49-F238E27FC236}">
                <a16:creationId xmlns:a16="http://schemas.microsoft.com/office/drawing/2014/main" id="{D9A60AD9-EE3B-4217-94CF-F6B14A2C5766}"/>
              </a:ext>
            </a:extLst>
          </p:cNvPr>
          <p:cNvGrpSpPr/>
          <p:nvPr/>
        </p:nvGrpSpPr>
        <p:grpSpPr>
          <a:xfrm>
            <a:off x="8114189" y="1140176"/>
            <a:ext cx="3857769" cy="2558928"/>
            <a:chOff x="0" y="0"/>
            <a:chExt cx="4038600" cy="2765423"/>
          </a:xfrm>
        </p:grpSpPr>
        <p:pic>
          <p:nvPicPr>
            <p:cNvPr id="5" name="Obrázek 3" descr="image">
              <a:extLst>
                <a:ext uri="{FF2B5EF4-FFF2-40B4-BE49-F238E27FC236}">
                  <a16:creationId xmlns:a16="http://schemas.microsoft.com/office/drawing/2014/main" id="{D5332B59-7B89-43D0-A514-76C0422A8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38600" cy="25317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ové pole 4">
              <a:extLst>
                <a:ext uri="{FF2B5EF4-FFF2-40B4-BE49-F238E27FC236}">
                  <a16:creationId xmlns:a16="http://schemas.microsoft.com/office/drawing/2014/main" id="{5CEA9DA5-19EF-404B-BC83-FB0A63384173}"/>
                </a:ext>
              </a:extLst>
            </p:cNvPr>
            <p:cNvSpPr txBox="1"/>
            <p:nvPr/>
          </p:nvSpPr>
          <p:spPr>
            <a:xfrm>
              <a:off x="0" y="2590801"/>
              <a:ext cx="4038600" cy="174622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en-GB" sz="1050" i="1" dirty="0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Figure </a:t>
              </a:r>
              <a:r>
                <a:rPr lang="cs-CZ" sz="1050" i="1" dirty="0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1: </a:t>
              </a:r>
              <a:r>
                <a:rPr lang="en-GB" sz="1050" i="1" dirty="0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Locations of </a:t>
              </a:r>
              <a:r>
                <a:rPr lang="en-GB" sz="1050" i="1" dirty="0" err="1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Mirnov</a:t>
              </a:r>
              <a:r>
                <a:rPr lang="en-GB" sz="1050" i="1" dirty="0">
                  <a:solidFill>
                    <a:srgbClr val="44546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coils</a:t>
              </a:r>
              <a:endParaRPr lang="ru-RU" sz="105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Obrázek 6" descr="image">
            <a:extLst>
              <a:ext uri="{FF2B5EF4-FFF2-40B4-BE49-F238E27FC236}">
                <a16:creationId xmlns:a16="http://schemas.microsoft.com/office/drawing/2014/main" id="{DAD260A1-4D39-46D5-852E-7B8DA970B31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645" y="3857861"/>
            <a:ext cx="3347720" cy="2385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6928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A281E-19DE-4EC8-BE96-8994CCF9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Introduction. Python code modifications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2DA9C16C-96D8-4FF9-B72D-ED241C32B4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42190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Determination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Base: </a:t>
                </a:r>
              </a:p>
              <a:p>
                <a:pPr lvl="1"/>
                <a:r>
                  <a:rPr lang="en-US" dirty="0"/>
                  <a:t>Python code:  Daniela K., </a:t>
                </a:r>
                <a:r>
                  <a:rPr lang="en-US" dirty="0" err="1"/>
                  <a:t>Honza</a:t>
                </a:r>
                <a:r>
                  <a:rPr lang="en-US" dirty="0"/>
                  <a:t> S., </a:t>
                </a:r>
                <a:r>
                  <a:rPr lang="en-US" dirty="0" err="1"/>
                  <a:t>Vojtech</a:t>
                </a:r>
                <a:r>
                  <a:rPr lang="en-US" dirty="0"/>
                  <a:t> S., </a:t>
                </a:r>
                <a:r>
                  <a:rPr lang="en-US" dirty="0">
                    <a:hlinkClick r:id="rId2"/>
                  </a:rPr>
                  <a:t>http://golem.fjfi.cvut.cz/shots/33105/analysis_wave_ii/InnerStabilization/analysis.html</a:t>
                </a:r>
                <a:endParaRPr lang="en-US" dirty="0"/>
              </a:p>
              <a:p>
                <a:r>
                  <a:rPr lang="en-US" dirty="0"/>
                  <a:t>Modifications: </a:t>
                </a:r>
              </a:p>
              <a:p>
                <a:pPr lvl="1"/>
                <a:r>
                  <a:rPr lang="en-US" dirty="0"/>
                  <a:t>Multiple file input: [ [shot_no11, shot_no12, …], [shot_no21, shot_no22, …], … ]</a:t>
                </a:r>
              </a:p>
              <a:p>
                <a:pPr marL="201168" lvl="1" indent="0">
                  <a:buNone/>
                </a:pPr>
                <a:r>
                  <a:rPr lang="en-US" dirty="0"/>
                  <a:t>	                        [vac_shot_1, vac_shot_2, …]</a:t>
                </a:r>
              </a:p>
              <a:p>
                <a:pPr lvl="1"/>
                <a:r>
                  <a:rPr lang="en-US" dirty="0"/>
                  <a:t>Determination of average values: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ru-RU" dirty="0"/>
              </a:p>
              <a:p>
                <a:pPr marL="384048" lvl="2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&gt; =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ru-RU" sz="1800" b="0" i="1" smtClean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ru-RU" sz="1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discharge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duration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Results:</a:t>
                </a:r>
              </a:p>
              <a:p>
                <a:pPr marL="201168" lvl="1" indent="0">
                  <a:buNone/>
                </a:pPr>
                <a:r>
                  <a:rPr lang="en-US" dirty="0"/>
                  <a:t>	Time dependencies</a:t>
                </a:r>
              </a:p>
              <a:p>
                <a:pPr marL="201168" lvl="1" indent="0">
                  <a:buNone/>
                </a:pPr>
                <a:r>
                  <a:rPr lang="en-US" dirty="0"/>
                  <a:t>	csv.</a:t>
                </a:r>
              </a:p>
              <a:p>
                <a:pPr marL="201168" lvl="1" indent="0">
                  <a:buNone/>
                </a:pPr>
                <a:r>
                  <a:rPr lang="en-US" dirty="0"/>
                  <a:t>	Discharge input parameters: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𝑔𝑎𝑠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𝑡𝑦𝑝𝑒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𝑝𝑟𝑒𝑠𝑠𝑢𝑟𝑒</m:t>
                    </m:r>
                  </m:oMath>
                </a14:m>
                <a:r>
                  <a:rPr lang="en-US" dirty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2DA9C16C-96D8-4FF9-B72D-ED241C32B4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421901"/>
              </a:xfrm>
              <a:blipFill>
                <a:blip r:embed="rId3"/>
                <a:stretch>
                  <a:fillRect l="-606" t="-20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BEC7F7-F164-4AEA-8FD6-1F7BC213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0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3C635D8D-11DB-4397-9EB3-9F68AA49E54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4400" dirty="0"/>
                  <a:t>Dependencies of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4400" dirty="0"/>
                  <a:t> on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4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𝑐𝑜𝑛𝑠𝑡</m:t>
                    </m:r>
                  </m:oMath>
                </a14:m>
                <a:br>
                  <a:rPr lang="en-US" sz="4400" dirty="0"/>
                </a:br>
                <a:r>
                  <a:rPr lang="en-US" sz="4400" u="sng" dirty="0"/>
                  <a:t>Old results with H</a:t>
                </a:r>
                <a:endParaRPr lang="ru-RU" sz="4400" u="sng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3C635D8D-11DB-4397-9EB3-9F68AA49E5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24" t="-420" b="-201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Объект 9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0A359E8-4623-4799-BA44-3D7CDDE75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56" y="1899528"/>
            <a:ext cx="5256840" cy="4022725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22CAA6-E749-44D0-94AC-163782D2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4</a:t>
            </a:fld>
            <a:endParaRPr lang="ru-RU"/>
          </a:p>
        </p:txBody>
      </p:sp>
      <p:pic>
        <p:nvPicPr>
          <p:cNvPr id="12" name="Рисунок 11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798D2D3-0895-42FF-8920-B430F4C74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379" y="1899528"/>
            <a:ext cx="5256840" cy="402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5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3C635D8D-11DB-4397-9EB3-9F68AA49E54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4400" dirty="0"/>
                  <a:t>Dependencies of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4400" dirty="0"/>
                  <a:t> on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4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latin typeface="Cambria Math" panose="02040503050406030204" pitchFamily="18" charset="0"/>
                      </a:rPr>
                      <m:t>𝑐𝑜𝑛𝑠𝑡</m:t>
                    </m:r>
                  </m:oMath>
                </a14:m>
                <a:br>
                  <a:rPr lang="en-US" sz="4400" dirty="0"/>
                </a:br>
                <a:r>
                  <a:rPr lang="en-US" sz="4400" u="sng" dirty="0"/>
                  <a:t>H(old) and He</a:t>
                </a:r>
                <a:endParaRPr lang="ru-RU" sz="4400" u="sng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3C635D8D-11DB-4397-9EB3-9F68AA49E5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24" t="-420" b="-201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22CAA6-E749-44D0-94AC-163782D2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5</a:t>
            </a:fld>
            <a:endParaRPr lang="ru-RU"/>
          </a:p>
        </p:txBody>
      </p:sp>
      <p:pic>
        <p:nvPicPr>
          <p:cNvPr id="7" name="Объект 6" descr="Изображение выглядит как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9332567-EDFB-4825-93D9-6D19E9A03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6" y="1876484"/>
            <a:ext cx="5256840" cy="4022725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277AE9-DB7C-4B0A-AE7F-3616F5429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6485"/>
            <a:ext cx="5256840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8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D0562251-6D32-4C9A-805D-4C1C5ED6DC1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Dependencies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𝑐𝑜𝑛𝑠𝑡</m:t>
                    </m:r>
                  </m:oMath>
                </a14:m>
                <a:br>
                  <a:rPr lang="en-US" dirty="0"/>
                </a:br>
                <a:r>
                  <a:rPr lang="en-US" u="sng" dirty="0"/>
                  <a:t>H(old) and He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D0562251-6D32-4C9A-805D-4C1C5ED6D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64" b="-197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E92DA4-4E6C-4021-A82D-BD4C3468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6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D95D67-CC53-4077-AD8C-BC8D0BCED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25" y="1858455"/>
            <a:ext cx="5593637" cy="4280454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другой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6B7509E7-1823-4E37-AADE-DA8AA4AD1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58455"/>
            <a:ext cx="5593637" cy="428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D551C5C7-BB0C-48A1-B042-30FD0AE0A8C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Dependencies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𝑐𝑜𝑛𝑠𝑡</m:t>
                    </m:r>
                  </m:oMath>
                </a14:m>
                <a:br>
                  <a:rPr lang="en-US" dirty="0"/>
                </a:br>
                <a:r>
                  <a:rPr lang="en-US" u="sng" dirty="0"/>
                  <a:t>H(new) and He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D551C5C7-BB0C-48A1-B042-30FD0AE0A8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64" b="-197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D29FBB-B1B3-4670-A627-44F8FAB2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 descr="Изображение выглядит как фотография, цветной, другой, воздух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A5AE64F-4570-4897-BE73-898A86B6A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/>
          <a:stretch/>
        </p:blipFill>
        <p:spPr>
          <a:xfrm>
            <a:off x="0" y="2227070"/>
            <a:ext cx="4057764" cy="3166113"/>
          </a:xfrm>
          <a:prstGeom prst="rect">
            <a:avLst/>
          </a:prstGeom>
        </p:spPr>
      </p:pic>
      <p:pic>
        <p:nvPicPr>
          <p:cNvPr id="8" name="Рисунок 7" descr="Изображение выглядит как другой, цветно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F85627D-97B1-4BD8-ACF5-05B5D1652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06" y="2227070"/>
            <a:ext cx="4137432" cy="31661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C59C7C-024A-4EB6-9B15-13DEE462F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791" y="2227070"/>
            <a:ext cx="4137432" cy="3166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E2863C-21BF-44A9-8940-ADF4A58D1067}"/>
                  </a:ext>
                </a:extLst>
              </p:cNvPr>
              <p:cNvSpPr txBox="1"/>
              <p:nvPr/>
            </p:nvSpPr>
            <p:spPr>
              <a:xfrm>
                <a:off x="3331199" y="5582817"/>
                <a:ext cx="5468645" cy="46166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/>
                  <a:t> for last H experiments</a:t>
                </a:r>
                <a:endParaRPr lang="ru-RU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E2863C-21BF-44A9-8940-ADF4A58D1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199" y="5582817"/>
                <a:ext cx="5468645" cy="461665"/>
              </a:xfrm>
              <a:prstGeom prst="rect">
                <a:avLst/>
              </a:prstGeom>
              <a:blipFill>
                <a:blip r:embed="rId6"/>
                <a:stretch>
                  <a:fillRect t="-7407" b="-23457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0946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F750C1E7-537D-41D7-B0C4-60DC3CAD2DD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Dependencies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𝑐𝑜𝑛𝑠𝑡</m:t>
                    </m:r>
                  </m:oMath>
                </a14:m>
                <a:br>
                  <a:rPr lang="en-US" dirty="0"/>
                </a:br>
                <a:r>
                  <a:rPr lang="en-US" u="sng" dirty="0"/>
                  <a:t>H(new) and H(old)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F750C1E7-537D-41D7-B0C4-60DC3CAD2D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64" b="-197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B9C62B-608D-4791-8177-9815D7D9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8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264188-86C4-4B3F-89BA-FF86DE73F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65" y="1821203"/>
            <a:ext cx="5753435" cy="4402737"/>
          </a:xfrm>
          <a:prstGeom prst="rect">
            <a:avLst/>
          </a:prstGeom>
        </p:spPr>
      </p:pic>
      <p:pic>
        <p:nvPicPr>
          <p:cNvPr id="8" name="Рисунок 7" descr="Изображение выглядит как фотография, другой, стол, цветно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4D586CC-AA21-47DA-AD0F-276376422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821202"/>
            <a:ext cx="5753436" cy="44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00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5" descr="Изображение выглядит как текст,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8393EE2-18C0-4ABD-BB53-490B502A3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718" y="3509530"/>
            <a:ext cx="3970538" cy="30384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E4FA19-6030-4A3A-A22C-B3D12764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F28-3248-4A07-8D32-FC18034FEDE7}" type="slidenum">
              <a:rPr lang="ru-RU" smtClean="0"/>
              <a:t>9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Заголовок 1">
                <a:extLst>
                  <a:ext uri="{FF2B5EF4-FFF2-40B4-BE49-F238E27FC236}">
                    <a16:creationId xmlns:a16="http://schemas.microsoft.com/office/drawing/2014/main" id="{72FB2CDD-4919-48C2-AADC-2E1BB9F351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6800" y="-46246"/>
                <a:ext cx="10058400" cy="60116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3200" dirty="0"/>
                  <a:t>Dependencies of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, ∆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3200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3200" i="1" smtClean="0">
                            <a:latin typeface="Cambria Math" panose="02040503050406030204" pitchFamily="18" charset="0"/>
                          </a:rPr>
                          <m:t>𝑐𝑑</m:t>
                        </m:r>
                      </m:sub>
                    </m:sSub>
                  </m:oMath>
                </a14:m>
                <a:endParaRPr lang="ru-RU" sz="3200" u="sng" dirty="0"/>
              </a:p>
            </p:txBody>
          </p:sp>
        </mc:Choice>
        <mc:Fallback xmlns="">
          <p:sp>
            <p:nvSpPr>
              <p:cNvPr id="4" name="Заголовок 1">
                <a:extLst>
                  <a:ext uri="{FF2B5EF4-FFF2-40B4-BE49-F238E27FC236}">
                    <a16:creationId xmlns:a16="http://schemas.microsoft.com/office/drawing/2014/main" id="{72FB2CDD-4919-48C2-AADC-2E1BB9F35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-46246"/>
                <a:ext cx="10058400" cy="601164"/>
              </a:xfrm>
              <a:prstGeom prst="rect">
                <a:avLst/>
              </a:prstGeom>
              <a:blipFill>
                <a:blip r:embed="rId3"/>
                <a:stretch>
                  <a:fillRect t="-20202" b="-222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B7D6C0-0D88-4B75-86E3-88A17B2FDA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b="5682"/>
          <a:stretch/>
        </p:blipFill>
        <p:spPr>
          <a:xfrm>
            <a:off x="2444912" y="501650"/>
            <a:ext cx="3651088" cy="2912857"/>
          </a:xfrm>
          <a:prstGeom prst="rect">
            <a:avLst/>
          </a:prstGeom>
        </p:spPr>
      </p:pic>
      <p:pic>
        <p:nvPicPr>
          <p:cNvPr id="15" name="Объект 5" descr="Изображение выглядит как карта, текс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E0491C77-4C26-429C-B723-8130C9C1FA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462" y="3683075"/>
            <a:ext cx="3970538" cy="3038400"/>
          </a:xfrm>
          <a:prstGeom prst="rect">
            <a:avLst/>
          </a:prstGeom>
        </p:spPr>
      </p:pic>
      <p:pic>
        <p:nvPicPr>
          <p:cNvPr id="16" name="Объект 6">
            <a:extLst>
              <a:ext uri="{FF2B5EF4-FFF2-40B4-BE49-F238E27FC236}">
                <a16:creationId xmlns:a16="http://schemas.microsoft.com/office/drawing/2014/main" id="{D4EF56E2-D51F-4329-8B4B-1CB8E55DC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718" y="471130"/>
            <a:ext cx="3970538" cy="303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83B61541-3581-4A7A-B8C9-3BA6D6E49B57}"/>
                  </a:ext>
                </a:extLst>
              </p:cNvPr>
              <p:cNvSpPr/>
              <p:nvPr/>
            </p:nvSpPr>
            <p:spPr>
              <a:xfrm>
                <a:off x="262556" y="1769196"/>
                <a:ext cx="1825841" cy="646331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&lt;20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𝑚𝑃𝑎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u="sng" dirty="0"/>
              </a:p>
              <a:p>
                <a:pPr algn="ctr"/>
                <a:r>
                  <a:rPr lang="en-US" u="sng" dirty="0"/>
                  <a:t>He</a:t>
                </a:r>
                <a:endParaRPr lang="ru-RU" dirty="0"/>
              </a:p>
            </p:txBody>
          </p:sp>
        </mc:Choice>
        <mc:Fallback xmlns=""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83B61541-3581-4A7A-B8C9-3BA6D6E49B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56" y="1769196"/>
                <a:ext cx="1825841" cy="646331"/>
              </a:xfrm>
              <a:prstGeom prst="rect">
                <a:avLst/>
              </a:prstGeom>
              <a:blipFill>
                <a:blip r:embed="rId7"/>
                <a:stretch>
                  <a:fillRect b="-1081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6FBCC9B9-29C2-4E6A-8EEE-878E6401E6A7}"/>
                  </a:ext>
                </a:extLst>
              </p:cNvPr>
              <p:cNvSpPr/>
              <p:nvPr/>
            </p:nvSpPr>
            <p:spPr>
              <a:xfrm>
                <a:off x="113782" y="4705564"/>
                <a:ext cx="2123390" cy="646331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&lt;40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𝑚𝑃𝑎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u="sng" dirty="0"/>
                  <a:t>H(new)</a:t>
                </a:r>
                <a:endParaRPr lang="ru-RU" dirty="0"/>
              </a:p>
            </p:txBody>
          </p:sp>
        </mc:Choice>
        <mc:Fallback xmlns=""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6FBCC9B9-29C2-4E6A-8EEE-878E6401E6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82" y="4705564"/>
                <a:ext cx="2123390" cy="646331"/>
              </a:xfrm>
              <a:prstGeom prst="rect">
                <a:avLst/>
              </a:prstGeom>
              <a:blipFill>
                <a:blip r:embed="rId8"/>
                <a:stretch>
                  <a:fillRect b="-1081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1DAB1181-FAE1-443D-95AA-3CA8F8D1140A}"/>
                  </a:ext>
                </a:extLst>
              </p:cNvPr>
              <p:cNvSpPr/>
              <p:nvPr/>
            </p:nvSpPr>
            <p:spPr>
              <a:xfrm>
                <a:off x="5872136" y="1769196"/>
                <a:ext cx="2195447" cy="646331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40&lt;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&lt;60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𝑚𝑃𝑎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u="sng" dirty="0"/>
              </a:p>
              <a:p>
                <a:pPr algn="ctr"/>
                <a:r>
                  <a:rPr lang="en-US" u="sng" dirty="0"/>
                  <a:t>H(old)</a:t>
                </a:r>
                <a:endParaRPr lang="ru-RU" dirty="0"/>
              </a:p>
            </p:txBody>
          </p:sp>
        </mc:Choice>
        <mc:Fallback xmlns=""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1DAB1181-FAE1-443D-95AA-3CA8F8D114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136" y="1769196"/>
                <a:ext cx="2195447" cy="646331"/>
              </a:xfrm>
              <a:prstGeom prst="rect">
                <a:avLst/>
              </a:prstGeom>
              <a:blipFill>
                <a:blip r:embed="rId9"/>
                <a:stretch>
                  <a:fillRect b="-1081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DBC473CF-6BC7-4A90-AAFB-6F05369E86E5}"/>
                  </a:ext>
                </a:extLst>
              </p:cNvPr>
              <p:cNvSpPr/>
              <p:nvPr/>
            </p:nvSpPr>
            <p:spPr>
              <a:xfrm>
                <a:off x="5872135" y="4705564"/>
                <a:ext cx="2195447" cy="646331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60&lt;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&lt;80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𝑚𝑃𝑎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u="sng" dirty="0"/>
              </a:p>
              <a:p>
                <a:pPr algn="ctr"/>
                <a:r>
                  <a:rPr lang="en-US" u="sng" dirty="0"/>
                  <a:t>H(old)</a:t>
                </a:r>
                <a:endParaRPr lang="ru-RU" dirty="0"/>
              </a:p>
            </p:txBody>
          </p:sp>
        </mc:Choice>
        <mc:Fallback xmlns=""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DBC473CF-6BC7-4A90-AAFB-6F05369E8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135" y="4705564"/>
                <a:ext cx="2195447" cy="646331"/>
              </a:xfrm>
              <a:prstGeom prst="rect">
                <a:avLst/>
              </a:prstGeom>
              <a:blipFill>
                <a:blip r:embed="rId10"/>
                <a:stretch>
                  <a:fillRect b="-1081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30F1BCD-A880-48C8-9DD4-8D7B622419A9}"/>
              </a:ext>
            </a:extLst>
          </p:cNvPr>
          <p:cNvCxnSpPr>
            <a:cxnSpLocks/>
          </p:cNvCxnSpPr>
          <p:nvPr/>
        </p:nvCxnSpPr>
        <p:spPr>
          <a:xfrm>
            <a:off x="3426781" y="430630"/>
            <a:ext cx="531772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36596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258</Words>
  <Application>Microsoft Office PowerPoint</Application>
  <PresentationFormat>Широкоэкранный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Ретро</vt:lpstr>
      <vt:lpstr>Тема Office</vt:lpstr>
      <vt:lpstr>Magnetic probe analysis</vt:lpstr>
      <vt:lpstr>Introduction. Measurements</vt:lpstr>
      <vt:lpstr>Introduction. Python code modifications</vt:lpstr>
      <vt:lpstr>Dependencies of ∆z, ∆r on p, U_CD=const Old results with H</vt:lpstr>
      <vt:lpstr>Dependencies of ∆z, ∆r on p, U_CD=const H(old) and He</vt:lpstr>
      <vt:lpstr>Dependencies of ∆z, ∆r on p, U_CD=const H(old) and He</vt:lpstr>
      <vt:lpstr>Dependencies of ∆z, ∆r on p, U_CD=const H(new) and He</vt:lpstr>
      <vt:lpstr>Dependencies of ∆z, ∆r on p, U_CD=const H(new) and H(old)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probe analysis</dc:title>
  <dc:creator>Vladimir Kulagin</dc:creator>
  <cp:lastModifiedBy>Vladimir Kulagin</cp:lastModifiedBy>
  <cp:revision>17</cp:revision>
  <dcterms:created xsi:type="dcterms:W3CDTF">2020-06-03T05:52:54Z</dcterms:created>
  <dcterms:modified xsi:type="dcterms:W3CDTF">2020-06-03T11:56:40Z</dcterms:modified>
</cp:coreProperties>
</file>