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15"/>
  </p:notesMasterIdLst>
  <p:handoutMasterIdLst>
    <p:handoutMasterId r:id="rId16"/>
  </p:handoutMasterIdLst>
  <p:sldIdLst>
    <p:sldId id="256" r:id="rId4"/>
    <p:sldId id="280" r:id="rId5"/>
    <p:sldId id="301" r:id="rId6"/>
    <p:sldId id="305" r:id="rId7"/>
    <p:sldId id="276" r:id="rId8"/>
    <p:sldId id="309" r:id="rId9"/>
    <p:sldId id="304" r:id="rId10"/>
    <p:sldId id="308" r:id="rId11"/>
    <p:sldId id="307" r:id="rId12"/>
    <p:sldId id="300" r:id="rId13"/>
    <p:sldId id="310" r:id="rId1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0CA"/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7" autoAdjust="0"/>
    <p:restoredTop sz="94660"/>
  </p:normalViewPr>
  <p:slideViewPr>
    <p:cSldViewPr>
      <p:cViewPr varScale="1">
        <p:scale>
          <a:sx n="92" d="100"/>
          <a:sy n="92" d="100"/>
        </p:scale>
        <p:origin x="67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7F127-ECAA-4760-ACEA-FAD63A3FB4DC}" type="datetimeFigureOut">
              <a:rPr lang="ko-KR" altLang="en-US" smtClean="0"/>
              <a:t>2020-01-31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425A6-399E-4519-876C-F022D27B71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881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E243F-38FD-4C77-9249-0B541C6C526A}" type="datetimeFigureOut">
              <a:rPr lang="ko-KR" altLang="en-US" smtClean="0"/>
              <a:t>2020-01-31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3FD51-CB7D-4F20-9C67-E553E8D12E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085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1412" y="1773084"/>
            <a:ext cx="4176612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80000"/>
              </a:lnSpc>
              <a:buNone/>
              <a:defRPr sz="3600" b="1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pPr>
              <a:lnSpc>
                <a:spcPct val="100000"/>
              </a:lnSpc>
            </a:pPr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1412" y="2925212"/>
            <a:ext cx="4176612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915816" y="915566"/>
            <a:ext cx="3312368" cy="3312368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816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668" y="2689478"/>
            <a:ext cx="3312368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3478"/>
            <a:ext cx="70922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51720" y="699542"/>
            <a:ext cx="70922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5202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0883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7824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520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520" y="2689478"/>
            <a:ext cx="331266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0741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40432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3568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042784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01216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82000" y="1275606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041" y="1313860"/>
            <a:ext cx="6438182" cy="327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1898" y="1731279"/>
            <a:ext cx="3085597" cy="22818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184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nut 6"/>
          <p:cNvSpPr/>
          <p:nvPr userDrawn="1"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25" y="1079005"/>
            <a:ext cx="3373328" cy="40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751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0998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83568" y="427547"/>
            <a:ext cx="3528311" cy="4288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6902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435524"/>
            <a:ext cx="3042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2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3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5403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190452" y="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48104" y="257175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059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03848" y="181632"/>
            <a:ext cx="594015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03848" y="757696"/>
            <a:ext cx="594015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2988000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78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56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078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156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8077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6464" y="2181230"/>
            <a:ext cx="49675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6464" y="2734434"/>
            <a:ext cx="49675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01760" y="1673746"/>
            <a:ext cx="1878152" cy="1872208"/>
            <a:chOff x="1547664" y="1563638"/>
            <a:chExt cx="1878152" cy="1872208"/>
          </a:xfrm>
        </p:grpSpPr>
        <p:pic>
          <p:nvPicPr>
            <p:cNvPr id="5" name="Picture 3" descr="E:\002-KIMS BUSINESS\007-02-Fullslidesppt-Contents\20161228\01-abs\section-item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1563638"/>
              <a:ext cx="1878152" cy="187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1858556" y="1793198"/>
              <a:ext cx="1385096" cy="1385096"/>
            </a:xfrm>
            <a:prstGeom prst="ellipse">
              <a:avLst/>
            </a:prstGeom>
            <a:solidFill>
              <a:srgbClr val="EFE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61" r:id="rId4"/>
    <p:sldLayoutId id="2147483670" r:id="rId5"/>
    <p:sldLayoutId id="2147483662" r:id="rId6"/>
    <p:sldLayoutId id="2147483655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56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tmp"/><Relationship Id="rId7" Type="http://schemas.openxmlformats.org/officeDocument/2006/relationships/image" Target="../media/image17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7.tmp"/><Relationship Id="rId4" Type="http://schemas.openxmlformats.org/officeDocument/2006/relationships/image" Target="../media/image14.png"/><Relationship Id="rId9" Type="http://schemas.openxmlformats.org/officeDocument/2006/relationships/image" Target="../media/image16.tm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2825" y="2002365"/>
            <a:ext cx="4176612" cy="10801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d-ID" altLang="ko-KR" sz="4695" dirty="0">
                <a:ea typeface="맑은 고딕" pitchFamily="50" charset="-127"/>
              </a:rPr>
              <a:t>GROUP 5</a:t>
            </a:r>
            <a:endParaRPr lang="en-US" altLang="ko-KR" sz="4695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id-ID" sz="1800" dirty="0"/>
              <a:t>Experiment on GOLEM - 2020</a:t>
            </a:r>
            <a:endParaRPr lang="en-US" altLang="ko-KR" sz="1800" dirty="0"/>
          </a:p>
        </p:txBody>
      </p:sp>
      <p:grpSp>
        <p:nvGrpSpPr>
          <p:cNvPr id="8" name="Group 7"/>
          <p:cNvGrpSpPr/>
          <p:nvPr/>
        </p:nvGrpSpPr>
        <p:grpSpPr>
          <a:xfrm>
            <a:off x="257264" y="1743750"/>
            <a:ext cx="138272" cy="1656000"/>
            <a:chOff x="0" y="1995686"/>
            <a:chExt cx="173576" cy="1368152"/>
          </a:xfrm>
        </p:grpSpPr>
        <p:sp>
          <p:nvSpPr>
            <p:cNvPr id="6" name="Rectangle 5"/>
            <p:cNvSpPr/>
            <p:nvPr/>
          </p:nvSpPr>
          <p:spPr>
            <a:xfrm>
              <a:off x="0" y="1995686"/>
              <a:ext cx="89756" cy="13681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" y="1995686"/>
              <a:ext cx="89756" cy="1368152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707904" y="3497255"/>
            <a:ext cx="529309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numCol="2" rtlCol="0">
            <a:spAutoFit/>
          </a:bodyPr>
          <a:lstStyle/>
          <a:p>
            <a:r>
              <a:rPr lang="id-ID" sz="1400" u="sng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Member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CHANCAI JARASBOONSAREA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SURIN SERMSUKROONGSAKUL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KRIANGDET NAKPRASERT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TAWEEWAT HOMHUAN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NATTAKARN SOMJAIMAK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PEEMSINEE PHUANGMALA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APISIT DANG-IAD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HOANG TUAN DUC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MARTIN MATUSU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FIRLIYANI RAHMATIA NINGSIH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RAHMAT PUTRA PAMUNGKAS</a:t>
            </a:r>
          </a:p>
          <a:p>
            <a:r>
              <a:rPr lang="id-ID" sz="1100" dirty="0">
                <a:solidFill>
                  <a:schemeClr val="accent5">
                    <a:lumMod val="50000"/>
                  </a:schemeClr>
                </a:solidFill>
                <a:latin typeface="Berlin Sans FB" panose="020E0602020502020306" pitchFamily="34" charset="0"/>
              </a:rPr>
              <a:t>RAISYA SALSABILA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35BB65-0097-4676-BD19-6598C30642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49985"/>
            <a:ext cx="4524673" cy="3187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3D00FB-49FE-47C1-84E1-1ECF140D9D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73" t="45035" r="36093" b="23029"/>
          <a:stretch/>
        </p:blipFill>
        <p:spPr>
          <a:xfrm rot="711027" flipH="1">
            <a:off x="7054789" y="1975477"/>
            <a:ext cx="988171" cy="1297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altLang="ko-KR" dirty="0"/>
              <a:t>GOALS</a:t>
            </a:r>
            <a:endParaRPr lang="ko-KR" altLang="en-US" dirty="0"/>
          </a:p>
        </p:txBody>
      </p:sp>
      <p:sp>
        <p:nvSpPr>
          <p:cNvPr id="4" name="Block Arc 3"/>
          <p:cNvSpPr/>
          <p:nvPr/>
        </p:nvSpPr>
        <p:spPr>
          <a:xfrm>
            <a:off x="3019529" y="1768077"/>
            <a:ext cx="2304803" cy="2138490"/>
          </a:xfrm>
          <a:custGeom>
            <a:avLst/>
            <a:gdLst/>
            <a:ahLst/>
            <a:cxnLst/>
            <a:rect l="l" t="t" r="r" b="b"/>
            <a:pathLst>
              <a:path w="2304803" h="2138490">
                <a:moveTo>
                  <a:pt x="1072580" y="5"/>
                </a:moveTo>
                <a:cubicBezTo>
                  <a:pt x="1658910" y="1821"/>
                  <a:pt x="2133817" y="475300"/>
                  <a:pt x="2138097" y="1060533"/>
                </a:cubicBezTo>
                <a:lnTo>
                  <a:pt x="2304803" y="1060533"/>
                </a:lnTo>
                <a:lnTo>
                  <a:pt x="2012522" y="1564465"/>
                </a:lnTo>
                <a:lnTo>
                  <a:pt x="1720241" y="1060533"/>
                </a:lnTo>
                <a:lnTo>
                  <a:pt x="1881750" y="1060533"/>
                </a:lnTo>
                <a:cubicBezTo>
                  <a:pt x="1877467" y="616568"/>
                  <a:pt x="1516849" y="257728"/>
                  <a:pt x="1071785" y="256350"/>
                </a:cubicBezTo>
                <a:cubicBezTo>
                  <a:pt x="623805" y="254963"/>
                  <a:pt x="259136" y="616261"/>
                  <a:pt x="256361" y="1064234"/>
                </a:cubicBezTo>
                <a:cubicBezTo>
                  <a:pt x="253587" y="1512207"/>
                  <a:pt x="613753" y="1877994"/>
                  <a:pt x="1061716" y="1882156"/>
                </a:cubicBezTo>
                <a:cubicBezTo>
                  <a:pt x="1060922" y="1967601"/>
                  <a:pt x="1060129" y="2053045"/>
                  <a:pt x="1059335" y="2138490"/>
                </a:cubicBezTo>
                <a:cubicBezTo>
                  <a:pt x="470113" y="2133016"/>
                  <a:pt x="-3629" y="1651882"/>
                  <a:pt x="21" y="1062646"/>
                </a:cubicBezTo>
                <a:cubicBezTo>
                  <a:pt x="3670" y="473410"/>
                  <a:pt x="483335" y="-1819"/>
                  <a:pt x="1072580" y="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 rot="10800000">
            <a:off x="3811619" y="1768123"/>
            <a:ext cx="2304803" cy="2138490"/>
          </a:xfrm>
          <a:custGeom>
            <a:avLst/>
            <a:gdLst/>
            <a:ahLst/>
            <a:cxnLst/>
            <a:rect l="l" t="t" r="r" b="b"/>
            <a:pathLst>
              <a:path w="2304803" h="2138490">
                <a:moveTo>
                  <a:pt x="1059335" y="2138490"/>
                </a:moveTo>
                <a:cubicBezTo>
                  <a:pt x="470113" y="2133016"/>
                  <a:pt x="-3629" y="1651882"/>
                  <a:pt x="21" y="1062646"/>
                </a:cubicBezTo>
                <a:cubicBezTo>
                  <a:pt x="3670" y="473410"/>
                  <a:pt x="483335" y="-1819"/>
                  <a:pt x="1072580" y="5"/>
                </a:cubicBezTo>
                <a:cubicBezTo>
                  <a:pt x="1658910" y="1821"/>
                  <a:pt x="2133817" y="475300"/>
                  <a:pt x="2138097" y="1060533"/>
                </a:cubicBezTo>
                <a:lnTo>
                  <a:pt x="2304803" y="1060533"/>
                </a:lnTo>
                <a:lnTo>
                  <a:pt x="2012522" y="1564465"/>
                </a:lnTo>
                <a:lnTo>
                  <a:pt x="1720241" y="1060533"/>
                </a:lnTo>
                <a:lnTo>
                  <a:pt x="1881750" y="1060533"/>
                </a:lnTo>
                <a:cubicBezTo>
                  <a:pt x="1877467" y="616568"/>
                  <a:pt x="1516849" y="257728"/>
                  <a:pt x="1071785" y="256350"/>
                </a:cubicBezTo>
                <a:cubicBezTo>
                  <a:pt x="623805" y="254963"/>
                  <a:pt x="259136" y="616261"/>
                  <a:pt x="256361" y="1064234"/>
                </a:cubicBezTo>
                <a:cubicBezTo>
                  <a:pt x="253587" y="1512207"/>
                  <a:pt x="613753" y="1877994"/>
                  <a:pt x="1061716" y="1882156"/>
                </a:cubicBezTo>
                <a:cubicBezTo>
                  <a:pt x="1060922" y="1967601"/>
                  <a:pt x="1060129" y="2053045"/>
                  <a:pt x="1059335" y="213849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2207322"/>
            <a:ext cx="108000" cy="12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2313310"/>
            <a:ext cx="2232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Try to find the relation between U</a:t>
            </a:r>
            <a:r>
              <a:rPr lang="id-ID" altLang="ko-KR" sz="11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id-ID" altLang="ko-K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, U</a:t>
            </a:r>
            <a:r>
              <a:rPr lang="id-ID" altLang="ko-KR" sz="1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id-ID" altLang="ko-K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and temperature of plasma</a:t>
            </a:r>
            <a:endParaRPr lang="id-ID" sz="2000" dirty="0"/>
          </a:p>
          <a:p>
            <a:endParaRPr lang="ko-KR" altLang="en-US" sz="2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04448" y="2207322"/>
            <a:ext cx="108000" cy="12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244311" y="1995686"/>
            <a:ext cx="2232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altLang="ko-KR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Try to find the relation between the U</a:t>
            </a:r>
            <a:r>
              <a:rPr lang="id-ID" altLang="ko-KR" sz="12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id-ID" altLang="ko-KR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and the Confinement Time</a:t>
            </a:r>
          </a:p>
          <a:p>
            <a:pPr algn="r"/>
            <a:endParaRPr lang="id-ID" sz="2000" dirty="0"/>
          </a:p>
          <a:p>
            <a:pPr algn="r"/>
            <a:endParaRPr lang="ko-KR" altLang="en-US" sz="20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72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A22C37-F032-4DCC-ADBE-59C6E9620C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dirty="0"/>
              <a:t>INTRODUCTION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F1596-0EFD-498D-AEC7-F82E8BB4F6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292" y="571695"/>
            <a:ext cx="9144000" cy="4608512"/>
          </a:xfrm>
        </p:spPr>
        <p:txBody>
          <a:bodyPr anchor="t"/>
          <a:lstStyle/>
          <a:p>
            <a:pPr algn="l"/>
            <a:r>
              <a:rPr lang="id-ID" sz="1600" b="1" dirty="0"/>
              <a:t>Theoretical ideas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algn="l"/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EF21AC-A183-45D1-A7AE-34F8C4EEC776}"/>
              </a:ext>
            </a:extLst>
          </p:cNvPr>
          <p:cNvSpPr txBox="1"/>
          <p:nvPr/>
        </p:nvSpPr>
        <p:spPr>
          <a:xfrm>
            <a:off x="323528" y="905442"/>
            <a:ext cx="176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>
                <a:solidFill>
                  <a:schemeClr val="accent2">
                    <a:lumMod val="50000"/>
                  </a:schemeClr>
                </a:solidFill>
              </a:rPr>
              <a:t>Faraday's law: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29278F-6638-479B-8D2F-CE691D67E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277155"/>
            <a:ext cx="1764216" cy="6640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B858A16-A0FC-4E7D-8B08-197760703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259" y="1925332"/>
            <a:ext cx="3644963" cy="18921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956087-F0A8-4466-95EA-A125DA06FC93}"/>
                  </a:ext>
                </a:extLst>
              </p:cNvPr>
              <p:cNvSpPr txBox="1"/>
              <p:nvPr/>
            </p:nvSpPr>
            <p:spPr>
              <a:xfrm>
                <a:off x="2900210" y="1350191"/>
                <a:ext cx="4716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14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d-ID" sz="200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ϕ</m:t>
                    </m:r>
                  </m:oMath>
                </a14:m>
                <a:endParaRPr lang="en-ID" sz="1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956087-F0A8-4466-95EA-A125DA06F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210" y="1350191"/>
                <a:ext cx="471686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37743B-687D-4599-9096-E1BFB23274AE}"/>
              </a:ext>
            </a:extLst>
          </p:cNvPr>
          <p:cNvCxnSpPr/>
          <p:nvPr/>
        </p:nvCxnSpPr>
        <p:spPr>
          <a:xfrm>
            <a:off x="2189037" y="1609184"/>
            <a:ext cx="654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3482300-632B-478A-B413-EF0423B71AC2}"/>
              </a:ext>
            </a:extLst>
          </p:cNvPr>
          <p:cNvCxnSpPr>
            <a:cxnSpLocks/>
          </p:cNvCxnSpPr>
          <p:nvPr/>
        </p:nvCxnSpPr>
        <p:spPr>
          <a:xfrm flipV="1">
            <a:off x="3395843" y="1575494"/>
            <a:ext cx="853475" cy="21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D42F28-6814-4B07-A595-6D85E0D00DFA}"/>
                  </a:ext>
                </a:extLst>
              </p:cNvPr>
              <p:cNvSpPr txBox="1"/>
              <p:nvPr/>
            </p:nvSpPr>
            <p:spPr>
              <a:xfrm>
                <a:off x="4350610" y="1298121"/>
                <a:ext cx="853475" cy="4001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𝑇𝑜𝑡𝑎𝑙</m:t>
                          </m:r>
                        </m:sub>
                      </m:sSub>
                    </m:oMath>
                  </m:oMathPara>
                </a14:m>
                <a:endParaRPr lang="en-ID" sz="1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D42F28-6814-4B07-A595-6D85E0D00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610" y="1298121"/>
                <a:ext cx="85347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E03BB510-86F0-4CBA-BF9E-2BE20A6C9BDF}"/>
              </a:ext>
            </a:extLst>
          </p:cNvPr>
          <p:cNvSpPr txBox="1"/>
          <p:nvPr/>
        </p:nvSpPr>
        <p:spPr>
          <a:xfrm>
            <a:off x="2058365" y="1275486"/>
            <a:ext cx="1028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Integrated</a:t>
            </a:r>
            <a:r>
              <a:rPr lang="en-ID" sz="14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6DDE1A-A001-48BF-A21B-BA57D13D2AF5}"/>
              </a:ext>
            </a:extLst>
          </p:cNvPr>
          <p:cNvSpPr txBox="1"/>
          <p:nvPr/>
        </p:nvSpPr>
        <p:spPr>
          <a:xfrm>
            <a:off x="3258318" y="1239952"/>
            <a:ext cx="112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proportional</a:t>
            </a:r>
            <a:r>
              <a:rPr lang="en-ID" sz="14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CFAEF83-EBBE-4D89-830D-7047D63CCFBF}"/>
                  </a:ext>
                </a:extLst>
              </p:cNvPr>
              <p:cNvSpPr txBox="1"/>
              <p:nvPr/>
            </p:nvSpPr>
            <p:spPr>
              <a:xfrm>
                <a:off x="395536" y="2157090"/>
                <a:ext cx="2448272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id-ID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id-ID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id-ID" sz="14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endParaRPr lang="en-ID" sz="1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CFAEF83-EBBE-4D89-830D-7047D63CC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157090"/>
                <a:ext cx="2448272" cy="423770"/>
              </a:xfrm>
              <a:prstGeom prst="rect">
                <a:avLst/>
              </a:prstGeom>
              <a:blipFill>
                <a:blip r:embed="rId6"/>
                <a:stretch>
                  <a:fillRect b="-5797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72D3989-A1CA-4347-A052-9CF0398159A5}"/>
                  </a:ext>
                </a:extLst>
              </p:cNvPr>
              <p:cNvSpPr txBox="1"/>
              <p:nvPr/>
            </p:nvSpPr>
            <p:spPr>
              <a:xfrm>
                <a:off x="395536" y="2698816"/>
                <a:ext cx="2448272" cy="542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𝑙𝑜𝑜𝑝</m:t>
                        </m:r>
                      </m:sub>
                    </m:sSub>
                    <m:r>
                      <a:rPr lang="id-ID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id-ID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f>
                      <m:fPr>
                        <m:ctrlP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num>
                      <m:den>
                        <m:r>
                          <a:rPr lang="id-ID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id-ID" sz="14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endParaRPr lang="en-ID" sz="1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72D3989-A1CA-4347-A052-9CF039815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98816"/>
                <a:ext cx="2448272" cy="5420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Bracket 44">
            <a:extLst>
              <a:ext uri="{FF2B5EF4-FFF2-40B4-BE49-F238E27FC236}">
                <a16:creationId xmlns:a16="http://schemas.microsoft.com/office/drawing/2014/main" id="{F8CA99FB-8630-4FB2-9953-6B17C44D3EF6}"/>
              </a:ext>
            </a:extLst>
          </p:cNvPr>
          <p:cNvSpPr/>
          <p:nvPr/>
        </p:nvSpPr>
        <p:spPr>
          <a:xfrm>
            <a:off x="3031302" y="2294307"/>
            <a:ext cx="471686" cy="745359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39C5DA-C0B2-4B24-B472-BEAAAC24D330}"/>
              </a:ext>
            </a:extLst>
          </p:cNvPr>
          <p:cNvCxnSpPr>
            <a:cxnSpLocks/>
            <a:stCxn id="45" idx="2"/>
            <a:endCxn id="49" idx="1"/>
          </p:cNvCxnSpPr>
          <p:nvPr/>
        </p:nvCxnSpPr>
        <p:spPr>
          <a:xfrm flipV="1">
            <a:off x="3502988" y="2659544"/>
            <a:ext cx="561769" cy="7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86706F9-B6C6-4974-A02A-C3D09CC93A75}"/>
                  </a:ext>
                </a:extLst>
              </p:cNvPr>
              <p:cNvSpPr txBox="1"/>
              <p:nvPr/>
            </p:nvSpPr>
            <p:spPr>
              <a:xfrm>
                <a:off x="4064757" y="2447659"/>
                <a:ext cx="677498" cy="42377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d-ID" sz="20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ID" sz="1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86706F9-B6C6-4974-A02A-C3D09CC93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757" y="2447659"/>
                <a:ext cx="677498" cy="423770"/>
              </a:xfrm>
              <a:prstGeom prst="rect">
                <a:avLst/>
              </a:prstGeom>
              <a:blipFill>
                <a:blip r:embed="rId8"/>
                <a:stretch>
                  <a:fillRect b="-2778"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3B380869-F45A-465E-BB23-07E445DD7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7" y="3280235"/>
            <a:ext cx="4037309" cy="7697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347913B-0BEA-4E6F-8A1E-931510CE7F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5" y="4229580"/>
            <a:ext cx="1915818" cy="7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31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A22C37-F032-4DCC-ADBE-59C6E9620C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dirty="0"/>
              <a:t>INTRODUCTION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F1596-0EFD-498D-AEC7-F82E8BB4F6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292" y="571695"/>
            <a:ext cx="9144000" cy="4608512"/>
          </a:xfrm>
        </p:spPr>
        <p:txBody>
          <a:bodyPr anchor="t"/>
          <a:lstStyle/>
          <a:p>
            <a:pPr algn="l"/>
            <a:r>
              <a:rPr lang="id-ID" sz="1600" b="1" dirty="0"/>
              <a:t>Theoretical ideas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d-ID" dirty="0"/>
              <a:t>Time Scaling</a:t>
            </a:r>
          </a:p>
          <a:p>
            <a:pPr algn="l"/>
            <a:endParaRPr lang="id-ID" dirty="0"/>
          </a:p>
          <a:p>
            <a:pPr algn="l"/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algn="l"/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d-ID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69302D-5BC0-418D-8065-B9CED78CD5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2" y="1222586"/>
            <a:ext cx="6049049" cy="92801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9CD5DE-9D09-4742-9728-251B840FCEF3}"/>
              </a:ext>
            </a:extLst>
          </p:cNvPr>
          <p:cNvSpPr txBox="1"/>
          <p:nvPr/>
        </p:nvSpPr>
        <p:spPr>
          <a:xfrm>
            <a:off x="173462" y="236326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ID" sz="1400" dirty="0" err="1">
                <a:solidFill>
                  <a:schemeClr val="accent2">
                    <a:lumMod val="50000"/>
                  </a:schemeClr>
                </a:solidFill>
              </a:rPr>
              <a:t>onfinement</a:t>
            </a:r>
            <a:r>
              <a:rPr lang="en-ID" sz="1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ID" sz="1400" dirty="0" err="1">
                <a:solidFill>
                  <a:schemeClr val="accent2">
                    <a:lumMod val="50000"/>
                  </a:schemeClr>
                </a:solidFill>
              </a:rPr>
              <a:t>ime</a:t>
            </a:r>
            <a:endParaRPr lang="en-ID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D854D22-C4EE-4623-8459-A58585A06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42788"/>
            <a:ext cx="3074252" cy="124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3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01963"/>
            <a:ext cx="9144000" cy="576064"/>
          </a:xfrm>
        </p:spPr>
        <p:txBody>
          <a:bodyPr/>
          <a:lstStyle/>
          <a:p>
            <a:r>
              <a:rPr lang="id-ID" altLang="ko-KR" dirty="0"/>
              <a:t>PULSE PLAN AND REALISATION</a:t>
            </a:r>
            <a:endParaRPr lang="ko-KR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95536" y="1275606"/>
            <a:ext cx="360040" cy="360040"/>
            <a:chOff x="3655815" y="1383618"/>
            <a:chExt cx="360040" cy="360040"/>
          </a:xfrm>
        </p:grpSpPr>
        <p:sp>
          <p:nvSpPr>
            <p:cNvPr id="4" name="Oval 3"/>
            <p:cNvSpPr/>
            <p:nvPr/>
          </p:nvSpPr>
          <p:spPr>
            <a:xfrm>
              <a:off x="3691819" y="1419622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27584" y="1297571"/>
            <a:ext cx="360040" cy="360040"/>
            <a:chOff x="3655815" y="1383618"/>
            <a:chExt cx="360040" cy="360040"/>
          </a:xfrm>
        </p:grpSpPr>
        <p:sp>
          <p:nvSpPr>
            <p:cNvPr id="9" name="Oval 8"/>
            <p:cNvSpPr/>
            <p:nvPr/>
          </p:nvSpPr>
          <p:spPr>
            <a:xfrm>
              <a:off x="3709835" y="1437638"/>
              <a:ext cx="252000" cy="252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57376" y="1295285"/>
            <a:ext cx="360040" cy="360040"/>
            <a:chOff x="3655815" y="1383618"/>
            <a:chExt cx="360040" cy="360040"/>
          </a:xfrm>
        </p:grpSpPr>
        <p:sp>
          <p:nvSpPr>
            <p:cNvPr id="12" name="Oval 11"/>
            <p:cNvSpPr/>
            <p:nvPr/>
          </p:nvSpPr>
          <p:spPr>
            <a:xfrm>
              <a:off x="3691819" y="1419622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63688" y="1303312"/>
            <a:ext cx="360040" cy="360040"/>
            <a:chOff x="3655815" y="1383618"/>
            <a:chExt cx="360040" cy="360040"/>
          </a:xfrm>
        </p:grpSpPr>
        <p:sp>
          <p:nvSpPr>
            <p:cNvPr id="15" name="Oval 14"/>
            <p:cNvSpPr/>
            <p:nvPr/>
          </p:nvSpPr>
          <p:spPr>
            <a:xfrm>
              <a:off x="3709835" y="1437638"/>
              <a:ext cx="252000" cy="252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67744" y="1317990"/>
            <a:ext cx="360040" cy="360040"/>
            <a:chOff x="3655815" y="1383618"/>
            <a:chExt cx="360040" cy="360040"/>
          </a:xfrm>
        </p:grpSpPr>
        <p:sp>
          <p:nvSpPr>
            <p:cNvPr id="18" name="Oval 17"/>
            <p:cNvSpPr/>
            <p:nvPr/>
          </p:nvSpPr>
          <p:spPr>
            <a:xfrm>
              <a:off x="3691819" y="1419622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Oval 6"/>
          <p:cNvSpPr/>
          <p:nvPr/>
        </p:nvSpPr>
        <p:spPr>
          <a:xfrm>
            <a:off x="198980" y="2000076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1085384" y="2708927"/>
            <a:ext cx="720080" cy="72008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1763072" y="199579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2951512" y="2663003"/>
            <a:ext cx="720080" cy="72008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Oval 23"/>
          <p:cNvSpPr/>
          <p:nvPr/>
        </p:nvSpPr>
        <p:spPr>
          <a:xfrm>
            <a:off x="3779912" y="218105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-180528" y="2735237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200" b="1" dirty="0">
                <a:solidFill>
                  <a:schemeClr val="accent1"/>
                </a:solidFill>
                <a:cs typeface="Arial" pitchFamily="34" charset="0"/>
              </a:rPr>
              <a:t>Maximize Temperature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1070" y="3466930"/>
            <a:ext cx="1504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400 V</a:t>
            </a: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550 V</a:t>
            </a: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700 V</a:t>
            </a:r>
          </a:p>
          <a:p>
            <a:pPr algn="ctr"/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5817" y="2715766"/>
            <a:ext cx="1504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B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600 V</a:t>
            </a: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B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750 V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B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850 V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  <a:p>
            <a:pPr algn="ctr"/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0538" y="3420349"/>
            <a:ext cx="1699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id-ID" altLang="ko-KR" sz="1000" b="1" dirty="0">
                <a:solidFill>
                  <a:schemeClr val="accent3"/>
                </a:solidFill>
                <a:cs typeface="Arial" pitchFamily="34" charset="0"/>
              </a:rPr>
              <a:t>WG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30 mPa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27374" y="2956080"/>
            <a:ext cx="1504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200" b="1" dirty="0">
                <a:solidFill>
                  <a:schemeClr val="accent1"/>
                </a:solidFill>
                <a:cs typeface="Arial" pitchFamily="34" charset="0"/>
              </a:rPr>
              <a:t>t = 5 ms</a:t>
            </a:r>
            <a:endParaRPr lang="ko-KR" altLang="en-US" sz="1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cxnSp>
        <p:nvCxnSpPr>
          <p:cNvPr id="47" name="Elbow Connector 46"/>
          <p:cNvCxnSpPr>
            <a:cxnSpLocks/>
            <a:endCxn id="7" idx="0"/>
          </p:cNvCxnSpPr>
          <p:nvPr/>
        </p:nvCxnSpPr>
        <p:spPr>
          <a:xfrm rot="10800000" flipH="1" flipV="1">
            <a:off x="379000" y="1466530"/>
            <a:ext cx="180020" cy="533545"/>
          </a:xfrm>
          <a:prstGeom prst="bentConnector4">
            <a:avLst>
              <a:gd name="adj1" fmla="val -126986"/>
              <a:gd name="adj2" fmla="val 66870"/>
            </a:avLst>
          </a:prstGeom>
          <a:ln w="25400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cxnSpLocks/>
            <a:endCxn id="24" idx="0"/>
          </p:cNvCxnSpPr>
          <p:nvPr/>
        </p:nvCxnSpPr>
        <p:spPr>
          <a:xfrm>
            <a:off x="2638574" y="1498010"/>
            <a:ext cx="1501378" cy="683041"/>
          </a:xfrm>
          <a:prstGeom prst="bentConnector2">
            <a:avLst/>
          </a:prstGeom>
          <a:ln w="25400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cxnSpLocks/>
            <a:endCxn id="21" idx="0"/>
          </p:cNvCxnSpPr>
          <p:nvPr/>
        </p:nvCxnSpPr>
        <p:spPr>
          <a:xfrm rot="16200000" flipH="1">
            <a:off x="714006" y="1977509"/>
            <a:ext cx="1051316" cy="411519"/>
          </a:xfrm>
          <a:prstGeom prst="bentConnector3">
            <a:avLst/>
          </a:prstGeom>
          <a:ln w="25400">
            <a:solidFill>
              <a:schemeClr val="accent3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cxnSpLocks/>
            <a:endCxn id="23" idx="0"/>
          </p:cNvCxnSpPr>
          <p:nvPr/>
        </p:nvCxnSpPr>
        <p:spPr>
          <a:xfrm rot="16200000" flipH="1">
            <a:off x="2147786" y="1499236"/>
            <a:ext cx="999651" cy="1327881"/>
          </a:xfrm>
          <a:prstGeom prst="bentConnector3">
            <a:avLst/>
          </a:prstGeom>
          <a:ln w="25400">
            <a:solidFill>
              <a:schemeClr val="accent3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44"/>
          <p:cNvSpPr>
            <a:spLocks noGrp="1"/>
          </p:cNvSpPr>
          <p:nvPr>
            <p:ph type="body" sz="quarter" idx="11"/>
          </p:nvPr>
        </p:nvSpPr>
        <p:spPr>
          <a:xfrm>
            <a:off x="64685" y="784791"/>
            <a:ext cx="2880120" cy="461665"/>
          </a:xfrm>
        </p:spPr>
        <p:txBody>
          <a:bodyPr/>
          <a:lstStyle/>
          <a:p>
            <a:r>
              <a:rPr lang="id-ID" dirty="0"/>
              <a:t>Temperature</a:t>
            </a:r>
          </a:p>
        </p:txBody>
      </p:sp>
      <p:sp>
        <p:nvSpPr>
          <p:cNvPr id="52" name="Oval 50">
            <a:extLst>
              <a:ext uri="{FF2B5EF4-FFF2-40B4-BE49-F238E27FC236}">
                <a16:creationId xmlns:a16="http://schemas.microsoft.com/office/drawing/2014/main" id="{B8F31DD9-D8B2-4664-82AF-8B20FF448D1B}"/>
              </a:ext>
            </a:extLst>
          </p:cNvPr>
          <p:cNvSpPr>
            <a:spLocks noChangeAspect="1"/>
          </p:cNvSpPr>
          <p:nvPr/>
        </p:nvSpPr>
        <p:spPr>
          <a:xfrm>
            <a:off x="3152180" y="2846182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Oval 50">
            <a:extLst>
              <a:ext uri="{FF2B5EF4-FFF2-40B4-BE49-F238E27FC236}">
                <a16:creationId xmlns:a16="http://schemas.microsoft.com/office/drawing/2014/main" id="{B8F31DD9-D8B2-4664-82AF-8B20FF448D1B}"/>
              </a:ext>
            </a:extLst>
          </p:cNvPr>
          <p:cNvSpPr>
            <a:spLocks noChangeAspect="1"/>
          </p:cNvSpPr>
          <p:nvPr/>
        </p:nvSpPr>
        <p:spPr>
          <a:xfrm>
            <a:off x="1299649" y="2885925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7BABC29-5490-4C62-8256-5FBDF4EED0C6}"/>
              </a:ext>
            </a:extLst>
          </p:cNvPr>
          <p:cNvGrpSpPr/>
          <p:nvPr/>
        </p:nvGrpSpPr>
        <p:grpSpPr>
          <a:xfrm>
            <a:off x="6575265" y="1303310"/>
            <a:ext cx="360040" cy="360040"/>
            <a:chOff x="3655815" y="1383618"/>
            <a:chExt cx="360040" cy="36004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57EE2A9-C711-4C8D-8B3C-C7FD3C853E10}"/>
                </a:ext>
              </a:extLst>
            </p:cNvPr>
            <p:cNvSpPr/>
            <p:nvPr/>
          </p:nvSpPr>
          <p:spPr>
            <a:xfrm>
              <a:off x="3709835" y="1437638"/>
              <a:ext cx="252000" cy="252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CF7E9F8-E90F-49F0-B16E-4711D7C1FB84}"/>
                </a:ext>
              </a:extLst>
            </p:cNvPr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6A546E-2111-4608-8BF6-F4E00C8BAC51}"/>
              </a:ext>
            </a:extLst>
          </p:cNvPr>
          <p:cNvGrpSpPr/>
          <p:nvPr/>
        </p:nvGrpSpPr>
        <p:grpSpPr>
          <a:xfrm>
            <a:off x="7051701" y="1303310"/>
            <a:ext cx="360040" cy="360040"/>
            <a:chOff x="3655815" y="1383618"/>
            <a:chExt cx="360040" cy="36004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E2A5CAD-CFF5-4D7C-B8AF-CE03631DC20A}"/>
                </a:ext>
              </a:extLst>
            </p:cNvPr>
            <p:cNvSpPr/>
            <p:nvPr/>
          </p:nvSpPr>
          <p:spPr>
            <a:xfrm>
              <a:off x="3691819" y="1419622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55A8E4D-31C1-4197-82A1-7CD406A1B069}"/>
                </a:ext>
              </a:extLst>
            </p:cNvPr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CF5F756-5881-4C5E-AC1C-C5D2B2D7BB59}"/>
              </a:ext>
            </a:extLst>
          </p:cNvPr>
          <p:cNvGrpSpPr/>
          <p:nvPr/>
        </p:nvGrpSpPr>
        <p:grpSpPr>
          <a:xfrm>
            <a:off x="7528137" y="1303310"/>
            <a:ext cx="360040" cy="360040"/>
            <a:chOff x="3655815" y="1383618"/>
            <a:chExt cx="360040" cy="36004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4BFF3C5-1FD5-498A-8C7C-DE2BC711DF3D}"/>
                </a:ext>
              </a:extLst>
            </p:cNvPr>
            <p:cNvSpPr/>
            <p:nvPr/>
          </p:nvSpPr>
          <p:spPr>
            <a:xfrm>
              <a:off x="3709835" y="1437638"/>
              <a:ext cx="252000" cy="252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A19F0A2-60A7-4D05-9D98-BA04C1706C3C}"/>
                </a:ext>
              </a:extLst>
            </p:cNvPr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27FD5D87-C6CE-427C-A575-CE524BB7C30C}"/>
              </a:ext>
            </a:extLst>
          </p:cNvPr>
          <p:cNvSpPr/>
          <p:nvPr/>
        </p:nvSpPr>
        <p:spPr>
          <a:xfrm>
            <a:off x="6331621" y="2702267"/>
            <a:ext cx="720080" cy="72008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94FC6F9-13A6-40F8-917F-24BBE8ABDFF2}"/>
              </a:ext>
            </a:extLst>
          </p:cNvPr>
          <p:cNvSpPr/>
          <p:nvPr/>
        </p:nvSpPr>
        <p:spPr>
          <a:xfrm>
            <a:off x="6957382" y="1983356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92D96CB-8696-41D2-BA47-996E56A137A7}"/>
              </a:ext>
            </a:extLst>
          </p:cNvPr>
          <p:cNvSpPr/>
          <p:nvPr/>
        </p:nvSpPr>
        <p:spPr>
          <a:xfrm>
            <a:off x="8155228" y="2335448"/>
            <a:ext cx="720080" cy="72008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2BC0295-A185-4FB7-838E-1B8EC706CBC5}"/>
                  </a:ext>
                </a:extLst>
              </p:cNvPr>
              <p:cNvSpPr txBox="1"/>
              <p:nvPr/>
            </p:nvSpPr>
            <p:spPr>
              <a:xfrm>
                <a:off x="5946506" y="3515984"/>
                <a:ext cx="15046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altLang="ko-KR" sz="1400" b="1" dirty="0">
                    <a:solidFill>
                      <a:schemeClr val="accent3"/>
                    </a:solidFill>
                    <a:cs typeface="Arial" pitchFamily="34" charset="0"/>
                  </a:rPr>
                  <a:t>T</a:t>
                </a:r>
                <a:r>
                  <a:rPr lang="id-ID" altLang="ko-KR" sz="900" b="1" dirty="0">
                    <a:solidFill>
                      <a:schemeClr val="accent3"/>
                    </a:solidFill>
                    <a:cs typeface="Arial" pitchFamily="34" charset="0"/>
                  </a:rPr>
                  <a:t>CD</a:t>
                </a:r>
                <a:r>
                  <a:rPr lang="id-ID" altLang="ko-KR" sz="1400" b="1" dirty="0">
                    <a:solidFill>
                      <a:schemeClr val="accent3"/>
                    </a:solidFill>
                    <a:cs typeface="Arial" pitchFamily="34" charset="0"/>
                  </a:rPr>
                  <a:t> = 1000 </a:t>
                </a:r>
                <a14:m>
                  <m:oMath xmlns:m="http://schemas.openxmlformats.org/officeDocument/2006/math">
                    <m:r>
                      <a:rPr lang="ko-KR" altLang="id-ID" sz="1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𝝁</m:t>
                    </m:r>
                    <m:r>
                      <a:rPr lang="id-ID" altLang="ko-KR" sz="1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𝒔</m:t>
                    </m:r>
                  </m:oMath>
                </a14:m>
                <a:r>
                  <a:rPr lang="id-ID" altLang="ko-KR" sz="1400" b="1" dirty="0">
                    <a:solidFill>
                      <a:schemeClr val="accent3"/>
                    </a:solidFill>
                    <a:cs typeface="Arial" pitchFamily="34" charset="0"/>
                  </a:rPr>
                  <a:t> </a:t>
                </a:r>
                <a:endParaRPr lang="ko-KR" altLang="en-US" sz="1400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2BC0295-A185-4FB7-838E-1B8EC706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506" y="3515984"/>
                <a:ext cx="1504666" cy="307777"/>
              </a:xfrm>
              <a:prstGeom prst="rect">
                <a:avLst/>
              </a:prstGeom>
              <a:blipFill>
                <a:blip r:embed="rId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id="{2DEF18A0-4048-4C8B-BD00-0BE777FF4AB3}"/>
              </a:ext>
            </a:extLst>
          </p:cNvPr>
          <p:cNvSpPr txBox="1"/>
          <p:nvPr/>
        </p:nvSpPr>
        <p:spPr>
          <a:xfrm>
            <a:off x="6818250" y="2775354"/>
            <a:ext cx="1504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B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900 V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3B74472-E4C4-43C7-B053-336C96B1FA4E}"/>
              </a:ext>
            </a:extLst>
          </p:cNvPr>
          <p:cNvSpPr txBox="1"/>
          <p:nvPr/>
        </p:nvSpPr>
        <p:spPr>
          <a:xfrm>
            <a:off x="7639191" y="3106174"/>
            <a:ext cx="1699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P</a:t>
            </a:r>
            <a:r>
              <a:rPr lang="id-ID" altLang="ko-KR" sz="1000" b="1" dirty="0">
                <a:solidFill>
                  <a:schemeClr val="accent3"/>
                </a:solidFill>
                <a:cs typeface="Arial" pitchFamily="34" charset="0"/>
              </a:rPr>
              <a:t>H2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20 mPa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cxnSp>
        <p:nvCxnSpPr>
          <p:cNvPr id="69" name="Elbow Connector 52">
            <a:extLst>
              <a:ext uri="{FF2B5EF4-FFF2-40B4-BE49-F238E27FC236}">
                <a16:creationId xmlns:a16="http://schemas.microsoft.com/office/drawing/2014/main" id="{F6A2F5C2-22D5-4606-8116-F46A3D7F1FA0}"/>
              </a:ext>
            </a:extLst>
          </p:cNvPr>
          <p:cNvCxnSpPr>
            <a:stCxn id="51" idx="4"/>
            <a:endCxn id="63" idx="0"/>
          </p:cNvCxnSpPr>
          <p:nvPr/>
        </p:nvCxnSpPr>
        <p:spPr>
          <a:xfrm rot="5400000">
            <a:off x="6204015" y="2150996"/>
            <a:ext cx="1038917" cy="63624"/>
          </a:xfrm>
          <a:prstGeom prst="bentConnector3">
            <a:avLst/>
          </a:prstGeom>
          <a:ln w="25400">
            <a:solidFill>
              <a:schemeClr val="accent3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55">
            <a:extLst>
              <a:ext uri="{FF2B5EF4-FFF2-40B4-BE49-F238E27FC236}">
                <a16:creationId xmlns:a16="http://schemas.microsoft.com/office/drawing/2014/main" id="{71D47A29-7047-475A-B21B-B25CB7F2BC76}"/>
              </a:ext>
            </a:extLst>
          </p:cNvPr>
          <p:cNvCxnSpPr>
            <a:stCxn id="62" idx="4"/>
            <a:endCxn id="65" idx="0"/>
          </p:cNvCxnSpPr>
          <p:nvPr/>
        </p:nvCxnSpPr>
        <p:spPr>
          <a:xfrm rot="16200000" flipH="1">
            <a:off x="7775663" y="1595843"/>
            <a:ext cx="672098" cy="807111"/>
          </a:xfrm>
          <a:prstGeom prst="bentConnector3">
            <a:avLst/>
          </a:prstGeom>
          <a:ln w="25400">
            <a:solidFill>
              <a:schemeClr val="accent3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E7214E3-D6E0-49A4-A5C9-5225784D49B0}"/>
              </a:ext>
            </a:extLst>
          </p:cNvPr>
          <p:cNvCxnSpPr>
            <a:stCxn id="58" idx="4"/>
            <a:endCxn id="64" idx="0"/>
          </p:cNvCxnSpPr>
          <p:nvPr/>
        </p:nvCxnSpPr>
        <p:spPr>
          <a:xfrm>
            <a:off x="7231721" y="1663350"/>
            <a:ext cx="85701" cy="320006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50">
            <a:extLst>
              <a:ext uri="{FF2B5EF4-FFF2-40B4-BE49-F238E27FC236}">
                <a16:creationId xmlns:a16="http://schemas.microsoft.com/office/drawing/2014/main" id="{5AB7660B-7599-4935-B24E-126798C8C1E0}"/>
              </a:ext>
            </a:extLst>
          </p:cNvPr>
          <p:cNvSpPr>
            <a:spLocks noChangeAspect="1"/>
          </p:cNvSpPr>
          <p:nvPr/>
        </p:nvSpPr>
        <p:spPr>
          <a:xfrm>
            <a:off x="8364304" y="2500335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Oval 50">
            <a:extLst>
              <a:ext uri="{FF2B5EF4-FFF2-40B4-BE49-F238E27FC236}">
                <a16:creationId xmlns:a16="http://schemas.microsoft.com/office/drawing/2014/main" id="{C03C58D6-1FE0-4B11-A1E3-58F7BDC9E8C2}"/>
              </a:ext>
            </a:extLst>
          </p:cNvPr>
          <p:cNvSpPr>
            <a:spLocks noChangeAspect="1"/>
          </p:cNvSpPr>
          <p:nvPr/>
        </p:nvSpPr>
        <p:spPr>
          <a:xfrm>
            <a:off x="6539468" y="2887923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70DE938-9496-4DFC-92E1-883BD7503FE0}"/>
              </a:ext>
            </a:extLst>
          </p:cNvPr>
          <p:cNvGrpSpPr/>
          <p:nvPr/>
        </p:nvGrpSpPr>
        <p:grpSpPr>
          <a:xfrm>
            <a:off x="6095027" y="1303310"/>
            <a:ext cx="360040" cy="360040"/>
            <a:chOff x="3655815" y="1383618"/>
            <a:chExt cx="360040" cy="36004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D9EDC89-60F3-4D8C-AC41-093C9BB9FDB0}"/>
                </a:ext>
              </a:extLst>
            </p:cNvPr>
            <p:cNvSpPr/>
            <p:nvPr/>
          </p:nvSpPr>
          <p:spPr>
            <a:xfrm>
              <a:off x="3691819" y="1419622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775C8D2-2980-41B1-AEEF-C927CAA49C8D}"/>
                </a:ext>
              </a:extLst>
            </p:cNvPr>
            <p:cNvSpPr/>
            <p:nvPr/>
          </p:nvSpPr>
          <p:spPr>
            <a:xfrm>
              <a:off x="3655815" y="1383618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id="{9FB3E9BC-24F3-4997-BB39-4EB844670586}"/>
              </a:ext>
            </a:extLst>
          </p:cNvPr>
          <p:cNvSpPr/>
          <p:nvPr/>
        </p:nvSpPr>
        <p:spPr>
          <a:xfrm>
            <a:off x="5464450" y="1964883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BC21C01-221F-47A2-B8A7-32658078B143}"/>
              </a:ext>
            </a:extLst>
          </p:cNvPr>
          <p:cNvSpPr txBox="1"/>
          <p:nvPr/>
        </p:nvSpPr>
        <p:spPr>
          <a:xfrm>
            <a:off x="4984899" y="2702384"/>
            <a:ext cx="1504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300 V</a:t>
            </a: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400 V</a:t>
            </a:r>
          </a:p>
          <a:p>
            <a:pPr algn="ctr"/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U</a:t>
            </a:r>
            <a:r>
              <a:rPr lang="id-ID" altLang="ko-KR" sz="900" b="1" dirty="0">
                <a:solidFill>
                  <a:schemeClr val="accent3"/>
                </a:solidFill>
                <a:cs typeface="Arial" pitchFamily="34" charset="0"/>
              </a:rPr>
              <a:t>CD</a:t>
            </a:r>
            <a:r>
              <a:rPr lang="id-ID" altLang="ko-KR" sz="1400" b="1" dirty="0">
                <a:solidFill>
                  <a:schemeClr val="accent3"/>
                </a:solidFill>
                <a:cs typeface="Arial" pitchFamily="34" charset="0"/>
              </a:rPr>
              <a:t> = 500 V 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80" name="Text Placeholder 44">
            <a:extLst>
              <a:ext uri="{FF2B5EF4-FFF2-40B4-BE49-F238E27FC236}">
                <a16:creationId xmlns:a16="http://schemas.microsoft.com/office/drawing/2014/main" id="{65CC35DA-FB09-457C-940E-8DE6B75E9E09}"/>
              </a:ext>
            </a:extLst>
          </p:cNvPr>
          <p:cNvSpPr txBox="1">
            <a:spLocks/>
          </p:cNvSpPr>
          <p:nvPr/>
        </p:nvSpPr>
        <p:spPr>
          <a:xfrm>
            <a:off x="4536620" y="762110"/>
            <a:ext cx="4985165" cy="506249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/>
              <a:t>C</a:t>
            </a:r>
            <a:r>
              <a:rPr lang="en-ID" dirty="0" err="1"/>
              <a:t>onfinement</a:t>
            </a:r>
            <a:r>
              <a:rPr lang="en-ID" dirty="0"/>
              <a:t> </a:t>
            </a:r>
            <a:r>
              <a:rPr lang="id-ID" dirty="0"/>
              <a:t>T</a:t>
            </a:r>
            <a:r>
              <a:rPr lang="en-ID" dirty="0" err="1"/>
              <a:t>ime</a:t>
            </a:r>
            <a:endParaRPr lang="en-ID" dirty="0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894E746-D094-47EF-8677-4A6C190BF797}"/>
              </a:ext>
            </a:extLst>
          </p:cNvPr>
          <p:cNvCxnSpPr>
            <a:stCxn id="76" idx="3"/>
            <a:endCxn id="78" idx="0"/>
          </p:cNvCxnSpPr>
          <p:nvPr/>
        </p:nvCxnSpPr>
        <p:spPr>
          <a:xfrm flipH="1">
            <a:off x="5824490" y="1610623"/>
            <a:ext cx="323264" cy="354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63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1017CE-3E6F-49BC-BF69-2E644472E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54092"/>
            <a:ext cx="7092280" cy="39894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FD61-6060-4BB2-B617-D704289EF5E9}"/>
              </a:ext>
            </a:extLst>
          </p:cNvPr>
          <p:cNvSpPr/>
          <p:nvPr/>
        </p:nvSpPr>
        <p:spPr>
          <a:xfrm>
            <a:off x="935596" y="1188275"/>
            <a:ext cx="360040" cy="36724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F22722-30FF-4E02-BEF2-38469F5ABA15}"/>
              </a:ext>
            </a:extLst>
          </p:cNvPr>
          <p:cNvSpPr txBox="1"/>
          <p:nvPr/>
        </p:nvSpPr>
        <p:spPr>
          <a:xfrm>
            <a:off x="1565412" y="784760"/>
            <a:ext cx="6624736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</a:t>
            </a:r>
            <a:r>
              <a:rPr lang="en-US" baseline="-25000" dirty="0"/>
              <a:t>CD</a:t>
            </a:r>
            <a:endParaRPr lang="en-ID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4F0563-28A2-4348-8382-9E351C4AAF91}"/>
              </a:ext>
            </a:extLst>
          </p:cNvPr>
          <p:cNvSpPr txBox="1"/>
          <p:nvPr/>
        </p:nvSpPr>
        <p:spPr>
          <a:xfrm>
            <a:off x="809836" y="2805630"/>
            <a:ext cx="61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</a:t>
            </a:r>
            <a:r>
              <a:rPr lang="en-US" baseline="-25000" dirty="0"/>
              <a:t>B</a:t>
            </a:r>
            <a:endParaRPr lang="en-ID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506A38-232F-46DB-A51F-5B16E3CC76C8}"/>
              </a:ext>
            </a:extLst>
          </p:cNvPr>
          <p:cNvSpPr txBox="1"/>
          <p:nvPr/>
        </p:nvSpPr>
        <p:spPr>
          <a:xfrm>
            <a:off x="2879812" y="184596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Result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321895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443B29-7C32-468D-8670-72589E539E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711"/>
            <a:ext cx="3779912" cy="2517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69F593-0705-4622-9229-619583724F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90" y="0"/>
            <a:ext cx="3797972" cy="2571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7E9B72-16AE-4FE7-9397-73122FEA04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2531"/>
            <a:ext cx="3917372" cy="25509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ADA845-B984-44DF-A42F-F54B053FF4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90" y="2571750"/>
            <a:ext cx="3779910" cy="25169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2B9FF3-7CAF-4333-A1AC-A104BA231EA9}"/>
              </a:ext>
            </a:extLst>
          </p:cNvPr>
          <p:cNvSpPr txBox="1"/>
          <p:nvPr/>
        </p:nvSpPr>
        <p:spPr>
          <a:xfrm>
            <a:off x="11493" y="2166124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1</a:t>
            </a:r>
            <a:endParaRPr lang="en-ID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D698B0-599C-4124-86F1-D755F59D49D9}"/>
              </a:ext>
            </a:extLst>
          </p:cNvPr>
          <p:cNvSpPr txBox="1"/>
          <p:nvPr/>
        </p:nvSpPr>
        <p:spPr>
          <a:xfrm>
            <a:off x="11493" y="2643758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3</a:t>
            </a:r>
            <a:endParaRPr lang="en-ID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DC6229-265B-4733-8A0E-3C2FB983AA47}"/>
              </a:ext>
            </a:extLst>
          </p:cNvPr>
          <p:cNvSpPr txBox="1"/>
          <p:nvPr/>
        </p:nvSpPr>
        <p:spPr>
          <a:xfrm>
            <a:off x="5364088" y="2598172"/>
            <a:ext cx="286511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4</a:t>
            </a:r>
            <a:endParaRPr lang="en-ID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BFEE81-048D-4462-BCD4-C17959688C73}"/>
              </a:ext>
            </a:extLst>
          </p:cNvPr>
          <p:cNvSpPr txBox="1"/>
          <p:nvPr/>
        </p:nvSpPr>
        <p:spPr>
          <a:xfrm>
            <a:off x="5364088" y="2139702"/>
            <a:ext cx="249576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2</a:t>
            </a:r>
            <a:endParaRPr lang="en-ID" sz="11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1CD14-730E-4EF3-9B7D-910088265604}"/>
              </a:ext>
            </a:extLst>
          </p:cNvPr>
          <p:cNvSpPr/>
          <p:nvPr/>
        </p:nvSpPr>
        <p:spPr>
          <a:xfrm>
            <a:off x="3707904" y="683235"/>
            <a:ext cx="1390103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Temperature</a:t>
            </a:r>
          </a:p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(Vary Ucd)</a:t>
            </a:r>
          </a:p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Blue = 400 V</a:t>
            </a:r>
          </a:p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Red = 550 V</a:t>
            </a:r>
          </a:p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Yellow = 700 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FEB97A-900A-405B-B11F-639CC9647C01}"/>
              </a:ext>
            </a:extLst>
          </p:cNvPr>
          <p:cNvSpPr txBox="1"/>
          <p:nvPr/>
        </p:nvSpPr>
        <p:spPr>
          <a:xfrm>
            <a:off x="3490103" y="39118"/>
            <a:ext cx="216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u="sng" dirty="0">
                <a:solidFill>
                  <a:schemeClr val="accent1"/>
                </a:solidFill>
              </a:rPr>
              <a:t>INTERPRETATION</a:t>
            </a:r>
            <a:endParaRPr lang="en-ID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46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367EEB-DC22-4399-89EC-CA3D2826B0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9" y="0"/>
            <a:ext cx="3832936" cy="2573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E36F3B-F359-4A23-A607-6B2AA48BA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330" y="61447"/>
            <a:ext cx="3991760" cy="2654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DA80CA-777C-419D-8346-BC33B20803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3738"/>
            <a:ext cx="3832936" cy="26797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C33647-B772-47AE-90A0-F70E0BD197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551" y="2571750"/>
            <a:ext cx="4024539" cy="25717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44BC1B-B742-4648-B58D-870EA6406C35}"/>
              </a:ext>
            </a:extLst>
          </p:cNvPr>
          <p:cNvSpPr txBox="1"/>
          <p:nvPr/>
        </p:nvSpPr>
        <p:spPr>
          <a:xfrm>
            <a:off x="35496" y="2166124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1</a:t>
            </a:r>
            <a:endParaRPr lang="en-ID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0859F-66C9-4659-BDE0-D8D146D6638F}"/>
              </a:ext>
            </a:extLst>
          </p:cNvPr>
          <p:cNvSpPr txBox="1"/>
          <p:nvPr/>
        </p:nvSpPr>
        <p:spPr>
          <a:xfrm>
            <a:off x="5136551" y="2283718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2</a:t>
            </a:r>
            <a:endParaRPr lang="en-ID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FF8B4D-084A-40E3-8728-32FBBC908918}"/>
              </a:ext>
            </a:extLst>
          </p:cNvPr>
          <p:cNvSpPr txBox="1"/>
          <p:nvPr/>
        </p:nvSpPr>
        <p:spPr>
          <a:xfrm>
            <a:off x="35496" y="2613311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3</a:t>
            </a:r>
            <a:endParaRPr lang="en-ID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AE9C9-4629-49E1-ADA6-C87DEEE2BF59}"/>
              </a:ext>
            </a:extLst>
          </p:cNvPr>
          <p:cNvSpPr txBox="1"/>
          <p:nvPr/>
        </p:nvSpPr>
        <p:spPr>
          <a:xfrm>
            <a:off x="5148064" y="2692973"/>
            <a:ext cx="240027" cy="2616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1100" dirty="0"/>
              <a:t>4</a:t>
            </a:r>
            <a:endParaRPr lang="en-ID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47D50D-BA56-4B23-BD10-559D64A8E58D}"/>
              </a:ext>
            </a:extLst>
          </p:cNvPr>
          <p:cNvSpPr txBox="1"/>
          <p:nvPr/>
        </p:nvSpPr>
        <p:spPr>
          <a:xfrm>
            <a:off x="4058622" y="267494"/>
            <a:ext cx="10267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d-ID" dirty="0">
                <a:solidFill>
                  <a:schemeClr val="accent1"/>
                </a:solidFill>
              </a:rPr>
              <a:t>Vary U</a:t>
            </a:r>
            <a:r>
              <a:rPr lang="id-ID" sz="1400" dirty="0">
                <a:solidFill>
                  <a:schemeClr val="accent1"/>
                </a:solidFill>
              </a:rPr>
              <a:t>B</a:t>
            </a:r>
            <a:endParaRPr lang="en-ID" dirty="0">
              <a:solidFill>
                <a:schemeClr val="accent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A64F77-5D76-4F92-B94E-C17D6932F9F3}"/>
              </a:ext>
            </a:extLst>
          </p:cNvPr>
          <p:cNvSpPr/>
          <p:nvPr/>
        </p:nvSpPr>
        <p:spPr>
          <a:xfrm>
            <a:off x="3707904" y="683235"/>
            <a:ext cx="139010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Blue = 600 V</a:t>
            </a:r>
          </a:p>
          <a:p>
            <a:r>
              <a:rPr lang="id-ID" sz="1400" dirty="0">
                <a:solidFill>
                  <a:schemeClr val="accent2">
                    <a:lumMod val="50000"/>
                  </a:schemeClr>
                </a:solidFill>
              </a:rPr>
              <a:t>Red = 750 V</a:t>
            </a:r>
          </a:p>
        </p:txBody>
      </p:sp>
    </p:spTree>
    <p:extLst>
      <p:ext uri="{BB962C8B-B14F-4D97-AF65-F5344CB8AC3E}">
        <p14:creationId xmlns:p14="http://schemas.microsoft.com/office/powerpoint/2010/main" val="2626888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949A6D-13CE-4F01-8E58-871C202D6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7654"/>
            <a:ext cx="4283467" cy="22323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C52CD7-39B1-4B8E-A454-01EA57A6F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344"/>
            <a:ext cx="3960440" cy="253501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069340-B479-4103-8FC5-E05EA635671B}"/>
              </a:ext>
            </a:extLst>
          </p:cNvPr>
          <p:cNvSpPr/>
          <p:nvPr/>
        </p:nvSpPr>
        <p:spPr>
          <a:xfrm>
            <a:off x="2607263" y="421741"/>
            <a:ext cx="392947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id-ID" sz="3600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-ID" sz="3600" dirty="0" err="1">
                <a:solidFill>
                  <a:schemeClr val="accent1">
                    <a:lumMod val="75000"/>
                  </a:schemeClr>
                </a:solidFill>
              </a:rPr>
              <a:t>onfinement</a:t>
            </a:r>
            <a:r>
              <a:rPr lang="en-ID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d-ID" sz="3600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ID" sz="3600" dirty="0" err="1">
                <a:solidFill>
                  <a:schemeClr val="accent1">
                    <a:lumMod val="75000"/>
                  </a:schemeClr>
                </a:solidFill>
              </a:rPr>
              <a:t>ime</a:t>
            </a:r>
            <a:endParaRPr lang="en-ID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5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E2B52E-76BE-44AD-9EB7-1F39EBB176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dirty="0"/>
              <a:t>CONCLUSION</a:t>
            </a:r>
            <a:endParaRPr lang="en-ID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AF8A08-45C4-4FC6-97AC-A1129C8C1E53}"/>
                  </a:ext>
                </a:extLst>
              </p:cNvPr>
              <p:cNvSpPr txBox="1"/>
              <p:nvPr/>
            </p:nvSpPr>
            <p:spPr>
              <a:xfrm>
                <a:off x="755576" y="1279088"/>
                <a:ext cx="7344816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AutoNum type="arabicPeriod"/>
                </a:pPr>
                <a:r>
                  <a:rPr lang="id-ID" dirty="0"/>
                  <a:t>Analyze the relation between U</a:t>
                </a:r>
                <a:r>
                  <a:rPr lang="id-ID" sz="1000" dirty="0"/>
                  <a:t>CD</a:t>
                </a:r>
                <a:r>
                  <a:rPr lang="id-ID" dirty="0"/>
                  <a:t> and energy confinement time </a:t>
                </a:r>
              </a:p>
              <a:p>
                <a:pPr algn="just"/>
                <a:r>
                  <a:rPr lang="id-ID" dirty="0"/>
                  <a:t>(</a:t>
                </a:r>
                <a14:m>
                  <m:oMath xmlns:m="http://schemas.openxmlformats.org/officeDocument/2006/math">
                    <m:r>
                      <a:rPr lang="id-ID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d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d-ID" dirty="0"/>
                  <a:t>) from data in 2017.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dirty="0"/>
                  <a:t>U</a:t>
                </a:r>
                <a:r>
                  <a:rPr lang="id-ID" sz="1000" dirty="0"/>
                  <a:t>CD</a:t>
                </a:r>
                <a:r>
                  <a:rPr lang="id-ID" dirty="0"/>
                  <a:t> increase </a:t>
                </a:r>
                <a14:m>
                  <m:oMath xmlns:m="http://schemas.openxmlformats.org/officeDocument/2006/math"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d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d-ID" b="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increase too.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dirty="0"/>
                  <a:t>We can increase </a:t>
                </a:r>
                <a14:m>
                  <m:oMath xmlns:m="http://schemas.openxmlformats.org/officeDocument/2006/math">
                    <m:r>
                      <a:rPr lang="id-ID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id-ID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d-ID" dirty="0"/>
                  <a:t> by increasing U</a:t>
                </a:r>
                <a:r>
                  <a:rPr lang="id-ID" sz="1000" dirty="0"/>
                  <a:t>CD</a:t>
                </a:r>
                <a:r>
                  <a:rPr lang="id-ID" dirty="0"/>
                  <a:t>.</a:t>
                </a:r>
                <a:endParaRPr lang="id-ID" sz="10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d-ID" dirty="0"/>
              </a:p>
              <a:p>
                <a:pPr algn="just"/>
                <a:r>
                  <a:rPr lang="id-ID" dirty="0"/>
                  <a:t>2. Model time scaling for ITER to calculate time scaling for GOLEM.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dirty="0"/>
                  <a:t>When U</a:t>
                </a:r>
                <a:r>
                  <a:rPr lang="id-ID" sz="1000" dirty="0"/>
                  <a:t>CD</a:t>
                </a:r>
                <a:r>
                  <a:rPr lang="id-ID" dirty="0"/>
                  <a:t> increase </a:t>
                </a:r>
                <a14:m>
                  <m:oMath xmlns:m="http://schemas.openxmlformats.org/officeDocument/2006/math">
                    <m:r>
                      <a:rPr lang="id-ID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id-ID" dirty="0"/>
                  <a:t> time scaling decrease.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u="sng" dirty="0"/>
                  <a:t>Maybe</a:t>
                </a:r>
                <a:r>
                  <a:rPr lang="id-ID" dirty="0"/>
                  <a:t> the model time scaling of ITER </a:t>
                </a:r>
                <a:r>
                  <a:rPr lang="id-ID" u="sng" dirty="0"/>
                  <a:t>do not</a:t>
                </a:r>
                <a:r>
                  <a:rPr lang="id-ID" dirty="0"/>
                  <a:t> suitable for GOLEM</a:t>
                </a:r>
              </a:p>
              <a:p>
                <a:pPr algn="just"/>
                <a:endParaRPr lang="id-ID" dirty="0"/>
              </a:p>
              <a:p>
                <a:pPr algn="just"/>
                <a:r>
                  <a:rPr lang="id-ID" dirty="0"/>
                  <a:t>2. From the result, we get that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dirty="0"/>
                  <a:t>When U</a:t>
                </a:r>
                <a:r>
                  <a:rPr lang="id-ID" sz="1100" dirty="0"/>
                  <a:t>CD</a:t>
                </a:r>
                <a:r>
                  <a:rPr lang="id-ID" dirty="0"/>
                  <a:t> increase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id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𝑇𝑒</m:t>
                    </m:r>
                  </m:oMath>
                </a14:m>
                <a:r>
                  <a:rPr lang="id-ID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increase too in sepecific of time. But after that, </a:t>
                </a:r>
                <a14:m>
                  <m:oMath xmlns:m="http://schemas.openxmlformats.org/officeDocument/2006/math">
                    <m:r>
                      <a:rPr lang="id-ID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𝑇𝑒</m:t>
                    </m:r>
                  </m:oMath>
                </a14:m>
                <a:r>
                  <a:rPr lang="id-ID" dirty="0"/>
                  <a:t> decrease which is unexplaniation result.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id-ID" dirty="0"/>
                  <a:t>When U</a:t>
                </a:r>
                <a:r>
                  <a:rPr lang="id-ID" sz="1200" dirty="0"/>
                  <a:t>B</a:t>
                </a:r>
                <a:r>
                  <a:rPr lang="id-ID" dirty="0"/>
                  <a:t> increase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id-ID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𝑇𝑒</m:t>
                    </m:r>
                  </m:oMath>
                </a14:m>
                <a:r>
                  <a:rPr lang="id-ID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increase too.</a:t>
                </a:r>
                <a:endParaRPr lang="id-ID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d-ID" dirty="0"/>
              </a:p>
              <a:p>
                <a:pPr algn="just"/>
                <a:endParaRPr lang="id-ID" dirty="0"/>
              </a:p>
              <a:p>
                <a:pPr algn="just"/>
                <a:endParaRPr lang="en-ID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AF8A08-45C4-4FC6-97AC-A1129C8C1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279088"/>
                <a:ext cx="7344816" cy="4524315"/>
              </a:xfrm>
              <a:prstGeom prst="rect">
                <a:avLst/>
              </a:prstGeom>
              <a:blipFill>
                <a:blip r:embed="rId2"/>
                <a:stretch>
                  <a:fillRect l="-747" t="-809" r="-664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98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1FE49-8308-42CD-AA08-E949E790A5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2067694"/>
            <a:ext cx="4211960" cy="1440160"/>
          </a:xfrm>
        </p:spPr>
        <p:txBody>
          <a:bodyPr/>
          <a:lstStyle/>
          <a:p>
            <a:r>
              <a:rPr lang="en-US" sz="6000" dirty="0"/>
              <a:t>Thank you </a:t>
            </a:r>
          </a:p>
          <a:p>
            <a:r>
              <a:rPr lang="en-US" dirty="0"/>
              <a:t>for your attention.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4915678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4807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</TotalTime>
  <Words>321</Words>
  <Application>Microsoft Office PowerPoint</Application>
  <PresentationFormat>On-screen Show (16:9)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맑은 고딕</vt:lpstr>
      <vt:lpstr>Arial</vt:lpstr>
      <vt:lpstr>Berlin Sans FB</vt:lpstr>
      <vt:lpstr>Cambria Math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Raisya Salsabila</cp:lastModifiedBy>
  <cp:revision>147</cp:revision>
  <dcterms:created xsi:type="dcterms:W3CDTF">2016-12-05T23:26:54Z</dcterms:created>
  <dcterms:modified xsi:type="dcterms:W3CDTF">2020-01-31T04:23:35Z</dcterms:modified>
</cp:coreProperties>
</file>