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30603825" cy="39604950"/>
  <p:notesSz cx="7315200" cy="9601200"/>
  <p:defaultTextStyle>
    <a:defPPr>
      <a:defRPr lang="en-US"/>
    </a:defPPr>
    <a:lvl1pPr marL="0" algn="l" defTabSz="3537385" rtl="0" eaLnBrk="1" latinLnBrk="0" hangingPunct="1">
      <a:defRPr sz="7000" kern="1200">
        <a:solidFill>
          <a:schemeClr val="tx1"/>
        </a:solidFill>
        <a:latin typeface="+mn-lt"/>
        <a:ea typeface="+mn-ea"/>
        <a:cs typeface="+mn-cs"/>
      </a:defRPr>
    </a:lvl1pPr>
    <a:lvl2pPr marL="1768694" algn="l" defTabSz="3537385" rtl="0" eaLnBrk="1" latinLnBrk="0" hangingPunct="1">
      <a:defRPr sz="7000" kern="1200">
        <a:solidFill>
          <a:schemeClr val="tx1"/>
        </a:solidFill>
        <a:latin typeface="+mn-lt"/>
        <a:ea typeface="+mn-ea"/>
        <a:cs typeface="+mn-cs"/>
      </a:defRPr>
    </a:lvl2pPr>
    <a:lvl3pPr marL="3537385" algn="l" defTabSz="3537385" rtl="0" eaLnBrk="1" latinLnBrk="0" hangingPunct="1">
      <a:defRPr sz="7000" kern="1200">
        <a:solidFill>
          <a:schemeClr val="tx1"/>
        </a:solidFill>
        <a:latin typeface="+mn-lt"/>
        <a:ea typeface="+mn-ea"/>
        <a:cs typeface="+mn-cs"/>
      </a:defRPr>
    </a:lvl3pPr>
    <a:lvl4pPr marL="5306080" algn="l" defTabSz="3537385" rtl="0" eaLnBrk="1" latinLnBrk="0" hangingPunct="1">
      <a:defRPr sz="7000" kern="1200">
        <a:solidFill>
          <a:schemeClr val="tx1"/>
        </a:solidFill>
        <a:latin typeface="+mn-lt"/>
        <a:ea typeface="+mn-ea"/>
        <a:cs typeface="+mn-cs"/>
      </a:defRPr>
    </a:lvl4pPr>
    <a:lvl5pPr marL="7074774" algn="l" defTabSz="3537385" rtl="0" eaLnBrk="1" latinLnBrk="0" hangingPunct="1">
      <a:defRPr sz="7000" kern="1200">
        <a:solidFill>
          <a:schemeClr val="tx1"/>
        </a:solidFill>
        <a:latin typeface="+mn-lt"/>
        <a:ea typeface="+mn-ea"/>
        <a:cs typeface="+mn-cs"/>
      </a:defRPr>
    </a:lvl5pPr>
    <a:lvl6pPr marL="8843469" algn="l" defTabSz="3537385" rtl="0" eaLnBrk="1" latinLnBrk="0" hangingPunct="1">
      <a:defRPr sz="7000" kern="1200">
        <a:solidFill>
          <a:schemeClr val="tx1"/>
        </a:solidFill>
        <a:latin typeface="+mn-lt"/>
        <a:ea typeface="+mn-ea"/>
        <a:cs typeface="+mn-cs"/>
      </a:defRPr>
    </a:lvl6pPr>
    <a:lvl7pPr marL="10612159" algn="l" defTabSz="3537385" rtl="0" eaLnBrk="1" latinLnBrk="0" hangingPunct="1">
      <a:defRPr sz="7000" kern="1200">
        <a:solidFill>
          <a:schemeClr val="tx1"/>
        </a:solidFill>
        <a:latin typeface="+mn-lt"/>
        <a:ea typeface="+mn-ea"/>
        <a:cs typeface="+mn-cs"/>
      </a:defRPr>
    </a:lvl7pPr>
    <a:lvl8pPr marL="12380854" algn="l" defTabSz="3537385" rtl="0" eaLnBrk="1" latinLnBrk="0" hangingPunct="1">
      <a:defRPr sz="7000" kern="1200">
        <a:solidFill>
          <a:schemeClr val="tx1"/>
        </a:solidFill>
        <a:latin typeface="+mn-lt"/>
        <a:ea typeface="+mn-ea"/>
        <a:cs typeface="+mn-cs"/>
      </a:defRPr>
    </a:lvl8pPr>
    <a:lvl9pPr marL="14149548" algn="l" defTabSz="3537385" rtl="0" eaLnBrk="1" latinLnBrk="0" hangingPunct="1">
      <a:defRPr sz="7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4">
          <p15:clr>
            <a:srgbClr val="A4A3A4"/>
          </p15:clr>
        </p15:guide>
        <p15:guide id="2" pos="9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242"/>
    <a:srgbClr val="0000FF"/>
    <a:srgbClr val="FFFF99"/>
    <a:srgbClr val="FFFF66"/>
    <a:srgbClr val="99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4588" autoAdjust="0"/>
  </p:normalViewPr>
  <p:slideViewPr>
    <p:cSldViewPr>
      <p:cViewPr>
        <p:scale>
          <a:sx n="30" d="100"/>
          <a:sy n="30" d="100"/>
        </p:scale>
        <p:origin x="936" y="-2122"/>
      </p:cViewPr>
      <p:guideLst>
        <p:guide orient="horz" pos="12474"/>
        <p:guide pos="9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2172784-9BDA-4204-9E65-B64458239D49}" type="datetimeFigureOut">
              <a:rPr lang="en-US" smtClean="0"/>
              <a:pPr/>
              <a:t>5/2/2019</a:t>
            </a:fld>
            <a:endParaRPr lang="en-IN"/>
          </a:p>
        </p:txBody>
      </p:sp>
      <p:sp>
        <p:nvSpPr>
          <p:cNvPr id="4" name="Slide Image Placeholder 3"/>
          <p:cNvSpPr>
            <a:spLocks noGrp="1" noRot="1" noChangeAspect="1"/>
          </p:cNvSpPr>
          <p:nvPr>
            <p:ph type="sldImg" idx="2"/>
          </p:nvPr>
        </p:nvSpPr>
        <p:spPr>
          <a:xfrm>
            <a:off x="2266950" y="720725"/>
            <a:ext cx="2781300" cy="3600450"/>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2D40FA1-AD3D-4466-8D25-1EAD1ABA715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720725"/>
            <a:ext cx="2781300" cy="36004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2D40FA1-AD3D-4466-8D25-1EAD1ABA7152}"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5287" y="12303225"/>
            <a:ext cx="26013252" cy="8489395"/>
          </a:xfrm>
        </p:spPr>
        <p:txBody>
          <a:bodyPr/>
          <a:lstStyle/>
          <a:p>
            <a:r>
              <a:rPr lang="en-US"/>
              <a:t>Click to edit Master title style</a:t>
            </a:r>
            <a:endParaRPr lang="en-IN"/>
          </a:p>
        </p:txBody>
      </p:sp>
      <p:sp>
        <p:nvSpPr>
          <p:cNvPr id="3" name="Subtitle 2"/>
          <p:cNvSpPr>
            <a:spLocks noGrp="1"/>
          </p:cNvSpPr>
          <p:nvPr>
            <p:ph type="subTitle" idx="1"/>
          </p:nvPr>
        </p:nvSpPr>
        <p:spPr>
          <a:xfrm>
            <a:off x="4590574" y="22442805"/>
            <a:ext cx="21422678" cy="10121264"/>
          </a:xfrm>
        </p:spPr>
        <p:txBody>
          <a:bodyPr/>
          <a:lstStyle>
            <a:lvl1pPr marL="0" indent="0" algn="ctr">
              <a:buNone/>
              <a:defRPr>
                <a:solidFill>
                  <a:schemeClr val="tx1">
                    <a:tint val="75000"/>
                  </a:schemeClr>
                </a:solidFill>
              </a:defRPr>
            </a:lvl1pPr>
            <a:lvl2pPr marL="1767355" indent="0" algn="ctr">
              <a:buNone/>
              <a:defRPr>
                <a:solidFill>
                  <a:schemeClr val="tx1">
                    <a:tint val="75000"/>
                  </a:schemeClr>
                </a:solidFill>
              </a:defRPr>
            </a:lvl2pPr>
            <a:lvl3pPr marL="3534707" indent="0" algn="ctr">
              <a:buNone/>
              <a:defRPr>
                <a:solidFill>
                  <a:schemeClr val="tx1">
                    <a:tint val="75000"/>
                  </a:schemeClr>
                </a:solidFill>
              </a:defRPr>
            </a:lvl3pPr>
            <a:lvl4pPr marL="5302059" indent="0" algn="ctr">
              <a:buNone/>
              <a:defRPr>
                <a:solidFill>
                  <a:schemeClr val="tx1">
                    <a:tint val="75000"/>
                  </a:schemeClr>
                </a:solidFill>
              </a:defRPr>
            </a:lvl4pPr>
            <a:lvl5pPr marL="7069410" indent="0" algn="ctr">
              <a:buNone/>
              <a:defRPr>
                <a:solidFill>
                  <a:schemeClr val="tx1">
                    <a:tint val="75000"/>
                  </a:schemeClr>
                </a:solidFill>
              </a:defRPr>
            </a:lvl5pPr>
            <a:lvl6pPr marL="8836766" indent="0" algn="ctr">
              <a:buNone/>
              <a:defRPr>
                <a:solidFill>
                  <a:schemeClr val="tx1">
                    <a:tint val="75000"/>
                  </a:schemeClr>
                </a:solidFill>
              </a:defRPr>
            </a:lvl6pPr>
            <a:lvl7pPr marL="10604117" indent="0" algn="ctr">
              <a:buNone/>
              <a:defRPr>
                <a:solidFill>
                  <a:schemeClr val="tx1">
                    <a:tint val="75000"/>
                  </a:schemeClr>
                </a:solidFill>
              </a:defRPr>
            </a:lvl7pPr>
            <a:lvl8pPr marL="12371473" indent="0" algn="ctr">
              <a:buNone/>
              <a:defRPr>
                <a:solidFill>
                  <a:schemeClr val="tx1">
                    <a:tint val="75000"/>
                  </a:schemeClr>
                </a:solidFill>
              </a:defRPr>
            </a:lvl8pPr>
            <a:lvl9pPr marL="14138824"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5ECF1C3-29CA-434F-A169-D18CC8159F3C}" type="datetimeFigureOut">
              <a:rPr lang="en-US" smtClean="0"/>
              <a:pPr/>
              <a:t>5/2/2019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5ECF1C3-29CA-434F-A169-D18CC8159F3C}" type="datetimeFigureOut">
              <a:rPr lang="en-US" smtClean="0"/>
              <a:pPr/>
              <a:t>5/2/2019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38767" y="7160065"/>
            <a:ext cx="23314163" cy="152579901"/>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180337" y="7160065"/>
            <a:ext cx="69448366" cy="152579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5ECF1C3-29CA-434F-A169-D18CC8159F3C}" type="datetimeFigureOut">
              <a:rPr lang="en-US" smtClean="0"/>
              <a:pPr/>
              <a:t>5/2/2019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5ECF1C3-29CA-434F-A169-D18CC8159F3C}" type="datetimeFigureOut">
              <a:rPr lang="en-US" smtClean="0"/>
              <a:pPr/>
              <a:t>5/2/2019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7490" y="25449861"/>
            <a:ext cx="26013252" cy="7865984"/>
          </a:xfrm>
        </p:spPr>
        <p:txBody>
          <a:bodyPr anchor="t"/>
          <a:lstStyle>
            <a:lvl1pPr algn="l">
              <a:defRPr sz="15500" b="1" cap="all"/>
            </a:lvl1pPr>
          </a:lstStyle>
          <a:p>
            <a:r>
              <a:rPr lang="en-US"/>
              <a:t>Click to edit Master title style</a:t>
            </a:r>
            <a:endParaRPr lang="en-IN"/>
          </a:p>
        </p:txBody>
      </p:sp>
      <p:sp>
        <p:nvSpPr>
          <p:cNvPr id="3" name="Text Placeholder 2"/>
          <p:cNvSpPr>
            <a:spLocks noGrp="1"/>
          </p:cNvSpPr>
          <p:nvPr>
            <p:ph type="body" idx="1"/>
          </p:nvPr>
        </p:nvSpPr>
        <p:spPr>
          <a:xfrm>
            <a:off x="2417490" y="16786271"/>
            <a:ext cx="26013252" cy="8663581"/>
          </a:xfrm>
        </p:spPr>
        <p:txBody>
          <a:bodyPr anchor="b"/>
          <a:lstStyle>
            <a:lvl1pPr marL="0" indent="0">
              <a:buNone/>
              <a:defRPr sz="7700">
                <a:solidFill>
                  <a:schemeClr val="tx1">
                    <a:tint val="75000"/>
                  </a:schemeClr>
                </a:solidFill>
              </a:defRPr>
            </a:lvl1pPr>
            <a:lvl2pPr marL="1767355" indent="0">
              <a:buNone/>
              <a:defRPr sz="7000">
                <a:solidFill>
                  <a:schemeClr val="tx1">
                    <a:tint val="75000"/>
                  </a:schemeClr>
                </a:solidFill>
              </a:defRPr>
            </a:lvl2pPr>
            <a:lvl3pPr marL="3534707" indent="0">
              <a:buNone/>
              <a:defRPr sz="6200">
                <a:solidFill>
                  <a:schemeClr val="tx1">
                    <a:tint val="75000"/>
                  </a:schemeClr>
                </a:solidFill>
              </a:defRPr>
            </a:lvl3pPr>
            <a:lvl4pPr marL="5302059" indent="0">
              <a:buNone/>
              <a:defRPr sz="5400">
                <a:solidFill>
                  <a:schemeClr val="tx1">
                    <a:tint val="75000"/>
                  </a:schemeClr>
                </a:solidFill>
              </a:defRPr>
            </a:lvl4pPr>
            <a:lvl5pPr marL="7069410" indent="0">
              <a:buNone/>
              <a:defRPr sz="5400">
                <a:solidFill>
                  <a:schemeClr val="tx1">
                    <a:tint val="75000"/>
                  </a:schemeClr>
                </a:solidFill>
              </a:defRPr>
            </a:lvl5pPr>
            <a:lvl6pPr marL="8836766" indent="0">
              <a:buNone/>
              <a:defRPr sz="5400">
                <a:solidFill>
                  <a:schemeClr val="tx1">
                    <a:tint val="75000"/>
                  </a:schemeClr>
                </a:solidFill>
              </a:defRPr>
            </a:lvl6pPr>
            <a:lvl7pPr marL="10604117" indent="0">
              <a:buNone/>
              <a:defRPr sz="5400">
                <a:solidFill>
                  <a:schemeClr val="tx1">
                    <a:tint val="75000"/>
                  </a:schemeClr>
                </a:solidFill>
              </a:defRPr>
            </a:lvl7pPr>
            <a:lvl8pPr marL="12371473" indent="0">
              <a:buNone/>
              <a:defRPr sz="5400">
                <a:solidFill>
                  <a:schemeClr val="tx1">
                    <a:tint val="75000"/>
                  </a:schemeClr>
                </a:solidFill>
              </a:defRPr>
            </a:lvl8pPr>
            <a:lvl9pPr marL="14138824" indent="0">
              <a:buNone/>
              <a:defRPr sz="5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CF1C3-29CA-434F-A169-D18CC8159F3C}" type="datetimeFigureOut">
              <a:rPr lang="en-US" smtClean="0"/>
              <a:pPr/>
              <a:t>5/2/2019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5180338" y="41722739"/>
            <a:ext cx="46378607" cy="118017246"/>
          </a:xfrm>
        </p:spPr>
        <p:txBody>
          <a:bodyPr/>
          <a:lstStyle>
            <a:lvl1pPr>
              <a:defRPr sz="10800"/>
            </a:lvl1pPr>
            <a:lvl2pPr>
              <a:defRPr sz="9300"/>
            </a:lvl2pPr>
            <a:lvl3pPr>
              <a:defRPr sz="77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2069020" y="41722739"/>
            <a:ext cx="46383922" cy="118017246"/>
          </a:xfrm>
        </p:spPr>
        <p:txBody>
          <a:bodyPr/>
          <a:lstStyle>
            <a:lvl1pPr>
              <a:defRPr sz="10800"/>
            </a:lvl1pPr>
            <a:lvl2pPr>
              <a:defRPr sz="9300"/>
            </a:lvl2pPr>
            <a:lvl3pPr>
              <a:defRPr sz="77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5ECF1C3-29CA-434F-A169-D18CC8159F3C}" type="datetimeFigureOut">
              <a:rPr lang="en-US" smtClean="0"/>
              <a:pPr/>
              <a:t>5/2/2019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0193" y="1586034"/>
            <a:ext cx="27543443" cy="6600826"/>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1530192" y="8865278"/>
            <a:ext cx="13522004" cy="3694626"/>
          </a:xfrm>
        </p:spPr>
        <p:txBody>
          <a:bodyPr anchor="b"/>
          <a:lstStyle>
            <a:lvl1pPr marL="0" indent="0">
              <a:buNone/>
              <a:defRPr sz="9300" b="1"/>
            </a:lvl1pPr>
            <a:lvl2pPr marL="1767355" indent="0">
              <a:buNone/>
              <a:defRPr sz="7700" b="1"/>
            </a:lvl2pPr>
            <a:lvl3pPr marL="3534707" indent="0">
              <a:buNone/>
              <a:defRPr sz="7000" b="1"/>
            </a:lvl3pPr>
            <a:lvl4pPr marL="5302059" indent="0">
              <a:buNone/>
              <a:defRPr sz="6200" b="1"/>
            </a:lvl4pPr>
            <a:lvl5pPr marL="7069410" indent="0">
              <a:buNone/>
              <a:defRPr sz="6200" b="1"/>
            </a:lvl5pPr>
            <a:lvl6pPr marL="8836766" indent="0">
              <a:buNone/>
              <a:defRPr sz="6200" b="1"/>
            </a:lvl6pPr>
            <a:lvl7pPr marL="10604117" indent="0">
              <a:buNone/>
              <a:defRPr sz="6200" b="1"/>
            </a:lvl7pPr>
            <a:lvl8pPr marL="12371473" indent="0">
              <a:buNone/>
              <a:defRPr sz="6200" b="1"/>
            </a:lvl8pPr>
            <a:lvl9pPr marL="14138824" indent="0">
              <a:buNone/>
              <a:defRPr sz="6200" b="1"/>
            </a:lvl9pPr>
          </a:lstStyle>
          <a:p>
            <a:pPr lvl="0"/>
            <a:r>
              <a:rPr lang="en-US"/>
              <a:t>Click to edit Master text styles</a:t>
            </a:r>
          </a:p>
        </p:txBody>
      </p:sp>
      <p:sp>
        <p:nvSpPr>
          <p:cNvPr id="4" name="Content Placeholder 3"/>
          <p:cNvSpPr>
            <a:spLocks noGrp="1"/>
          </p:cNvSpPr>
          <p:nvPr>
            <p:ph sz="half" idx="2"/>
          </p:nvPr>
        </p:nvSpPr>
        <p:spPr>
          <a:xfrm>
            <a:off x="1530192" y="12559904"/>
            <a:ext cx="13522004" cy="22818689"/>
          </a:xfrm>
        </p:spPr>
        <p:txBody>
          <a:bodyPr/>
          <a:lstStyle>
            <a:lvl1pPr>
              <a:defRPr sz="9300"/>
            </a:lvl1pPr>
            <a:lvl2pPr>
              <a:defRPr sz="7700"/>
            </a:lvl2pPr>
            <a:lvl3pPr>
              <a:defRPr sz="70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15546330" y="8865278"/>
            <a:ext cx="13527316" cy="3694626"/>
          </a:xfrm>
        </p:spPr>
        <p:txBody>
          <a:bodyPr anchor="b"/>
          <a:lstStyle>
            <a:lvl1pPr marL="0" indent="0">
              <a:buNone/>
              <a:defRPr sz="9300" b="1"/>
            </a:lvl1pPr>
            <a:lvl2pPr marL="1767355" indent="0">
              <a:buNone/>
              <a:defRPr sz="7700" b="1"/>
            </a:lvl2pPr>
            <a:lvl3pPr marL="3534707" indent="0">
              <a:buNone/>
              <a:defRPr sz="7000" b="1"/>
            </a:lvl3pPr>
            <a:lvl4pPr marL="5302059" indent="0">
              <a:buNone/>
              <a:defRPr sz="6200" b="1"/>
            </a:lvl4pPr>
            <a:lvl5pPr marL="7069410" indent="0">
              <a:buNone/>
              <a:defRPr sz="6200" b="1"/>
            </a:lvl5pPr>
            <a:lvl6pPr marL="8836766" indent="0">
              <a:buNone/>
              <a:defRPr sz="6200" b="1"/>
            </a:lvl6pPr>
            <a:lvl7pPr marL="10604117" indent="0">
              <a:buNone/>
              <a:defRPr sz="6200" b="1"/>
            </a:lvl7pPr>
            <a:lvl8pPr marL="12371473" indent="0">
              <a:buNone/>
              <a:defRPr sz="6200" b="1"/>
            </a:lvl8pPr>
            <a:lvl9pPr marL="14138824" indent="0">
              <a:buNone/>
              <a:defRPr sz="6200" b="1"/>
            </a:lvl9pPr>
          </a:lstStyle>
          <a:p>
            <a:pPr lvl="0"/>
            <a:r>
              <a:rPr lang="en-US"/>
              <a:t>Click to edit Master text styles</a:t>
            </a:r>
          </a:p>
        </p:txBody>
      </p:sp>
      <p:sp>
        <p:nvSpPr>
          <p:cNvPr id="6" name="Content Placeholder 5"/>
          <p:cNvSpPr>
            <a:spLocks noGrp="1"/>
          </p:cNvSpPr>
          <p:nvPr>
            <p:ph sz="quarter" idx="4"/>
          </p:nvPr>
        </p:nvSpPr>
        <p:spPr>
          <a:xfrm>
            <a:off x="15546330" y="12559904"/>
            <a:ext cx="13527316" cy="22818689"/>
          </a:xfrm>
        </p:spPr>
        <p:txBody>
          <a:bodyPr/>
          <a:lstStyle>
            <a:lvl1pPr>
              <a:defRPr sz="9300"/>
            </a:lvl1pPr>
            <a:lvl2pPr>
              <a:defRPr sz="7700"/>
            </a:lvl2pPr>
            <a:lvl3pPr>
              <a:defRPr sz="70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5ECF1C3-29CA-434F-A169-D18CC8159F3C}" type="datetimeFigureOut">
              <a:rPr lang="en-US" smtClean="0"/>
              <a:pPr/>
              <a:t>5/2/2019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5ECF1C3-29CA-434F-A169-D18CC8159F3C}" type="datetimeFigureOut">
              <a:rPr lang="en-US" smtClean="0"/>
              <a:pPr/>
              <a:t>5/2/2019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CF1C3-29CA-434F-A169-D18CC8159F3C}" type="datetimeFigureOut">
              <a:rPr lang="en-US" smtClean="0"/>
              <a:pPr/>
              <a:t>5/2/2019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0203" y="1576863"/>
            <a:ext cx="10068448" cy="6710839"/>
          </a:xfrm>
        </p:spPr>
        <p:txBody>
          <a:bodyPr anchor="b"/>
          <a:lstStyle>
            <a:lvl1pPr algn="l">
              <a:defRPr sz="7700" b="1"/>
            </a:lvl1pPr>
          </a:lstStyle>
          <a:p>
            <a:r>
              <a:rPr lang="en-US"/>
              <a:t>Click to edit Master title style</a:t>
            </a:r>
            <a:endParaRPr lang="en-IN"/>
          </a:p>
        </p:txBody>
      </p:sp>
      <p:sp>
        <p:nvSpPr>
          <p:cNvPr id="3" name="Content Placeholder 2"/>
          <p:cNvSpPr>
            <a:spLocks noGrp="1"/>
          </p:cNvSpPr>
          <p:nvPr>
            <p:ph idx="1"/>
          </p:nvPr>
        </p:nvSpPr>
        <p:spPr>
          <a:xfrm>
            <a:off x="11965246" y="1576886"/>
            <a:ext cx="17108388" cy="33801728"/>
          </a:xfrm>
        </p:spPr>
        <p:txBody>
          <a:bodyPr/>
          <a:lstStyle>
            <a:lvl1pPr>
              <a:defRPr sz="12400"/>
            </a:lvl1pPr>
            <a:lvl2pPr>
              <a:defRPr sz="10800"/>
            </a:lvl2pPr>
            <a:lvl3pPr>
              <a:defRPr sz="93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1530203" y="8287724"/>
            <a:ext cx="10068448" cy="27090889"/>
          </a:xfrm>
        </p:spPr>
        <p:txBody>
          <a:bodyPr/>
          <a:lstStyle>
            <a:lvl1pPr marL="0" indent="0">
              <a:buNone/>
              <a:defRPr sz="5400"/>
            </a:lvl1pPr>
            <a:lvl2pPr marL="1767355" indent="0">
              <a:buNone/>
              <a:defRPr sz="4600"/>
            </a:lvl2pPr>
            <a:lvl3pPr marL="3534707" indent="0">
              <a:buNone/>
              <a:defRPr sz="3900"/>
            </a:lvl3pPr>
            <a:lvl4pPr marL="5302059" indent="0">
              <a:buNone/>
              <a:defRPr sz="3500"/>
            </a:lvl4pPr>
            <a:lvl5pPr marL="7069410" indent="0">
              <a:buNone/>
              <a:defRPr sz="3500"/>
            </a:lvl5pPr>
            <a:lvl6pPr marL="8836766" indent="0">
              <a:buNone/>
              <a:defRPr sz="3500"/>
            </a:lvl6pPr>
            <a:lvl7pPr marL="10604117" indent="0">
              <a:buNone/>
              <a:defRPr sz="3500"/>
            </a:lvl7pPr>
            <a:lvl8pPr marL="12371473" indent="0">
              <a:buNone/>
              <a:defRPr sz="3500"/>
            </a:lvl8pPr>
            <a:lvl9pPr marL="14138824"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D5ECF1C3-29CA-434F-A169-D18CC8159F3C}" type="datetimeFigureOut">
              <a:rPr lang="en-US" smtClean="0"/>
              <a:pPr/>
              <a:t>5/2/2019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8564" y="27723465"/>
            <a:ext cx="18362295" cy="3272912"/>
          </a:xfrm>
        </p:spPr>
        <p:txBody>
          <a:bodyPr anchor="b"/>
          <a:lstStyle>
            <a:lvl1pPr algn="l">
              <a:defRPr sz="7700" b="1"/>
            </a:lvl1pPr>
          </a:lstStyle>
          <a:p>
            <a:r>
              <a:rPr lang="en-US"/>
              <a:t>Click to edit Master title style</a:t>
            </a:r>
            <a:endParaRPr lang="en-IN"/>
          </a:p>
        </p:txBody>
      </p:sp>
      <p:sp>
        <p:nvSpPr>
          <p:cNvPr id="3" name="Picture Placeholder 2"/>
          <p:cNvSpPr>
            <a:spLocks noGrp="1"/>
          </p:cNvSpPr>
          <p:nvPr>
            <p:ph type="pic" idx="1"/>
          </p:nvPr>
        </p:nvSpPr>
        <p:spPr>
          <a:xfrm>
            <a:off x="5998564" y="3538776"/>
            <a:ext cx="18362295" cy="23762970"/>
          </a:xfrm>
        </p:spPr>
        <p:txBody>
          <a:bodyPr/>
          <a:lstStyle>
            <a:lvl1pPr marL="0" indent="0">
              <a:buNone/>
              <a:defRPr sz="12400"/>
            </a:lvl1pPr>
            <a:lvl2pPr marL="1767355" indent="0">
              <a:buNone/>
              <a:defRPr sz="10800"/>
            </a:lvl2pPr>
            <a:lvl3pPr marL="3534707" indent="0">
              <a:buNone/>
              <a:defRPr sz="9300"/>
            </a:lvl3pPr>
            <a:lvl4pPr marL="5302059" indent="0">
              <a:buNone/>
              <a:defRPr sz="7700"/>
            </a:lvl4pPr>
            <a:lvl5pPr marL="7069410" indent="0">
              <a:buNone/>
              <a:defRPr sz="7700"/>
            </a:lvl5pPr>
            <a:lvl6pPr marL="8836766" indent="0">
              <a:buNone/>
              <a:defRPr sz="7700"/>
            </a:lvl6pPr>
            <a:lvl7pPr marL="10604117" indent="0">
              <a:buNone/>
              <a:defRPr sz="7700"/>
            </a:lvl7pPr>
            <a:lvl8pPr marL="12371473" indent="0">
              <a:buNone/>
              <a:defRPr sz="7700"/>
            </a:lvl8pPr>
            <a:lvl9pPr marL="14138824" indent="0">
              <a:buNone/>
              <a:defRPr sz="7700"/>
            </a:lvl9pPr>
          </a:lstStyle>
          <a:p>
            <a:endParaRPr lang="en-IN"/>
          </a:p>
        </p:txBody>
      </p:sp>
      <p:sp>
        <p:nvSpPr>
          <p:cNvPr id="4" name="Text Placeholder 3"/>
          <p:cNvSpPr>
            <a:spLocks noGrp="1"/>
          </p:cNvSpPr>
          <p:nvPr>
            <p:ph type="body" sz="half" idx="2"/>
          </p:nvPr>
        </p:nvSpPr>
        <p:spPr>
          <a:xfrm>
            <a:off x="5998564" y="30996379"/>
            <a:ext cx="18362295" cy="4648077"/>
          </a:xfrm>
        </p:spPr>
        <p:txBody>
          <a:bodyPr/>
          <a:lstStyle>
            <a:lvl1pPr marL="0" indent="0">
              <a:buNone/>
              <a:defRPr sz="5400"/>
            </a:lvl1pPr>
            <a:lvl2pPr marL="1767355" indent="0">
              <a:buNone/>
              <a:defRPr sz="4600"/>
            </a:lvl2pPr>
            <a:lvl3pPr marL="3534707" indent="0">
              <a:buNone/>
              <a:defRPr sz="3900"/>
            </a:lvl3pPr>
            <a:lvl4pPr marL="5302059" indent="0">
              <a:buNone/>
              <a:defRPr sz="3500"/>
            </a:lvl4pPr>
            <a:lvl5pPr marL="7069410" indent="0">
              <a:buNone/>
              <a:defRPr sz="3500"/>
            </a:lvl5pPr>
            <a:lvl6pPr marL="8836766" indent="0">
              <a:buNone/>
              <a:defRPr sz="3500"/>
            </a:lvl6pPr>
            <a:lvl7pPr marL="10604117" indent="0">
              <a:buNone/>
              <a:defRPr sz="3500"/>
            </a:lvl7pPr>
            <a:lvl8pPr marL="12371473" indent="0">
              <a:buNone/>
              <a:defRPr sz="3500"/>
            </a:lvl8pPr>
            <a:lvl9pPr marL="14138824"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D5ECF1C3-29CA-434F-A169-D18CC8159F3C}" type="datetimeFigureOut">
              <a:rPr lang="en-US" smtClean="0"/>
              <a:pPr/>
              <a:t>5/2/2019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507EA3-9C99-4A22-A1DC-5FF38BBFF5C1}" type="slidenum">
              <a:rPr lang="en-IN" smtClean="0"/>
              <a:pPr/>
              <a:t>‹#›</a:t>
            </a:fld>
            <a:endParaRPr lang="en-I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0193" y="1586034"/>
            <a:ext cx="27543443" cy="6600826"/>
          </a:xfrm>
          <a:prstGeom prst="rect">
            <a:avLst/>
          </a:prstGeom>
        </p:spPr>
        <p:txBody>
          <a:bodyPr vert="horz" lIns="353466" tIns="176739" rIns="353466" bIns="176739"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1530193" y="9241177"/>
            <a:ext cx="27543443" cy="26137436"/>
          </a:xfrm>
          <a:prstGeom prst="rect">
            <a:avLst/>
          </a:prstGeom>
        </p:spPr>
        <p:txBody>
          <a:bodyPr vert="horz" lIns="353466" tIns="176739" rIns="353466" bIns="1767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1530193" y="36707924"/>
            <a:ext cx="7140893" cy="2108596"/>
          </a:xfrm>
          <a:prstGeom prst="rect">
            <a:avLst/>
          </a:prstGeom>
        </p:spPr>
        <p:txBody>
          <a:bodyPr vert="horz" lIns="353466" tIns="176739" rIns="353466" bIns="176739" rtlCol="0" anchor="ctr"/>
          <a:lstStyle>
            <a:lvl1pPr algn="l">
              <a:defRPr sz="4600">
                <a:solidFill>
                  <a:schemeClr val="tx1">
                    <a:tint val="75000"/>
                  </a:schemeClr>
                </a:solidFill>
              </a:defRPr>
            </a:lvl1pPr>
          </a:lstStyle>
          <a:p>
            <a:fld id="{D5ECF1C3-29CA-434F-A169-D18CC8159F3C}" type="datetimeFigureOut">
              <a:rPr lang="en-US" smtClean="0"/>
              <a:pPr/>
              <a:t>5/2/2019</a:t>
            </a:fld>
            <a:endParaRPr lang="en-IN"/>
          </a:p>
        </p:txBody>
      </p:sp>
      <p:sp>
        <p:nvSpPr>
          <p:cNvPr id="5" name="Footer Placeholder 4"/>
          <p:cNvSpPr>
            <a:spLocks noGrp="1"/>
          </p:cNvSpPr>
          <p:nvPr>
            <p:ph type="ftr" sz="quarter" idx="3"/>
          </p:nvPr>
        </p:nvSpPr>
        <p:spPr>
          <a:xfrm>
            <a:off x="10456308" y="36707924"/>
            <a:ext cx="9691211" cy="2108596"/>
          </a:xfrm>
          <a:prstGeom prst="rect">
            <a:avLst/>
          </a:prstGeom>
        </p:spPr>
        <p:txBody>
          <a:bodyPr vert="horz" lIns="353466" tIns="176739" rIns="353466" bIns="176739" rtlCol="0" anchor="ctr"/>
          <a:lstStyle>
            <a:lvl1pPr algn="ctr">
              <a:defRPr sz="46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1932743" y="36707924"/>
            <a:ext cx="7140893" cy="2108596"/>
          </a:xfrm>
          <a:prstGeom prst="rect">
            <a:avLst/>
          </a:prstGeom>
        </p:spPr>
        <p:txBody>
          <a:bodyPr vert="horz" lIns="353466" tIns="176739" rIns="353466" bIns="176739" rtlCol="0" anchor="ctr"/>
          <a:lstStyle>
            <a:lvl1pPr algn="r">
              <a:defRPr sz="4600">
                <a:solidFill>
                  <a:schemeClr val="tx1">
                    <a:tint val="75000"/>
                  </a:schemeClr>
                </a:solidFill>
              </a:defRPr>
            </a:lvl1pPr>
          </a:lstStyle>
          <a:p>
            <a:fld id="{21507EA3-9C99-4A22-A1DC-5FF38BBFF5C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defTabSz="3534707" rtl="0" eaLnBrk="1" latinLnBrk="0" hangingPunct="1">
        <a:spcBef>
          <a:spcPct val="0"/>
        </a:spcBef>
        <a:buNone/>
        <a:defRPr sz="17000" kern="1200">
          <a:solidFill>
            <a:schemeClr val="tx1"/>
          </a:solidFill>
          <a:latin typeface="+mj-lt"/>
          <a:ea typeface="+mj-ea"/>
          <a:cs typeface="+mj-cs"/>
        </a:defRPr>
      </a:lvl1pPr>
    </p:titleStyle>
    <p:bodyStyle>
      <a:lvl1pPr marL="1325514" indent="-1325514" algn="l" defTabSz="3534707" rtl="0" eaLnBrk="1" latinLnBrk="0" hangingPunct="1">
        <a:spcBef>
          <a:spcPct val="20000"/>
        </a:spcBef>
        <a:buFont typeface="Arial" pitchFamily="34" charset="0"/>
        <a:buChar char="•"/>
        <a:defRPr sz="12400" kern="1200">
          <a:solidFill>
            <a:schemeClr val="tx1"/>
          </a:solidFill>
          <a:latin typeface="+mn-lt"/>
          <a:ea typeface="+mn-ea"/>
          <a:cs typeface="+mn-cs"/>
        </a:defRPr>
      </a:lvl1pPr>
      <a:lvl2pPr marL="2871954" indent="-1104599" algn="l" defTabSz="3534707" rtl="0" eaLnBrk="1" latinLnBrk="0" hangingPunct="1">
        <a:spcBef>
          <a:spcPct val="20000"/>
        </a:spcBef>
        <a:buFont typeface="Arial" pitchFamily="34" charset="0"/>
        <a:buChar char="–"/>
        <a:defRPr sz="10800" kern="1200">
          <a:solidFill>
            <a:schemeClr val="tx1"/>
          </a:solidFill>
          <a:latin typeface="+mn-lt"/>
          <a:ea typeface="+mn-ea"/>
          <a:cs typeface="+mn-cs"/>
        </a:defRPr>
      </a:lvl2pPr>
      <a:lvl3pPr marL="4418383" indent="-883676" algn="l" defTabSz="3534707" rtl="0" eaLnBrk="1" latinLnBrk="0" hangingPunct="1">
        <a:spcBef>
          <a:spcPct val="20000"/>
        </a:spcBef>
        <a:buFont typeface="Arial" pitchFamily="34" charset="0"/>
        <a:buChar char="•"/>
        <a:defRPr sz="9300" kern="1200">
          <a:solidFill>
            <a:schemeClr val="tx1"/>
          </a:solidFill>
          <a:latin typeface="+mn-lt"/>
          <a:ea typeface="+mn-ea"/>
          <a:cs typeface="+mn-cs"/>
        </a:defRPr>
      </a:lvl3pPr>
      <a:lvl4pPr marL="6185738" indent="-883676" algn="l" defTabSz="3534707"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953086" indent="-883676" algn="l" defTabSz="3534707"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720442" indent="-883676" algn="l" defTabSz="3534707"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487797" indent="-883676" algn="l" defTabSz="3534707"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255145" indent="-883676" algn="l" defTabSz="3534707"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5022500" indent="-883676" algn="l" defTabSz="3534707"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n-US"/>
      </a:defPPr>
      <a:lvl1pPr marL="0" algn="l" defTabSz="3534707" rtl="0" eaLnBrk="1" latinLnBrk="0" hangingPunct="1">
        <a:defRPr sz="7000" kern="1200">
          <a:solidFill>
            <a:schemeClr val="tx1"/>
          </a:solidFill>
          <a:latin typeface="+mn-lt"/>
          <a:ea typeface="+mn-ea"/>
          <a:cs typeface="+mn-cs"/>
        </a:defRPr>
      </a:lvl1pPr>
      <a:lvl2pPr marL="1767355" algn="l" defTabSz="3534707" rtl="0" eaLnBrk="1" latinLnBrk="0" hangingPunct="1">
        <a:defRPr sz="7000" kern="1200">
          <a:solidFill>
            <a:schemeClr val="tx1"/>
          </a:solidFill>
          <a:latin typeface="+mn-lt"/>
          <a:ea typeface="+mn-ea"/>
          <a:cs typeface="+mn-cs"/>
        </a:defRPr>
      </a:lvl2pPr>
      <a:lvl3pPr marL="3534707" algn="l" defTabSz="3534707" rtl="0" eaLnBrk="1" latinLnBrk="0" hangingPunct="1">
        <a:defRPr sz="7000" kern="1200">
          <a:solidFill>
            <a:schemeClr val="tx1"/>
          </a:solidFill>
          <a:latin typeface="+mn-lt"/>
          <a:ea typeface="+mn-ea"/>
          <a:cs typeface="+mn-cs"/>
        </a:defRPr>
      </a:lvl3pPr>
      <a:lvl4pPr marL="5302059" algn="l" defTabSz="3534707" rtl="0" eaLnBrk="1" latinLnBrk="0" hangingPunct="1">
        <a:defRPr sz="7000" kern="1200">
          <a:solidFill>
            <a:schemeClr val="tx1"/>
          </a:solidFill>
          <a:latin typeface="+mn-lt"/>
          <a:ea typeface="+mn-ea"/>
          <a:cs typeface="+mn-cs"/>
        </a:defRPr>
      </a:lvl4pPr>
      <a:lvl5pPr marL="7069410" algn="l" defTabSz="3534707" rtl="0" eaLnBrk="1" latinLnBrk="0" hangingPunct="1">
        <a:defRPr sz="7000" kern="1200">
          <a:solidFill>
            <a:schemeClr val="tx1"/>
          </a:solidFill>
          <a:latin typeface="+mn-lt"/>
          <a:ea typeface="+mn-ea"/>
          <a:cs typeface="+mn-cs"/>
        </a:defRPr>
      </a:lvl5pPr>
      <a:lvl6pPr marL="8836766" algn="l" defTabSz="3534707" rtl="0" eaLnBrk="1" latinLnBrk="0" hangingPunct="1">
        <a:defRPr sz="7000" kern="1200">
          <a:solidFill>
            <a:schemeClr val="tx1"/>
          </a:solidFill>
          <a:latin typeface="+mn-lt"/>
          <a:ea typeface="+mn-ea"/>
          <a:cs typeface="+mn-cs"/>
        </a:defRPr>
      </a:lvl6pPr>
      <a:lvl7pPr marL="10604117" algn="l" defTabSz="3534707" rtl="0" eaLnBrk="1" latinLnBrk="0" hangingPunct="1">
        <a:defRPr sz="7000" kern="1200">
          <a:solidFill>
            <a:schemeClr val="tx1"/>
          </a:solidFill>
          <a:latin typeface="+mn-lt"/>
          <a:ea typeface="+mn-ea"/>
          <a:cs typeface="+mn-cs"/>
        </a:defRPr>
      </a:lvl7pPr>
      <a:lvl8pPr marL="12371473" algn="l" defTabSz="3534707" rtl="0" eaLnBrk="1" latinLnBrk="0" hangingPunct="1">
        <a:defRPr sz="7000" kern="1200">
          <a:solidFill>
            <a:schemeClr val="tx1"/>
          </a:solidFill>
          <a:latin typeface="+mn-lt"/>
          <a:ea typeface="+mn-ea"/>
          <a:cs typeface="+mn-cs"/>
        </a:defRPr>
      </a:lvl8pPr>
      <a:lvl9pPr marL="14138824" algn="l" defTabSz="3534707" rtl="0" eaLnBrk="1" latinLnBrk="0" hangingPunct="1">
        <a:defRPr sz="7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12" Type="http://schemas.openxmlformats.org/officeDocument/2006/relationships/image" Target="../media/image7.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260752" y="4946073"/>
            <a:ext cx="8970249" cy="32930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1" name="Rectangle 10"/>
          <p:cNvSpPr/>
          <p:nvPr/>
        </p:nvSpPr>
        <p:spPr>
          <a:xfrm>
            <a:off x="19334360" y="5049937"/>
            <a:ext cx="11072889" cy="1677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7200" dirty="0">
              <a:solidFill>
                <a:schemeClr val="tx1"/>
              </a:solidFill>
              <a:latin typeface="Times New Roman" pitchFamily="18" charset="0"/>
              <a:cs typeface="Times New Roman" pitchFamily="18" charset="0"/>
            </a:endParaRPr>
          </a:p>
        </p:txBody>
      </p:sp>
      <p:sp>
        <p:nvSpPr>
          <p:cNvPr id="14" name="Rectangle 13"/>
          <p:cNvSpPr/>
          <p:nvPr/>
        </p:nvSpPr>
        <p:spPr>
          <a:xfrm>
            <a:off x="0" y="97970"/>
            <a:ext cx="30603825" cy="4726701"/>
          </a:xfrm>
          <a:prstGeom prst="rect">
            <a:avLst/>
          </a:prstGeom>
          <a:solidFill>
            <a:schemeClr val="accent4">
              <a:lumMod val="40000"/>
              <a:lumOff val="60000"/>
              <a:alpha val="79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00FF"/>
              </a:solidFill>
            </a:endParaRPr>
          </a:p>
        </p:txBody>
      </p:sp>
      <mc:AlternateContent xmlns:mc="http://schemas.openxmlformats.org/markup-compatibility/2006" xmlns:a14="http://schemas.microsoft.com/office/drawing/2010/main">
        <mc:Choice Requires="a14">
          <p:sp>
            <p:nvSpPr>
              <p:cNvPr id="5" name="TextBox 4"/>
              <p:cNvSpPr txBox="1"/>
              <p:nvPr/>
            </p:nvSpPr>
            <p:spPr>
              <a:xfrm>
                <a:off x="0" y="186483"/>
                <a:ext cx="30603824" cy="4483279"/>
              </a:xfrm>
              <a:prstGeom prst="rect">
                <a:avLst/>
              </a:prstGeom>
              <a:noFill/>
              <a:effectLst/>
            </p:spPr>
            <p:txBody>
              <a:bodyPr wrap="square" rtlCol="0">
                <a:spAutoFit/>
              </a:bodyPr>
              <a:lstStyle/>
              <a:p>
                <a:pPr algn="ctr"/>
                <a:r>
                  <a:rPr lang="en-US" sz="8800" b="1" dirty="0">
                    <a:solidFill>
                      <a:schemeClr val="tx1"/>
                    </a:solidFill>
                    <a:latin typeface="Bodoni MT" panose="02070603080606020203" pitchFamily="18" charset="0"/>
                    <a:ea typeface="Cambria Math" panose="02040503050406030204" pitchFamily="18" charset="0"/>
                  </a:rPr>
                  <a:t>Study of Runaway Electrons in GOLEM Tokamak</a:t>
                </a:r>
              </a:p>
              <a:p>
                <a:pPr algn="ctr">
                  <a:lnSpc>
                    <a:spcPct val="200000"/>
                  </a:lnSpc>
                </a:pPr>
                <a:r>
                  <a:rPr lang="en-US" sz="4000" dirty="0">
                    <a:solidFill>
                      <a:schemeClr val="tx1"/>
                    </a:solidFill>
                    <a:latin typeface="Bodoni MT" panose="02070603080606020203" pitchFamily="18" charset="0"/>
                    <a:ea typeface="Cambria Math" panose="02040503050406030204" pitchFamily="18" charset="0"/>
                  </a:rPr>
                  <a:t>Pravesh Dhyani</a:t>
                </a:r>
                <a:r>
                  <a:rPr lang="en-US" sz="4000" baseline="30000" dirty="0">
                    <a:solidFill>
                      <a:schemeClr val="tx1"/>
                    </a:solidFill>
                    <a:latin typeface="Bodoni MT" panose="02070603080606020203" pitchFamily="18" charset="0"/>
                    <a:ea typeface="Cambria Math" panose="02040503050406030204" pitchFamily="18" charset="0"/>
                  </a:rPr>
                  <a:t>1</a:t>
                </a:r>
                <a:r>
                  <a:rPr lang="en-US" sz="4000" dirty="0">
                    <a:solidFill>
                      <a:schemeClr val="tx1"/>
                    </a:solidFill>
                    <a:latin typeface="Bodoni MT" panose="02070603080606020203" pitchFamily="18" charset="0"/>
                    <a:ea typeface="Cambria Math" panose="02040503050406030204" pitchFamily="18" charset="0"/>
                  </a:rPr>
                  <a:t>, </a:t>
                </a:r>
                <a:r>
                  <a:rPr lang="en-US" sz="4000" dirty="0" err="1">
                    <a:solidFill>
                      <a:schemeClr val="tx1"/>
                    </a:solidFill>
                    <a:latin typeface="Bodoni MT" panose="02070603080606020203" pitchFamily="18" charset="0"/>
                    <a:ea typeface="Cambria Math" panose="02040503050406030204" pitchFamily="18" charset="0"/>
                  </a:rPr>
                  <a:t>Vojtěch</a:t>
                </a:r>
                <a:r>
                  <a:rPr lang="en-US" sz="4000" dirty="0">
                    <a:solidFill>
                      <a:schemeClr val="tx1"/>
                    </a:solidFill>
                    <a:latin typeface="Bodoni MT" panose="02070603080606020203" pitchFamily="18" charset="0"/>
                    <a:ea typeface="Cambria Math" panose="02040503050406030204" pitchFamily="18" charset="0"/>
                  </a:rPr>
                  <a:t> Svoboda</a:t>
                </a:r>
                <a:r>
                  <a:rPr lang="en-US" sz="4000" baseline="30000" dirty="0">
                    <a:solidFill>
                      <a:schemeClr val="tx1"/>
                    </a:solidFill>
                    <a:latin typeface="Bodoni MT" panose="02070603080606020203" pitchFamily="18" charset="0"/>
                    <a:ea typeface="Cambria Math" panose="02040503050406030204" pitchFamily="18" charset="0"/>
                  </a:rPr>
                  <a:t>1</a:t>
                </a:r>
                <a:r>
                  <a:rPr lang="en-US" sz="4000" dirty="0">
                    <a:solidFill>
                      <a:schemeClr val="tx1"/>
                    </a:solidFill>
                    <a:latin typeface="Bodoni MT" panose="02070603080606020203" pitchFamily="18" charset="0"/>
                    <a:ea typeface="Cambria Math" panose="02040503050406030204" pitchFamily="18" charset="0"/>
                  </a:rPr>
                  <a:t>, Jan Mlynář</a:t>
                </a:r>
                <a:r>
                  <a:rPr lang="en-US" sz="4000" baseline="30000" dirty="0">
                    <a:solidFill>
                      <a:schemeClr val="tx1"/>
                    </a:solidFill>
                    <a:latin typeface="Bodoni MT" panose="02070603080606020203" pitchFamily="18" charset="0"/>
                    <a:ea typeface="Cambria Math" panose="02040503050406030204" pitchFamily="18" charset="0"/>
                  </a:rPr>
                  <a:t>1,2</a:t>
                </a:r>
                <a:r>
                  <a:rPr lang="en-US" sz="4000" dirty="0">
                    <a:solidFill>
                      <a:schemeClr val="tx1"/>
                    </a:solidFill>
                    <a:latin typeface="Bodoni MT" panose="02070603080606020203" pitchFamily="18" charset="0"/>
                    <a:ea typeface="Cambria Math" panose="02040503050406030204" pitchFamily="18" charset="0"/>
                  </a:rPr>
                  <a:t>, Jaroslav Čeřovský</a:t>
                </a:r>
                <a:r>
                  <a:rPr lang="en-US" sz="4000" baseline="30000" dirty="0">
                    <a:solidFill>
                      <a:schemeClr val="tx1"/>
                    </a:solidFill>
                    <a:latin typeface="Bodoni MT" panose="02070603080606020203" pitchFamily="18" charset="0"/>
                    <a:ea typeface="Cambria Math" panose="02040503050406030204" pitchFamily="18" charset="0"/>
                  </a:rPr>
                  <a:t>1,2</a:t>
                </a:r>
                <a:r>
                  <a:rPr lang="en-US" sz="4000" dirty="0">
                    <a:solidFill>
                      <a:schemeClr val="tx1"/>
                    </a:solidFill>
                    <a:latin typeface="Bodoni MT" panose="02070603080606020203" pitchFamily="18" charset="0"/>
                    <a:ea typeface="Cambria Math" panose="02040503050406030204" pitchFamily="18" charset="0"/>
                  </a:rPr>
                  <a:t>, </a:t>
                </a:r>
                <a:r>
                  <a:rPr lang="en-US" sz="4000" dirty="0" err="1">
                    <a:solidFill>
                      <a:schemeClr val="tx1"/>
                    </a:solidFill>
                    <a:latin typeface="Bodoni MT" panose="02070603080606020203" pitchFamily="18" charset="0"/>
                    <a:ea typeface="Cambria Math" panose="02040503050406030204" pitchFamily="18" charset="0"/>
                  </a:rPr>
                  <a:t>Ondřej</a:t>
                </a:r>
                <a:r>
                  <a:rPr lang="en-US" sz="4000" dirty="0">
                    <a:solidFill>
                      <a:schemeClr val="tx1"/>
                    </a:solidFill>
                    <a:latin typeface="Bodoni MT" panose="02070603080606020203" pitchFamily="18" charset="0"/>
                    <a:ea typeface="Cambria Math" panose="02040503050406030204" pitchFamily="18" charset="0"/>
                  </a:rPr>
                  <a:t> Ficker</a:t>
                </a:r>
                <a:r>
                  <a:rPr lang="en-US" sz="4000" baseline="30000" dirty="0">
                    <a:solidFill>
                      <a:schemeClr val="tx1"/>
                    </a:solidFill>
                    <a:latin typeface="Bodoni MT" panose="02070603080606020203" pitchFamily="18" charset="0"/>
                    <a:ea typeface="Cambria Math" panose="02040503050406030204" pitchFamily="18" charset="0"/>
                  </a:rPr>
                  <a:t>2</a:t>
                </a:r>
                <a:r>
                  <a:rPr lang="en-US" sz="4000" dirty="0">
                    <a:solidFill>
                      <a:schemeClr val="tx1"/>
                    </a:solidFill>
                    <a:latin typeface="Bodoni MT" panose="02070603080606020203" pitchFamily="18" charset="0"/>
                    <a:ea typeface="Cambria Math" panose="02040503050406030204" pitchFamily="18" charset="0"/>
                  </a:rPr>
                  <a:t>, </a:t>
                </a:r>
                <a:r>
                  <a:rPr lang="en-US" sz="4000" dirty="0" err="1">
                    <a:solidFill>
                      <a:schemeClr val="tx1"/>
                    </a:solidFill>
                    <a:latin typeface="Bodoni MT" panose="02070603080606020203" pitchFamily="18" charset="0"/>
                    <a:ea typeface="Cambria Math" panose="02040503050406030204" pitchFamily="18" charset="0"/>
                  </a:rPr>
                  <a:t>Vladim</a:t>
                </a:r>
                <a14:m>
                  <m:oMath xmlns:m="http://schemas.openxmlformats.org/officeDocument/2006/math">
                    <m:acc>
                      <m:accPr>
                        <m:chr m:val="́"/>
                        <m:ctrlPr>
                          <a:rPr lang="en-US" sz="4000" i="1">
                            <a:solidFill>
                              <a:schemeClr val="tx1"/>
                            </a:solidFill>
                            <a:latin typeface="Cambria Math" panose="02040503050406030204" pitchFamily="18" charset="0"/>
                            <a:ea typeface="Cambria Math" panose="02040503050406030204" pitchFamily="18" charset="0"/>
                          </a:rPr>
                        </m:ctrlPr>
                      </m:accPr>
                      <m:e>
                        <m:r>
                          <a:rPr lang="en-US" sz="4000" b="1" i="1">
                            <a:solidFill>
                              <a:schemeClr val="tx1"/>
                            </a:solidFill>
                            <a:latin typeface="Cambria Math" panose="02040503050406030204" pitchFamily="18" charset="0"/>
                            <a:ea typeface="Cambria Math" panose="02040503050406030204" pitchFamily="18" charset="0"/>
                          </a:rPr>
                          <m:t>𝐢</m:t>
                        </m:r>
                      </m:e>
                    </m:acc>
                  </m:oMath>
                </a14:m>
                <a:r>
                  <a:rPr lang="en-US" sz="4000" dirty="0">
                    <a:solidFill>
                      <a:schemeClr val="tx1"/>
                    </a:solidFill>
                    <a:latin typeface="Bodoni MT" panose="02070603080606020203" pitchFamily="18" charset="0"/>
                    <a:ea typeface="Cambria Math" panose="02040503050406030204" pitchFamily="18" charset="0"/>
                  </a:rPr>
                  <a:t>r Linhart</a:t>
                </a:r>
                <a:r>
                  <a:rPr lang="en-US" sz="4000" baseline="30000" dirty="0">
                    <a:solidFill>
                      <a:schemeClr val="tx1"/>
                    </a:solidFill>
                    <a:latin typeface="Bodoni MT" panose="02070603080606020203" pitchFamily="18" charset="0"/>
                    <a:ea typeface="Cambria Math" panose="02040503050406030204" pitchFamily="18" charset="0"/>
                  </a:rPr>
                  <a:t>3</a:t>
                </a:r>
                <a:r>
                  <a:rPr lang="en-US" sz="4000" dirty="0">
                    <a:solidFill>
                      <a:schemeClr val="tx1"/>
                    </a:solidFill>
                    <a:latin typeface="Bodoni MT" panose="02070603080606020203" pitchFamily="18" charset="0"/>
                    <a:ea typeface="Cambria Math" panose="02040503050406030204" pitchFamily="18" charset="0"/>
                  </a:rPr>
                  <a:t>, Jan St</a:t>
                </a:r>
                <a14:m>
                  <m:oMath xmlns:m="http://schemas.openxmlformats.org/officeDocument/2006/math">
                    <m:acc>
                      <m:accPr>
                        <m:chr m:val="̈"/>
                        <m:ctrlPr>
                          <a:rPr lang="en-US" sz="4000" i="1">
                            <a:solidFill>
                              <a:schemeClr val="tx1"/>
                            </a:solidFill>
                            <a:latin typeface="Cambria Math" panose="02040503050406030204" pitchFamily="18" charset="0"/>
                            <a:ea typeface="Cambria Math" panose="02040503050406030204" pitchFamily="18" charset="0"/>
                          </a:rPr>
                        </m:ctrlPr>
                      </m:accPr>
                      <m:e>
                        <m:r>
                          <a:rPr lang="en-US" sz="4000" b="1" i="1">
                            <a:solidFill>
                              <a:schemeClr val="tx1"/>
                            </a:solidFill>
                            <a:latin typeface="Cambria Math" panose="02040503050406030204" pitchFamily="18" charset="0"/>
                            <a:ea typeface="Cambria Math" panose="02040503050406030204" pitchFamily="18" charset="0"/>
                          </a:rPr>
                          <m:t>𝐨</m:t>
                        </m:r>
                      </m:e>
                    </m:acc>
                  </m:oMath>
                </a14:m>
                <a:r>
                  <a:rPr lang="en-US" sz="4000" dirty="0">
                    <a:solidFill>
                      <a:schemeClr val="tx1"/>
                    </a:solidFill>
                    <a:latin typeface="Bodoni MT" panose="02070603080606020203" pitchFamily="18" charset="0"/>
                    <a:ea typeface="Cambria Math" panose="02040503050406030204" pitchFamily="18" charset="0"/>
                  </a:rPr>
                  <a:t>ckel</a:t>
                </a:r>
                <a:r>
                  <a:rPr lang="en-US" sz="4000" baseline="30000" dirty="0">
                    <a:solidFill>
                      <a:schemeClr val="tx1"/>
                    </a:solidFill>
                    <a:latin typeface="Bodoni MT" panose="02070603080606020203" pitchFamily="18" charset="0"/>
                    <a:ea typeface="Cambria Math" panose="02040503050406030204" pitchFamily="18" charset="0"/>
                  </a:rPr>
                  <a:t>1,2</a:t>
                </a:r>
              </a:p>
              <a:p>
                <a:pPr algn="ctr"/>
                <a:endParaRPr lang="en-US" sz="3200" b="1" baseline="30000" dirty="0">
                  <a:latin typeface="Bodoni MT" panose="02070603080606020203" pitchFamily="18" charset="0"/>
                  <a:ea typeface="Cambria Math" panose="02040503050406030204" pitchFamily="18" charset="0"/>
                </a:endParaRPr>
              </a:p>
              <a:p>
                <a:pPr algn="ctr"/>
                <a:r>
                  <a:rPr lang="en-US" sz="3200" baseline="30000" dirty="0">
                    <a:solidFill>
                      <a:schemeClr val="tx1"/>
                    </a:solidFill>
                    <a:latin typeface="Bodoni MT" panose="02070603080606020203" pitchFamily="18" charset="0"/>
                    <a:ea typeface="Cambria Math" panose="02040503050406030204" pitchFamily="18" charset="0"/>
                  </a:rPr>
                  <a:t>1</a:t>
                </a:r>
                <a:r>
                  <a:rPr lang="en-US" sz="3200" dirty="0">
                    <a:solidFill>
                      <a:schemeClr val="tx1"/>
                    </a:solidFill>
                    <a:latin typeface="Bodoni MT" panose="02070603080606020203" pitchFamily="18" charset="0"/>
                    <a:ea typeface="Cambria Math" panose="02040503050406030204" pitchFamily="18" charset="0"/>
                  </a:rPr>
                  <a:t>Department of Physics, Faculty of Nuclear Sciences and Physical Engineering, Czech Technical University, Prague, Czech Republic</a:t>
                </a:r>
              </a:p>
              <a:p>
                <a:pPr algn="ctr"/>
                <a:r>
                  <a:rPr lang="en-US" sz="3200" baseline="30000" dirty="0">
                    <a:solidFill>
                      <a:schemeClr val="tx1"/>
                    </a:solidFill>
                    <a:latin typeface="Bodoni MT" panose="02070603080606020203" pitchFamily="18" charset="0"/>
                    <a:ea typeface="Cambria Math" panose="02040503050406030204" pitchFamily="18" charset="0"/>
                  </a:rPr>
                  <a:t>2</a:t>
                </a:r>
                <a:r>
                  <a:rPr lang="en-US" sz="3200" dirty="0">
                    <a:solidFill>
                      <a:schemeClr val="tx1"/>
                    </a:solidFill>
                    <a:latin typeface="Bodoni MT" panose="02070603080606020203" pitchFamily="18" charset="0"/>
                    <a:ea typeface="Cambria Math" panose="02040503050406030204" pitchFamily="18" charset="0"/>
                  </a:rPr>
                  <a:t>Institute of Plasma Physics, Czech Academy of Sciences, Prague, Czech Republic</a:t>
                </a:r>
                <a:endParaRPr lang="en-US" sz="3200" b="1" dirty="0">
                  <a:solidFill>
                    <a:schemeClr val="tx1"/>
                  </a:solidFill>
                  <a:latin typeface="Bodoni MT" panose="02070603080606020203" pitchFamily="18" charset="0"/>
                  <a:ea typeface="Cambria Math" panose="02040503050406030204" pitchFamily="18" charset="0"/>
                </a:endParaRPr>
              </a:p>
              <a:p>
                <a:pPr algn="ctr"/>
                <a:r>
                  <a:rPr lang="en-US" sz="3200" baseline="30000" dirty="0">
                    <a:solidFill>
                      <a:schemeClr val="tx1"/>
                    </a:solidFill>
                    <a:latin typeface="Bodoni MT" panose="02070603080606020203" pitchFamily="18" charset="0"/>
                    <a:ea typeface="Cambria Math" panose="02040503050406030204" pitchFamily="18" charset="0"/>
                  </a:rPr>
                  <a:t>3</a:t>
                </a:r>
                <a:r>
                  <a:rPr lang="en-US" sz="3200" dirty="0">
                    <a:solidFill>
                      <a:schemeClr val="tx1"/>
                    </a:solidFill>
                    <a:latin typeface="Bodoni MT" panose="02070603080606020203" pitchFamily="18" charset="0"/>
                    <a:ea typeface="Cambria Math" panose="02040503050406030204" pitchFamily="18" charset="0"/>
                  </a:rPr>
                  <a:t>Department of Dosimetry and Application of Ionizing Radiation, Faculty of Nuclear Sciences and Physical Engineering, Czech Technical University, Prague, Czech Republic</a:t>
                </a:r>
                <a:endParaRPr lang="en-IN" sz="4000" dirty="0">
                  <a:latin typeface="Bodoni MT"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0" y="186483"/>
                <a:ext cx="30603824" cy="4483279"/>
              </a:xfrm>
              <a:prstGeom prst="rect">
                <a:avLst/>
              </a:prstGeom>
              <a:blipFill>
                <a:blip r:embed="rId3"/>
                <a:stretch>
                  <a:fillRect t="-6531" b="-3673"/>
                </a:stretch>
              </a:blipFill>
              <a:effectLst/>
            </p:spPr>
            <p:txBody>
              <a:bodyPr/>
              <a:lstStyle/>
              <a:p>
                <a:r>
                  <a:rPr lang="en-US">
                    <a:noFill/>
                  </a:rPr>
                  <a:t> </a:t>
                </a:r>
              </a:p>
            </p:txBody>
          </p:sp>
        </mc:Fallback>
      </mc:AlternateContent>
      <p:sp>
        <p:nvSpPr>
          <p:cNvPr id="7" name="Rectangle 6"/>
          <p:cNvSpPr/>
          <p:nvPr/>
        </p:nvSpPr>
        <p:spPr>
          <a:xfrm>
            <a:off x="0" y="38019164"/>
            <a:ext cx="30603825" cy="158578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p:cNvSpPr/>
          <p:nvPr/>
        </p:nvSpPr>
        <p:spPr>
          <a:xfrm>
            <a:off x="87332" y="38162041"/>
            <a:ext cx="30446769" cy="1285884"/>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b="1" dirty="0">
                <a:solidFill>
                  <a:schemeClr val="tx1"/>
                </a:solidFill>
                <a:latin typeface="Bodoni MT" pitchFamily="18" charset="0"/>
              </a:rPr>
              <a:t>3</a:t>
            </a:r>
            <a:r>
              <a:rPr lang="en-IN" sz="5400" b="1" baseline="30000" dirty="0">
                <a:solidFill>
                  <a:schemeClr val="tx1"/>
                </a:solidFill>
                <a:latin typeface="Bodoni MT" pitchFamily="18" charset="0"/>
              </a:rPr>
              <a:t>rd</a:t>
            </a:r>
            <a:r>
              <a:rPr lang="en-IN" sz="5400" b="1" dirty="0">
                <a:solidFill>
                  <a:schemeClr val="tx1"/>
                </a:solidFill>
                <a:latin typeface="Bodoni MT" pitchFamily="18" charset="0"/>
              </a:rPr>
              <a:t> European Conference on Plasma Diagnostics (ECPD) 6-9 May 2019 Lisbon, Portugal</a:t>
            </a:r>
          </a:p>
        </p:txBody>
      </p:sp>
      <p:sp>
        <p:nvSpPr>
          <p:cNvPr id="9" name="Rectangle 8"/>
          <p:cNvSpPr/>
          <p:nvPr/>
        </p:nvSpPr>
        <p:spPr>
          <a:xfrm>
            <a:off x="249381" y="4946073"/>
            <a:ext cx="9895539" cy="33016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047" indent="-342047">
              <a:buAutoNum type="arabicPeriod"/>
            </a:pPr>
            <a:r>
              <a:rPr lang="en-IN" sz="7200" dirty="0">
                <a:latin typeface="Times New Roman" pitchFamily="18" charset="0"/>
                <a:cs typeface="Times New Roman" pitchFamily="18" charset="0"/>
              </a:rPr>
              <a:t>Inner (SS) tube, 2. </a:t>
            </a:r>
            <a:r>
              <a:rPr lang="en-IN" sz="7200" dirty="0" err="1">
                <a:latin typeface="Times New Roman" pitchFamily="18" charset="0"/>
                <a:cs typeface="Times New Roman" pitchFamily="18" charset="0"/>
              </a:rPr>
              <a:t>Oe</a:t>
            </a:r>
            <a:r>
              <a:rPr lang="en-IN" sz="7200" dirty="0">
                <a:latin typeface="Times New Roman" pitchFamily="18" charset="0"/>
                <a:cs typeface="Times New Roman" pitchFamily="18" charset="0"/>
              </a:rPr>
              <a:t>, 3. Long bellow, 4. Short bellow,</a:t>
            </a:r>
          </a:p>
          <a:p>
            <a:pPr marL="342047" indent="-342047"/>
            <a:r>
              <a:rPr lang="en-IN" sz="7200" dirty="0">
                <a:latin typeface="Times New Roman" pitchFamily="18" charset="0"/>
                <a:cs typeface="Times New Roman" pitchFamily="18" charset="0"/>
              </a:rPr>
              <a:t> 5. Electrical feed through (insulated w</a:t>
            </a:r>
          </a:p>
          <a:p>
            <a:pPr marL="342047" indent="-342047"/>
            <a:endParaRPr lang="en-IN" sz="7200" dirty="0">
              <a:latin typeface="Times New Roman" pitchFamily="18" charset="0"/>
              <a:cs typeface="Times New Roman" pitchFamily="18" charset="0"/>
            </a:endParaRPr>
          </a:p>
          <a:p>
            <a:pPr marL="342047" indent="-342047"/>
            <a:endParaRPr lang="en-IN" sz="7200" dirty="0">
              <a:latin typeface="Times New Roman" pitchFamily="18" charset="0"/>
              <a:cs typeface="Times New Roman" pitchFamily="18" charset="0"/>
            </a:endParaRPr>
          </a:p>
        </p:txBody>
      </p:sp>
      <p:sp>
        <p:nvSpPr>
          <p:cNvPr id="12" name="Rounded Rectangle 11"/>
          <p:cNvSpPr/>
          <p:nvPr/>
        </p:nvSpPr>
        <p:spPr>
          <a:xfrm>
            <a:off x="19334360" y="21907331"/>
            <a:ext cx="10994910" cy="12013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293914" y="4680795"/>
            <a:ext cx="9674634" cy="7294305"/>
          </a:xfrm>
          <a:prstGeom prst="rect">
            <a:avLst/>
          </a:prstGeom>
          <a:noFill/>
        </p:spPr>
        <p:txBody>
          <a:bodyPr wrap="square" rtlCol="0">
            <a:spAutoFit/>
          </a:bodyPr>
          <a:lstStyle/>
          <a:p>
            <a:pPr algn="just"/>
            <a:endParaRPr lang="en-US" sz="2400" b="1" dirty="0">
              <a:latin typeface="Bookman Old Style" panose="02050604050505020204" pitchFamily="18" charset="0"/>
              <a:ea typeface="Cambria Math" panose="02040503050406030204" pitchFamily="18" charset="0"/>
            </a:endParaRPr>
          </a:p>
          <a:p>
            <a:pPr algn="just"/>
            <a:r>
              <a:rPr lang="en-US" sz="2800" b="1" dirty="0">
                <a:latin typeface="Bookman Old Style" panose="02050604050505020204" pitchFamily="18" charset="0"/>
                <a:ea typeface="Cambria Math" panose="02040503050406030204" pitchFamily="18" charset="0"/>
              </a:rPr>
              <a:t>Abstract: </a:t>
            </a:r>
            <a:r>
              <a:rPr lang="en-US" sz="2800" dirty="0">
                <a:latin typeface="Bookman Old Style" panose="02050604050505020204" pitchFamily="18" charset="0"/>
                <a:ea typeface="Cambria Math" panose="02040503050406030204" pitchFamily="18" charset="0"/>
              </a:rPr>
              <a:t>High loop voltage and low-density discharges at GOLEM tokamak present favorable conditions for the study of runaway electrons (RE). In this paper, we discuss the interplay between magnetic hydrodynamic (MHD) fluctuations and runaway electrons. In quasi-periodic events, HXR generated due to the RE during the destabilization of the tearing modes. Tearing modes become stable at the time when HXRs are suppressed. During the HXR emission, high amplitude poloidal magnetic fluctuations and toroidal electric field were measured outside the tokamak. Analysis suggests that parallel electric field induced by magnetic reconnections due to the tearing modes excitation triggers the RE generation.</a:t>
            </a:r>
          </a:p>
          <a:p>
            <a:pPr algn="just"/>
            <a:endParaRPr lang="en-US" sz="2400" dirty="0">
              <a:latin typeface="Bookman Old Style" panose="02050604050505020204" pitchFamily="18" charset="0"/>
              <a:cs typeface="Times New Roman" pitchFamily="18" charset="0"/>
            </a:endParaRPr>
          </a:p>
        </p:txBody>
      </p:sp>
      <mc:AlternateContent xmlns:mc="http://schemas.openxmlformats.org/markup-compatibility/2006">
        <mc:Choice xmlns:a14="http://schemas.microsoft.com/office/drawing/2010/main" Requires="a14">
          <p:sp>
            <p:nvSpPr>
              <p:cNvPr id="31" name="TextBox 30"/>
              <p:cNvSpPr txBox="1"/>
              <p:nvPr/>
            </p:nvSpPr>
            <p:spPr>
              <a:xfrm>
                <a:off x="19729938" y="23330867"/>
                <a:ext cx="10258147" cy="15071113"/>
              </a:xfrm>
              <a:prstGeom prst="rect">
                <a:avLst/>
              </a:prstGeom>
              <a:noFill/>
            </p:spPr>
            <p:txBody>
              <a:bodyPr wrap="square" rtlCol="0">
                <a:spAutoFit/>
              </a:bodyPr>
              <a:lstStyle/>
              <a:p>
                <a:pPr algn="just"/>
                <a:endParaRPr lang="en-US" sz="3600" dirty="0">
                  <a:solidFill>
                    <a:srgbClr val="FF3300"/>
                  </a:solidFill>
                  <a:latin typeface="Bookman Old Style" panose="02050604050505020204" pitchFamily="18" charset="0"/>
                </a:endParaRPr>
              </a:p>
              <a:p>
                <a:pPr indent="19050" algn="just">
                  <a:buAutoNum type="arabicPeriod"/>
                </a:pPr>
                <a:r>
                  <a:rPr lang="en-IN" sz="3600" dirty="0">
                    <a:solidFill>
                      <a:srgbClr val="FF3300"/>
                    </a:solidFill>
                    <a:latin typeface="Bookman Old Style" panose="02050604050505020204" pitchFamily="18" charset="0"/>
                  </a:rPr>
                  <a:t> </a:t>
                </a:r>
                <a:r>
                  <a:rPr lang="en-US" sz="3600" dirty="0">
                    <a:solidFill>
                      <a:srgbClr val="FF3300"/>
                    </a:solidFill>
                    <a:latin typeface="Bookman Old Style" panose="02050604050505020204" pitchFamily="18" charset="0"/>
                    <a:ea typeface="Cambria Math" panose="02040503050406030204" pitchFamily="18" charset="0"/>
                  </a:rPr>
                  <a:t>RE generation is triggered by the parallel electric field induced by magnetic reconnections due to the tearing modes excitation.</a:t>
                </a:r>
              </a:p>
              <a:p>
                <a:pPr indent="19050" algn="just">
                  <a:buAutoNum type="arabicPeriod"/>
                </a:pPr>
                <a:endParaRPr lang="en-US" sz="3600" dirty="0">
                  <a:solidFill>
                    <a:srgbClr val="009242"/>
                  </a:solidFill>
                  <a:latin typeface="Bookman Old Style" panose="02050604050505020204" pitchFamily="18" charset="0"/>
                  <a:ea typeface="Cambria Math" panose="02040503050406030204" pitchFamily="18" charset="0"/>
                </a:endParaRPr>
              </a:p>
              <a:p>
                <a:pPr indent="19050" algn="just">
                  <a:buFontTx/>
                  <a:buAutoNum type="arabicPeriod"/>
                </a:pPr>
                <a:r>
                  <a:rPr lang="en-US" sz="3600" dirty="0">
                    <a:solidFill>
                      <a:srgbClr val="009242"/>
                    </a:solidFill>
                    <a:latin typeface="Bookman Old Style" panose="02050604050505020204" pitchFamily="18" charset="0"/>
                  </a:rPr>
                  <a:t> Reason of quasi-periodic excitation – suppression of tearing modes is not yet fully understood. Particularly, the key component causing fast suppression of the tearing modes.</a:t>
                </a:r>
              </a:p>
              <a:p>
                <a:pPr algn="just"/>
                <a:endParaRPr lang="en-IN" sz="3600" dirty="0">
                  <a:solidFill>
                    <a:srgbClr val="009242"/>
                  </a:solidFill>
                  <a:latin typeface="Bookman Old Style" panose="02050604050505020204" pitchFamily="18" charset="0"/>
                </a:endParaRPr>
              </a:p>
              <a:p>
                <a:pPr algn="just"/>
                <a:r>
                  <a:rPr lang="en-US" sz="3600" dirty="0">
                    <a:solidFill>
                      <a:srgbClr val="FF0000"/>
                    </a:solidFill>
                    <a:latin typeface="Bookman Old Style" panose="02050604050505020204" pitchFamily="18" charset="0"/>
                  </a:rPr>
                  <a:t>3. Loss of current causes local peaking of magnetic shear and excites tearing modes. Excitation of the tearing modes due to peaking of magnetic shear can be explained by the linear tearing mode growth rate relation : </a:t>
                </a:r>
                <a14:m>
                  <m:oMath xmlns:m="http://schemas.openxmlformats.org/officeDocument/2006/math">
                    <m:r>
                      <a:rPr lang="en-US" sz="3600" i="1">
                        <a:solidFill>
                          <a:srgbClr val="FF0000"/>
                        </a:solidFill>
                        <a:latin typeface="Cambria Math" panose="02040503050406030204" pitchFamily="18" charset="0"/>
                      </a:rPr>
                      <m:t>𝛾</m:t>
                    </m:r>
                    <m:r>
                      <a:rPr lang="en-US" sz="3600" i="1">
                        <a:solidFill>
                          <a:srgbClr val="FF0000"/>
                        </a:solidFill>
                        <a:latin typeface="Cambria Math" panose="02040503050406030204" pitchFamily="18" charset="0"/>
                      </a:rPr>
                      <m:t>∝</m:t>
                    </m:r>
                    <m:sSup>
                      <m:sSupPr>
                        <m:ctrlPr>
                          <a:rPr lang="en-US" sz="3600" i="1">
                            <a:solidFill>
                              <a:srgbClr val="FF0000"/>
                            </a:solidFill>
                            <a:latin typeface="Cambria Math" panose="02040503050406030204" pitchFamily="18" charset="0"/>
                          </a:rPr>
                        </m:ctrlPr>
                      </m:sSupPr>
                      <m:e>
                        <m:d>
                          <m:dPr>
                            <m:ctrlPr>
                              <a:rPr lang="en-US" sz="3600" i="1">
                                <a:solidFill>
                                  <a:srgbClr val="FF0000"/>
                                </a:solidFill>
                                <a:latin typeface="Cambria Math" panose="02040503050406030204" pitchFamily="18" charset="0"/>
                              </a:rPr>
                            </m:ctrlPr>
                          </m:dPr>
                          <m:e>
                            <m:sSup>
                              <m:sSupPr>
                                <m:ctrlPr>
                                  <a:rPr lang="en-US" sz="3600" i="1">
                                    <a:solidFill>
                                      <a:srgbClr val="FF0000"/>
                                    </a:solidFill>
                                    <a:latin typeface="Cambria Math" panose="02040503050406030204" pitchFamily="18" charset="0"/>
                                  </a:rPr>
                                </m:ctrlPr>
                              </m:sSupPr>
                              <m:e>
                                <m:r>
                                  <a:rPr lang="en-US" sz="3600" i="1">
                                    <a:solidFill>
                                      <a:srgbClr val="FF0000"/>
                                    </a:solidFill>
                                    <a:latin typeface="Cambria Math" panose="02040503050406030204" pitchFamily="18" charset="0"/>
                                  </a:rPr>
                                  <m:t>𝑞</m:t>
                                </m:r>
                              </m:e>
                              <m:sup>
                                <m:r>
                                  <a:rPr lang="en-US" sz="3600" i="1">
                                    <a:solidFill>
                                      <a:srgbClr val="FF0000"/>
                                    </a:solidFill>
                                    <a:latin typeface="Cambria Math" panose="02040503050406030204" pitchFamily="18" charset="0"/>
                                  </a:rPr>
                                  <m:t>′</m:t>
                                </m:r>
                              </m:sup>
                            </m:sSup>
                            <m:r>
                              <a:rPr lang="en-US" sz="3600" i="1">
                                <a:solidFill>
                                  <a:srgbClr val="FF0000"/>
                                </a:solidFill>
                                <a:latin typeface="Cambria Math" panose="02040503050406030204" pitchFamily="18" charset="0"/>
                              </a:rPr>
                              <m:t>/</m:t>
                            </m:r>
                            <m:r>
                              <a:rPr lang="en-US" sz="3600" i="1">
                                <a:solidFill>
                                  <a:srgbClr val="FF0000"/>
                                </a:solidFill>
                                <a:latin typeface="Cambria Math" panose="02040503050406030204" pitchFamily="18" charset="0"/>
                              </a:rPr>
                              <m:t>𝑞</m:t>
                            </m:r>
                          </m:e>
                        </m:d>
                      </m:e>
                      <m:sup>
                        <m:r>
                          <a:rPr lang="en-US" sz="3600" i="1">
                            <a:solidFill>
                              <a:srgbClr val="FF0000"/>
                            </a:solidFill>
                            <a:latin typeface="Cambria Math" panose="02040503050406030204" pitchFamily="18" charset="0"/>
                          </a:rPr>
                          <m:t>2/5</m:t>
                        </m:r>
                      </m:sup>
                    </m:sSup>
                  </m:oMath>
                </a14:m>
                <a:endParaRPr lang="en-US" sz="3600" b="1" dirty="0">
                  <a:solidFill>
                    <a:srgbClr val="FF0000"/>
                  </a:solidFill>
                  <a:latin typeface="Bookman Old Style" panose="02050604050505020204" pitchFamily="18" charset="0"/>
                </a:endParaRPr>
              </a:p>
              <a:p>
                <a:pPr algn="just"/>
                <a:endParaRPr lang="en-US" sz="3600" b="1" dirty="0">
                  <a:solidFill>
                    <a:srgbClr val="FF0000"/>
                  </a:solidFill>
                  <a:latin typeface="Bookman Old Style" panose="02050604050505020204" pitchFamily="18" charset="0"/>
                </a:endParaRPr>
              </a:p>
              <a:p>
                <a:pPr algn="just"/>
                <a:endParaRPr lang="en-US" sz="3600" b="1" dirty="0">
                  <a:solidFill>
                    <a:srgbClr val="FF0000"/>
                  </a:solidFill>
                  <a:latin typeface="Bookman Old Style" panose="02050604050505020204" pitchFamily="18" charset="0"/>
                </a:endParaRPr>
              </a:p>
              <a:p>
                <a:pPr algn="just"/>
                <a:r>
                  <a:rPr lang="en-US" sz="3600" b="1" dirty="0">
                    <a:solidFill>
                      <a:srgbClr val="FF0000"/>
                    </a:solidFill>
                    <a:latin typeface="Bookman Old Style" panose="02050604050505020204" pitchFamily="18" charset="0"/>
                  </a:rPr>
                  <a:t>Acknowledgements:</a:t>
                </a:r>
                <a:r>
                  <a:rPr lang="en-US" sz="3600" dirty="0">
                    <a:solidFill>
                      <a:srgbClr val="FF0000"/>
                    </a:solidFill>
                    <a:latin typeface="Bookman Old Style" panose="02050604050505020204" pitchFamily="18" charset="0"/>
                  </a:rPr>
                  <a:t> The work has been supported by the Operational programs RDE CZ.02.1.01/0.0/0.0/16_019/0000778: Centre of Advanced Applied Sciences, and CZ.02.2.69/0.0/0.0/16_027/0008465: International Mobility of Researchers CTU.</a:t>
                </a:r>
              </a:p>
              <a:p>
                <a:pPr indent="19050" algn="just">
                  <a:buAutoNum type="arabicPeriod"/>
                </a:pPr>
                <a:endParaRPr lang="en-IN" sz="3600" dirty="0">
                  <a:latin typeface="Bookman Old Style" panose="02050604050505020204" pitchFamily="18" charset="0"/>
                  <a:cs typeface="Times New Roman" pitchFamily="18"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19729938" y="23330867"/>
                <a:ext cx="10258147" cy="15071113"/>
              </a:xfrm>
              <a:prstGeom prst="rect">
                <a:avLst/>
              </a:prstGeom>
              <a:blipFill>
                <a:blip r:embed="rId4"/>
                <a:stretch>
                  <a:fillRect l="-1843" r="-1843"/>
                </a:stretch>
              </a:blipFill>
            </p:spPr>
            <p:txBody>
              <a:bodyPr/>
              <a:lstStyle/>
              <a:p>
                <a:r>
                  <a:rPr lang="en-US">
                    <a:noFill/>
                  </a:rPr>
                  <a:t> </a:t>
                </a:r>
              </a:p>
            </p:txBody>
          </p:sp>
        </mc:Fallback>
      </mc:AlternateContent>
      <p:grpSp>
        <p:nvGrpSpPr>
          <p:cNvPr id="47" name="Group 46"/>
          <p:cNvGrpSpPr/>
          <p:nvPr/>
        </p:nvGrpSpPr>
        <p:grpSpPr>
          <a:xfrm>
            <a:off x="19803616" y="22582162"/>
            <a:ext cx="10043912" cy="1036737"/>
            <a:chOff x="19911250" y="24042396"/>
            <a:chExt cx="9428400" cy="602960"/>
          </a:xfrm>
        </p:grpSpPr>
        <p:sp>
          <p:nvSpPr>
            <p:cNvPr id="45" name="Rounded Rectangle 44"/>
            <p:cNvSpPr/>
            <p:nvPr/>
          </p:nvSpPr>
          <p:spPr>
            <a:xfrm>
              <a:off x="19911250" y="24042396"/>
              <a:ext cx="9428400" cy="597538"/>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 </a:t>
              </a:r>
            </a:p>
          </p:txBody>
        </p:sp>
        <p:sp>
          <p:nvSpPr>
            <p:cNvPr id="46" name="TextBox 45"/>
            <p:cNvSpPr txBox="1"/>
            <p:nvPr/>
          </p:nvSpPr>
          <p:spPr>
            <a:xfrm>
              <a:off x="21507248" y="24091902"/>
              <a:ext cx="6943587" cy="553454"/>
            </a:xfrm>
            <a:prstGeom prst="rect">
              <a:avLst/>
            </a:prstGeom>
            <a:noFill/>
          </p:spPr>
          <p:txBody>
            <a:bodyPr wrap="none" rtlCol="0">
              <a:spAutoFit/>
            </a:bodyPr>
            <a:lstStyle/>
            <a:p>
              <a:pPr algn="ctr"/>
              <a:r>
                <a:rPr lang="en-US" sz="4000" b="1" dirty="0">
                  <a:latin typeface="Bookman Old Style" pitchFamily="18" charset="0"/>
                  <a:cs typeface="Times New Roman" pitchFamily="18" charset="0"/>
                </a:rPr>
                <a:t>Summary and discussion</a:t>
              </a:r>
              <a:endParaRPr lang="en-IN" sz="4000" b="1" dirty="0">
                <a:latin typeface="Bookman Old Style" pitchFamily="18" charset="0"/>
                <a:cs typeface="Times New Roman" pitchFamily="18" charset="0"/>
              </a:endParaRPr>
            </a:p>
          </p:txBody>
        </p:sp>
      </p:grpSp>
      <mc:AlternateContent xmlns:mc="http://schemas.openxmlformats.org/markup-compatibility/2006">
        <mc:Choice xmlns:a14="http://schemas.microsoft.com/office/drawing/2010/main" Requires="a14">
          <p:sp>
            <p:nvSpPr>
              <p:cNvPr id="71" name="Rounded Rectangle 70"/>
              <p:cNvSpPr/>
              <p:nvPr/>
            </p:nvSpPr>
            <p:spPr>
              <a:xfrm>
                <a:off x="19478376" y="5286946"/>
                <a:ext cx="10800000" cy="2130153"/>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Bookman Old Style" panose="02050604050505020204" pitchFamily="18" charset="0"/>
                  </a:rPr>
                  <a:t>Excitation of multiple harmonics of tearing modes up to </a:t>
                </a:r>
                <a14:m>
                  <m:oMath xmlns:m="http://schemas.openxmlformats.org/officeDocument/2006/math">
                    <m:r>
                      <a:rPr lang="en-US" sz="3600" i="1">
                        <a:solidFill>
                          <a:schemeClr val="tx1"/>
                        </a:solidFill>
                        <a:latin typeface="Cambria Math" panose="02040503050406030204" pitchFamily="18" charset="0"/>
                      </a:rPr>
                      <m:t>~100</m:t>
                    </m:r>
                    <m:r>
                      <a:rPr lang="en-US" sz="3600" i="1">
                        <a:solidFill>
                          <a:schemeClr val="tx1"/>
                        </a:solidFill>
                        <a:latin typeface="Cambria Math" panose="02040503050406030204" pitchFamily="18" charset="0"/>
                      </a:rPr>
                      <m:t>𝑘𝐻𝑧</m:t>
                    </m:r>
                  </m:oMath>
                </a14:m>
                <a:r>
                  <a:rPr lang="en-IN" sz="3600" b="1" dirty="0">
                    <a:solidFill>
                      <a:schemeClr val="tx1"/>
                    </a:solidFill>
                    <a:latin typeface="Bookman Old Style" panose="02050604050505020204" pitchFamily="18" charset="0"/>
                  </a:rPr>
                  <a:t> </a:t>
                </a:r>
                <a:r>
                  <a:rPr lang="en-US" sz="3600" dirty="0">
                    <a:solidFill>
                      <a:schemeClr val="tx1"/>
                    </a:solidFill>
                    <a:latin typeface="Bookman Old Style" panose="02050604050505020204" pitchFamily="18" charset="0"/>
                  </a:rPr>
                  <a:t>recorded in </a:t>
                </a:r>
                <a14:m>
                  <m:oMath xmlns:m="http://schemas.openxmlformats.org/officeDocument/2006/math">
                    <m:sSub>
                      <m:sSubPr>
                        <m:ctrlPr>
                          <a:rPr lang="en-US" sz="3600" i="1">
                            <a:solidFill>
                              <a:schemeClr val="tx1"/>
                            </a:solidFill>
                            <a:latin typeface="Cambria Math" panose="02040503050406030204" pitchFamily="18" charset="0"/>
                          </a:rPr>
                        </m:ctrlPr>
                      </m:sSubPr>
                      <m:e>
                        <m:acc>
                          <m:accPr>
                            <m:chr m:val="̇"/>
                            <m:ctrlPr>
                              <a:rPr lang="en-US" sz="3600" i="1">
                                <a:solidFill>
                                  <a:schemeClr val="tx1"/>
                                </a:solidFill>
                                <a:latin typeface="Cambria Math" panose="02040503050406030204" pitchFamily="18" charset="0"/>
                              </a:rPr>
                            </m:ctrlPr>
                          </m:accPr>
                          <m:e>
                            <m:r>
                              <a:rPr lang="en-US" sz="3600" i="1">
                                <a:solidFill>
                                  <a:schemeClr val="tx1"/>
                                </a:solidFill>
                                <a:latin typeface="Cambria Math" panose="02040503050406030204" pitchFamily="18" charset="0"/>
                              </a:rPr>
                              <m:t>𝐵</m:t>
                            </m:r>
                          </m:e>
                        </m:acc>
                      </m:e>
                      <m:sub>
                        <m:r>
                          <a:rPr lang="en-US" sz="3600" i="1">
                            <a:solidFill>
                              <a:schemeClr val="tx1"/>
                            </a:solidFill>
                            <a:latin typeface="Cambria Math" panose="02040503050406030204" pitchFamily="18" charset="0"/>
                          </a:rPr>
                          <m:t>𝜃</m:t>
                        </m:r>
                      </m:sub>
                    </m:sSub>
                    <m:r>
                      <a:rPr lang="en-US" sz="3600">
                        <a:solidFill>
                          <a:schemeClr val="tx1"/>
                        </a:solidFill>
                        <a:latin typeface="Cambria Math" panose="02040503050406030204" pitchFamily="18" charset="0"/>
                      </a:rPr>
                      <m:t> </m:t>
                    </m:r>
                    <m:r>
                      <m:rPr>
                        <m:sty m:val="p"/>
                      </m:rPr>
                      <a:rPr lang="en-US" sz="3600">
                        <a:solidFill>
                          <a:schemeClr val="tx1"/>
                        </a:solidFill>
                        <a:latin typeface="Cambria Math" panose="02040503050406030204" pitchFamily="18" charset="0"/>
                      </a:rPr>
                      <m:t>signals</m:t>
                    </m:r>
                    <m:r>
                      <a:rPr lang="en-US" sz="3600" i="1">
                        <a:solidFill>
                          <a:schemeClr val="tx1"/>
                        </a:solidFill>
                        <a:latin typeface="Cambria Math" panose="02040503050406030204" pitchFamily="18" charset="0"/>
                      </a:rPr>
                      <m:t> </m:t>
                    </m:r>
                  </m:oMath>
                </a14:m>
                <a:r>
                  <a:rPr lang="en-US" sz="3600" dirty="0">
                    <a:solidFill>
                      <a:schemeClr val="tx1"/>
                    </a:solidFill>
                    <a:latin typeface="Bookman Old Style" panose="02050604050505020204" pitchFamily="18" charset="0"/>
                  </a:rPr>
                  <a:t>at the time of HXR emission</a:t>
                </a:r>
                <a:endParaRPr lang="en-IN" sz="3600" b="1" dirty="0">
                  <a:solidFill>
                    <a:schemeClr val="tx1"/>
                  </a:solidFill>
                  <a:latin typeface="Bookman Old Style" panose="02050604050505020204" pitchFamily="18" charset="0"/>
                </a:endParaRPr>
              </a:p>
            </p:txBody>
          </p:sp>
        </mc:Choice>
        <mc:Fallback>
          <p:sp>
            <p:nvSpPr>
              <p:cNvPr id="71" name="Rounded Rectangle 70"/>
              <p:cNvSpPr>
                <a:spLocks noRot="1" noChangeAspect="1" noMove="1" noResize="1" noEditPoints="1" noAdjustHandles="1" noChangeArrowheads="1" noChangeShapeType="1" noTextEdit="1"/>
              </p:cNvSpPr>
              <p:nvPr/>
            </p:nvSpPr>
            <p:spPr>
              <a:xfrm>
                <a:off x="19478376" y="5286946"/>
                <a:ext cx="10800000" cy="2130153"/>
              </a:xfrm>
              <a:prstGeom prst="roundRect">
                <a:avLst/>
              </a:prstGeom>
              <a:blipFill>
                <a:blip r:embed="rId5"/>
                <a:stretch>
                  <a:fillRect l="-619" r="-619" b="-1412"/>
                </a:stretch>
              </a:blipFill>
              <a:ln>
                <a:solidFill>
                  <a:schemeClr val="accent4">
                    <a:lumMod val="50000"/>
                  </a:schemeClr>
                </a:solidFill>
              </a:ln>
            </p:spPr>
            <p:txBody>
              <a:bodyPr/>
              <a:lstStyle/>
              <a:p>
                <a:r>
                  <a:rPr lang="en-US">
                    <a:noFill/>
                  </a:rPr>
                  <a:t> </a:t>
                </a:r>
              </a:p>
            </p:txBody>
          </p:sp>
        </mc:Fallback>
      </mc:AlternateContent>
      <p:sp>
        <p:nvSpPr>
          <p:cNvPr id="1041" name="Rectangle 17"/>
          <p:cNvSpPr>
            <a:spLocks noChangeArrowheads="1"/>
          </p:cNvSpPr>
          <p:nvPr/>
        </p:nvSpPr>
        <p:spPr bwMode="auto">
          <a:xfrm>
            <a:off x="0" y="0"/>
            <a:ext cx="30603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042" name="Rectangle 18"/>
          <p:cNvSpPr>
            <a:spLocks noChangeArrowheads="1"/>
          </p:cNvSpPr>
          <p:nvPr/>
        </p:nvSpPr>
        <p:spPr bwMode="auto">
          <a:xfrm>
            <a:off x="0" y="962025"/>
            <a:ext cx="30603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pSp>
        <p:nvGrpSpPr>
          <p:cNvPr id="51" name="Group 50"/>
          <p:cNvGrpSpPr/>
          <p:nvPr/>
        </p:nvGrpSpPr>
        <p:grpSpPr>
          <a:xfrm>
            <a:off x="320030" y="11665571"/>
            <a:ext cx="9797306" cy="21320931"/>
            <a:chOff x="314390" y="13430115"/>
            <a:chExt cx="10305739" cy="15983748"/>
          </a:xfrm>
        </p:grpSpPr>
        <p:sp>
          <p:nvSpPr>
            <p:cNvPr id="23" name="Rounded Rectangle 22"/>
            <p:cNvSpPr/>
            <p:nvPr/>
          </p:nvSpPr>
          <p:spPr>
            <a:xfrm>
              <a:off x="314390" y="13430115"/>
              <a:ext cx="10305739" cy="850353"/>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Bookman Old Style" pitchFamily="18" charset="0"/>
                  <a:cs typeface="Times New Roman" pitchFamily="18" charset="0"/>
                </a:rPr>
                <a:t>Experimental Setup and Conditions</a:t>
              </a:r>
              <a:endParaRPr lang="en-IN" sz="3600" b="1" dirty="0">
                <a:solidFill>
                  <a:schemeClr val="tx1"/>
                </a:solidFill>
                <a:latin typeface="Bookman Old Style" pitchFamily="18" charset="0"/>
                <a:cs typeface="Times New Roman" pitchFamily="18" charset="0"/>
              </a:endParaRPr>
            </a:p>
          </p:txBody>
        </p:sp>
        <p:sp>
          <p:nvSpPr>
            <p:cNvPr id="28" name="TextBox 27"/>
            <p:cNvSpPr txBox="1"/>
            <p:nvPr/>
          </p:nvSpPr>
          <p:spPr>
            <a:xfrm>
              <a:off x="339895" y="17277355"/>
              <a:ext cx="9964608" cy="12136508"/>
            </a:xfrm>
            <a:prstGeom prst="rect">
              <a:avLst/>
            </a:prstGeom>
            <a:noFill/>
          </p:spPr>
          <p:txBody>
            <a:bodyPr wrap="square" rtlCol="0">
              <a:spAutoFit/>
            </a:bodyPr>
            <a:lstStyle/>
            <a:p>
              <a:pPr marL="176213" algn="just"/>
              <a:endParaRPr lang="en-US" sz="2000" dirty="0">
                <a:latin typeface="Bookman Old Style" panose="02050604050505020204" pitchFamily="18" charset="0"/>
                <a:cs typeface="Times New Roman" pitchFamily="18" charset="0"/>
              </a:endParaRPr>
            </a:p>
            <a:p>
              <a:pPr marL="176213" algn="just"/>
              <a:endParaRPr lang="en-US" sz="3000" dirty="0">
                <a:solidFill>
                  <a:srgbClr val="FF0000"/>
                </a:solidFill>
                <a:latin typeface="Bookman Old Style" panose="02050604050505020204" pitchFamily="18" charset="0"/>
                <a:cs typeface="Times New Roman" pitchFamily="18" charset="0"/>
              </a:endParaRPr>
            </a:p>
            <a:p>
              <a:pPr marL="176213" algn="just"/>
              <a:r>
                <a:rPr lang="en-US" sz="3000" dirty="0">
                  <a:solidFill>
                    <a:srgbClr val="FF0000"/>
                  </a:solidFill>
                  <a:latin typeface="Bookman Old Style" panose="02050604050505020204" pitchFamily="18" charset="0"/>
                  <a:cs typeface="Times New Roman" pitchFamily="18" charset="0"/>
                </a:rPr>
                <a:t>Schematic lay-out </a:t>
              </a:r>
              <a:r>
                <a:rPr lang="en-US" sz="3000" dirty="0">
                  <a:solidFill>
                    <a:srgbClr val="FF0000"/>
                  </a:solidFill>
                  <a:latin typeface="Bookman Old Style" panose="02050604050505020204" pitchFamily="18" charset="0"/>
                </a:rPr>
                <a:t>of the experiment at GOLEM tokamak </a:t>
              </a:r>
              <a:r>
                <a:rPr lang="en-US" sz="3000" dirty="0">
                  <a:solidFill>
                    <a:srgbClr val="FF0000"/>
                  </a:solidFill>
                  <a:latin typeface="Bookman Old Style" panose="02050604050505020204" pitchFamily="18" charset="0"/>
                  <a:cs typeface="Times New Roman" pitchFamily="18" charset="0"/>
                </a:rPr>
                <a:t>(#27753)</a:t>
              </a:r>
            </a:p>
            <a:p>
              <a:pPr marL="176213" algn="just"/>
              <a:endParaRPr lang="en-US" sz="3000" dirty="0">
                <a:solidFill>
                  <a:srgbClr val="FF0000"/>
                </a:solidFill>
                <a:latin typeface="Bookman Old Style" panose="02050604050505020204" pitchFamily="18" charset="0"/>
                <a:cs typeface="Times New Roman" pitchFamily="18" charset="0"/>
              </a:endParaRPr>
            </a:p>
            <a:p>
              <a:pPr marL="176213" algn="just"/>
              <a:endParaRPr lang="en-US" sz="2400" dirty="0">
                <a:latin typeface="Bookman Old Style" panose="02050604050505020204" pitchFamily="18" charset="0"/>
                <a:cs typeface="Times New Roman" pitchFamily="18" charset="0"/>
              </a:endParaRPr>
            </a:p>
            <a:p>
              <a:pPr marL="176213" algn="just"/>
              <a:endParaRPr lang="en-US" sz="2400" dirty="0">
                <a:latin typeface="Bookman Old Style" panose="02050604050505020204" pitchFamily="18" charset="0"/>
                <a:cs typeface="Times New Roman" pitchFamily="18" charset="0"/>
              </a:endParaRPr>
            </a:p>
            <a:p>
              <a:pPr marL="176213" algn="just"/>
              <a:endParaRPr lang="en-US" sz="2400" dirty="0">
                <a:latin typeface="Bookman Old Style" panose="02050604050505020204" pitchFamily="18" charset="0"/>
                <a:cs typeface="Times New Roman" pitchFamily="18" charset="0"/>
              </a:endParaRPr>
            </a:p>
            <a:p>
              <a:pPr marL="176213" algn="just"/>
              <a:endParaRPr lang="en-US" sz="2000" dirty="0">
                <a:latin typeface="Bookman Old Style" panose="02050604050505020204" pitchFamily="18" charset="0"/>
                <a:cs typeface="Times New Roman" pitchFamily="18" charset="0"/>
              </a:endParaRPr>
            </a:p>
            <a:p>
              <a:pPr marL="176213" algn="just"/>
              <a:endParaRPr lang="en-US" sz="2000" dirty="0">
                <a:latin typeface="Bookman Old Style" panose="02050604050505020204" pitchFamily="18" charset="0"/>
                <a:cs typeface="Times New Roman" pitchFamily="18" charset="0"/>
              </a:endParaRPr>
            </a:p>
            <a:p>
              <a:pPr marL="176213" algn="just"/>
              <a:endParaRPr lang="en-US" sz="28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marL="342047" indent="-342047">
                <a:buAutoNum type="arabicPeriod"/>
              </a:pPr>
              <a:endParaRPr lang="en-US" sz="2000" dirty="0">
                <a:latin typeface="Times New Roman" pitchFamily="18" charset="0"/>
                <a:cs typeface="Times New Roman" pitchFamily="18" charset="0"/>
              </a:endParaRPr>
            </a:p>
            <a:p>
              <a:pPr algn="just"/>
              <a:endParaRPr lang="en-US" sz="2400" b="1" dirty="0">
                <a:latin typeface="Bookman Old Style" panose="02050604050505020204" pitchFamily="18" charset="0"/>
              </a:endParaRPr>
            </a:p>
            <a:p>
              <a:pPr algn="just"/>
              <a:endParaRPr lang="en-US" sz="3000" dirty="0">
                <a:solidFill>
                  <a:srgbClr val="FF0000"/>
                </a:solidFill>
                <a:latin typeface="Bookman Old Style" panose="02050604050505020204" pitchFamily="18" charset="0"/>
              </a:endParaRPr>
            </a:p>
            <a:p>
              <a:pPr algn="just"/>
              <a:endParaRPr lang="en-US" sz="3000" dirty="0">
                <a:solidFill>
                  <a:srgbClr val="FF0000"/>
                </a:solidFill>
                <a:latin typeface="Bookman Old Style" panose="02050604050505020204" pitchFamily="18" charset="0"/>
              </a:endParaRPr>
            </a:p>
            <a:p>
              <a:pPr algn="just"/>
              <a:endParaRPr lang="en-US" sz="3000" dirty="0">
                <a:solidFill>
                  <a:srgbClr val="FF0000"/>
                </a:solidFill>
                <a:latin typeface="Bookman Old Style" panose="02050604050505020204" pitchFamily="18" charset="0"/>
              </a:endParaRPr>
            </a:p>
            <a:p>
              <a:pPr algn="just"/>
              <a:r>
                <a:rPr lang="en-US" sz="3000" dirty="0">
                  <a:solidFill>
                    <a:srgbClr val="FF0000"/>
                  </a:solidFill>
                  <a:latin typeface="Bookman Old Style" panose="02050604050505020204" pitchFamily="18" charset="0"/>
                </a:rPr>
                <a:t>GOLEM tokamak discharge #27753 showing quasi-periodic oscillations during the emission and suppression of HXRs</a:t>
              </a: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2400" b="1" dirty="0">
                <a:latin typeface="Bookman Old Style" panose="02050604050505020204" pitchFamily="18" charset="0"/>
              </a:endParaRPr>
            </a:p>
            <a:p>
              <a:pPr algn="just"/>
              <a:endParaRPr lang="en-US" sz="3000" dirty="0">
                <a:solidFill>
                  <a:srgbClr val="FF0000"/>
                </a:solidFill>
                <a:latin typeface="Bookman Old Style" panose="02050604050505020204" pitchFamily="18" charset="0"/>
              </a:endParaRPr>
            </a:p>
            <a:p>
              <a:pPr algn="just"/>
              <a:r>
                <a:rPr lang="en-US" sz="3000" dirty="0">
                  <a:solidFill>
                    <a:srgbClr val="FF0000"/>
                  </a:solidFill>
                  <a:latin typeface="Bookman Old Style" panose="02050604050505020204" pitchFamily="18" charset="0"/>
                </a:rPr>
                <a:t>Magnetic fluctuations start growing soon after the rise of plasma current</a:t>
              </a:r>
              <a:endParaRPr lang="en-IN" sz="3000" dirty="0">
                <a:solidFill>
                  <a:srgbClr val="FF0000"/>
                </a:solidFill>
                <a:latin typeface="Bookman Old Style" panose="02050604050505020204" pitchFamily="18" charset="0"/>
              </a:endParaRPr>
            </a:p>
          </p:txBody>
        </p:sp>
      </p:grpSp>
      <p:sp>
        <p:nvSpPr>
          <p:cNvPr id="89" name="Rounded Rectangle 88"/>
          <p:cNvSpPr/>
          <p:nvPr/>
        </p:nvSpPr>
        <p:spPr>
          <a:xfrm>
            <a:off x="530942" y="13033723"/>
            <a:ext cx="9429875" cy="432048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u="sng" dirty="0">
              <a:solidFill>
                <a:srgbClr val="FF0000"/>
              </a:solidFill>
              <a:latin typeface="Bookman Old Style" pitchFamily="18" charset="0"/>
              <a:cs typeface="Times New Roman" pitchFamily="18" charset="0"/>
            </a:endParaRPr>
          </a:p>
          <a:p>
            <a:pPr algn="ctr"/>
            <a:r>
              <a:rPr lang="en-US" sz="2400" u="sng" dirty="0">
                <a:solidFill>
                  <a:srgbClr val="FF0000"/>
                </a:solidFill>
                <a:latin typeface="Bookman Old Style" pitchFamily="18" charset="0"/>
                <a:cs typeface="Times New Roman" pitchFamily="18" charset="0"/>
              </a:rPr>
              <a:t>GOLEM and Plasma Parameters (Shot No. #27753)</a:t>
            </a:r>
          </a:p>
          <a:p>
            <a:pPr algn="ctr"/>
            <a:endParaRPr lang="en-US" sz="2400" dirty="0">
              <a:solidFill>
                <a:srgbClr val="FF0000"/>
              </a:solidFill>
              <a:latin typeface="Bookman Old Style" pitchFamily="18" charset="0"/>
              <a:cs typeface="Times New Roman" pitchFamily="18" charset="0"/>
            </a:endParaRPr>
          </a:p>
          <a:p>
            <a:r>
              <a:rPr lang="en-US" sz="2400" dirty="0">
                <a:solidFill>
                  <a:srgbClr val="FF0000"/>
                </a:solidFill>
                <a:latin typeface="Bookman Old Style" pitchFamily="18" charset="0"/>
                <a:cs typeface="Times New Roman" pitchFamily="18" charset="0"/>
              </a:rPr>
              <a:t>Major radius (R</a:t>
            </a:r>
            <a:r>
              <a:rPr lang="en-US" sz="2400" baseline="-25000" dirty="0">
                <a:solidFill>
                  <a:srgbClr val="FF0000"/>
                </a:solidFill>
                <a:latin typeface="Bookman Old Style" pitchFamily="18" charset="0"/>
                <a:cs typeface="Times New Roman" pitchFamily="18" charset="0"/>
              </a:rPr>
              <a:t>0</a:t>
            </a:r>
            <a:r>
              <a:rPr lang="en-US" sz="2400" dirty="0">
                <a:solidFill>
                  <a:srgbClr val="FF0000"/>
                </a:solidFill>
                <a:latin typeface="Bookman Old Style" pitchFamily="18" charset="0"/>
                <a:cs typeface="Times New Roman" pitchFamily="18" charset="0"/>
              </a:rPr>
              <a:t>) =0.40m; Minor radius (</a:t>
            </a:r>
            <a:r>
              <a:rPr lang="en-US" sz="2400" i="1" dirty="0">
                <a:solidFill>
                  <a:srgbClr val="FF0000"/>
                </a:solidFill>
                <a:latin typeface="Bookman Old Style" pitchFamily="18" charset="0"/>
                <a:cs typeface="Times New Roman" pitchFamily="18" charset="0"/>
              </a:rPr>
              <a:t>a</a:t>
            </a:r>
            <a:r>
              <a:rPr lang="en-US" sz="2400" dirty="0">
                <a:solidFill>
                  <a:srgbClr val="FF0000"/>
                </a:solidFill>
                <a:latin typeface="Bookman Old Style" pitchFamily="18" charset="0"/>
                <a:cs typeface="Times New Roman" pitchFamily="18" charset="0"/>
              </a:rPr>
              <a:t>) =0.085m</a:t>
            </a:r>
          </a:p>
          <a:p>
            <a:r>
              <a:rPr lang="en-US" sz="2400" dirty="0">
                <a:solidFill>
                  <a:srgbClr val="FF0000"/>
                </a:solidFill>
                <a:latin typeface="Bookman Old Style" pitchFamily="18" charset="0"/>
                <a:cs typeface="Times New Roman" pitchFamily="18" charset="0"/>
              </a:rPr>
              <a:t>Plasma current (I</a:t>
            </a:r>
            <a:r>
              <a:rPr lang="en-US" sz="2400" baseline="-25000" dirty="0">
                <a:solidFill>
                  <a:srgbClr val="FF0000"/>
                </a:solidFill>
                <a:latin typeface="Bookman Old Style" pitchFamily="18" charset="0"/>
                <a:cs typeface="Times New Roman" pitchFamily="18" charset="0"/>
              </a:rPr>
              <a:t>P</a:t>
            </a:r>
            <a:r>
              <a:rPr lang="en-US" sz="2400" dirty="0">
                <a:solidFill>
                  <a:srgbClr val="FF0000"/>
                </a:solidFill>
                <a:latin typeface="Bookman Old Style" pitchFamily="18" charset="0"/>
                <a:cs typeface="Times New Roman" pitchFamily="18" charset="0"/>
              </a:rPr>
              <a:t>)~ 3.3kA; clockwise as viewed from top</a:t>
            </a:r>
          </a:p>
          <a:p>
            <a:r>
              <a:rPr lang="en-US" sz="2400" dirty="0" err="1">
                <a:solidFill>
                  <a:srgbClr val="FF0000"/>
                </a:solidFill>
                <a:latin typeface="Bookman Old Style" pitchFamily="18" charset="0"/>
                <a:cs typeface="Times New Roman" pitchFamily="18" charset="0"/>
              </a:rPr>
              <a:t>Toroidal</a:t>
            </a:r>
            <a:r>
              <a:rPr lang="en-US" sz="2400" dirty="0">
                <a:solidFill>
                  <a:srgbClr val="FF0000"/>
                </a:solidFill>
                <a:latin typeface="Bookman Old Style" pitchFamily="18" charset="0"/>
                <a:cs typeface="Times New Roman" pitchFamily="18" charset="0"/>
              </a:rPr>
              <a:t> magnetic field (B</a:t>
            </a:r>
            <a:r>
              <a:rPr lang="el-GR" sz="2400" baseline="-25000" dirty="0">
                <a:solidFill>
                  <a:srgbClr val="FF0000"/>
                </a:solidFill>
                <a:latin typeface="Times New Roman"/>
                <a:cs typeface="Times New Roman"/>
              </a:rPr>
              <a:t>ϕ</a:t>
            </a:r>
            <a:r>
              <a:rPr lang="en-US" sz="2400" dirty="0">
                <a:solidFill>
                  <a:srgbClr val="FF0000"/>
                </a:solidFill>
                <a:latin typeface="Bookman Old Style" pitchFamily="18" charset="0"/>
                <a:cs typeface="Times New Roman" pitchFamily="18" charset="0"/>
              </a:rPr>
              <a:t>)~ (0.4-0.45)T; anticlockwise as viewed from top</a:t>
            </a:r>
          </a:p>
          <a:p>
            <a:r>
              <a:rPr lang="en-US" sz="2400" dirty="0">
                <a:solidFill>
                  <a:srgbClr val="FF0000"/>
                </a:solidFill>
                <a:latin typeface="Bookman Old Style" pitchFamily="18" charset="0"/>
                <a:cs typeface="Times New Roman" pitchFamily="18" charset="0"/>
              </a:rPr>
              <a:t>Edge safety factor </a:t>
            </a:r>
            <a:r>
              <a:rPr lang="en-US" sz="2400" i="1" dirty="0" err="1">
                <a:solidFill>
                  <a:srgbClr val="FF0000"/>
                </a:solidFill>
                <a:latin typeface="Bookman Old Style" pitchFamily="18" charset="0"/>
                <a:cs typeface="Times New Roman" pitchFamily="18" charset="0"/>
              </a:rPr>
              <a:t>q</a:t>
            </a:r>
            <a:r>
              <a:rPr lang="en-US" sz="2400" i="1" baseline="-25000" dirty="0" err="1">
                <a:solidFill>
                  <a:srgbClr val="FF0000"/>
                </a:solidFill>
                <a:latin typeface="Times New Roman"/>
                <a:cs typeface="Times New Roman"/>
              </a:rPr>
              <a:t>a</a:t>
            </a:r>
            <a:r>
              <a:rPr lang="el-GR" sz="2400" baseline="-25000" dirty="0">
                <a:solidFill>
                  <a:srgbClr val="FF0000"/>
                </a:solidFill>
                <a:latin typeface="Times New Roman"/>
                <a:cs typeface="Times New Roman"/>
              </a:rPr>
              <a:t> </a:t>
            </a:r>
            <a:r>
              <a:rPr lang="en-US" sz="2400" dirty="0">
                <a:solidFill>
                  <a:srgbClr val="FF0000"/>
                </a:solidFill>
                <a:latin typeface="Bookman Old Style" pitchFamily="18" charset="0"/>
                <a:cs typeface="Times New Roman" pitchFamily="18" charset="0"/>
              </a:rPr>
              <a:t>~10-11</a:t>
            </a:r>
          </a:p>
          <a:p>
            <a:r>
              <a:rPr lang="en-US" sz="2400" dirty="0">
                <a:solidFill>
                  <a:srgbClr val="FF0000"/>
                </a:solidFill>
                <a:latin typeface="Bookman Old Style" pitchFamily="18" charset="0"/>
                <a:cs typeface="Times New Roman" pitchFamily="18" charset="0"/>
              </a:rPr>
              <a:t>Plasma density &lt; 1.0×10</a:t>
            </a:r>
            <a:r>
              <a:rPr lang="en-US" sz="2400" baseline="30000" dirty="0">
                <a:solidFill>
                  <a:srgbClr val="FF0000"/>
                </a:solidFill>
                <a:latin typeface="Bookman Old Style" pitchFamily="18" charset="0"/>
                <a:cs typeface="Times New Roman" pitchFamily="18" charset="0"/>
              </a:rPr>
              <a:t>19</a:t>
            </a:r>
            <a:r>
              <a:rPr lang="en-US" sz="2400" dirty="0">
                <a:solidFill>
                  <a:srgbClr val="FF0000"/>
                </a:solidFill>
                <a:latin typeface="Bookman Old Style" pitchFamily="18" charset="0"/>
                <a:cs typeface="Times New Roman" pitchFamily="18" charset="0"/>
              </a:rPr>
              <a:t>m</a:t>
            </a:r>
            <a:r>
              <a:rPr lang="en-US" sz="2400" baseline="30000" dirty="0">
                <a:solidFill>
                  <a:srgbClr val="FF0000"/>
                </a:solidFill>
                <a:latin typeface="Bookman Old Style" pitchFamily="18" charset="0"/>
                <a:cs typeface="Times New Roman" pitchFamily="18" charset="0"/>
              </a:rPr>
              <a:t>-3</a:t>
            </a:r>
          </a:p>
          <a:p>
            <a:r>
              <a:rPr lang="en-US" sz="2400" dirty="0">
                <a:solidFill>
                  <a:srgbClr val="FF0000"/>
                </a:solidFill>
                <a:latin typeface="Bookman Old Style" pitchFamily="18" charset="0"/>
                <a:cs typeface="Times New Roman" pitchFamily="18" charset="0"/>
              </a:rPr>
              <a:t>Electron temperature ~ (40-60)eV</a:t>
            </a:r>
          </a:p>
        </p:txBody>
      </p:sp>
      <mc:AlternateContent xmlns:mc="http://schemas.openxmlformats.org/markup-compatibility/2006" xmlns:a14="http://schemas.microsoft.com/office/drawing/2010/main">
        <mc:Choice Requires="a14">
          <p:sp>
            <p:nvSpPr>
              <p:cNvPr id="22" name="Rounded Rectangle 21"/>
              <p:cNvSpPr/>
              <p:nvPr/>
            </p:nvSpPr>
            <p:spPr>
              <a:xfrm>
                <a:off x="10491987" y="5472883"/>
                <a:ext cx="8554341" cy="2952328"/>
              </a:xfrm>
              <a:prstGeom prst="roundRect">
                <a:avLst>
                  <a:gd name="adj" fmla="val 16667"/>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Bookman Old Style" panose="02050604050505020204" pitchFamily="18" charset="0"/>
                  </a:rPr>
                  <a:t>Temporal profile of toroidal electric field </a:t>
                </a:r>
                <a14:m>
                  <m:oMath xmlns:m="http://schemas.openxmlformats.org/officeDocument/2006/math">
                    <m:d>
                      <m:dPr>
                        <m:ctrlPr>
                          <a:rPr lang="en-US" sz="3600" i="1">
                            <a:solidFill>
                              <a:schemeClr val="tx1"/>
                            </a:solidFill>
                            <a:latin typeface="Cambria Math" panose="02040503050406030204" pitchFamily="18" charset="0"/>
                          </a:rPr>
                        </m:ctrlPr>
                      </m:dPr>
                      <m:e>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𝐸</m:t>
                            </m:r>
                          </m:e>
                          <m:sub>
                            <m:r>
                              <a:rPr lang="en-US" sz="3600" i="1">
                                <a:solidFill>
                                  <a:schemeClr val="tx1"/>
                                </a:solidFill>
                                <a:latin typeface="Cambria Math" panose="02040503050406030204" pitchFamily="18" charset="0"/>
                              </a:rPr>
                              <m:t>𝜙</m:t>
                            </m:r>
                          </m:sub>
                        </m:sSub>
                      </m:e>
                    </m:d>
                  </m:oMath>
                </a14:m>
                <a:r>
                  <a:rPr lang="en-US" sz="3600" dirty="0">
                    <a:solidFill>
                      <a:schemeClr val="tx1"/>
                    </a:solidFill>
                    <a:latin typeface="Bookman Old Style" panose="02050604050505020204" pitchFamily="18" charset="0"/>
                  </a:rPr>
                  <a:t> normalized with </a:t>
                </a:r>
                <a:r>
                  <a:rPr lang="en-US" sz="3600" dirty="0" err="1">
                    <a:solidFill>
                      <a:schemeClr val="tx1"/>
                    </a:solidFill>
                    <a:latin typeface="Bookman Old Style" panose="02050604050505020204" pitchFamily="18" charset="0"/>
                  </a:rPr>
                  <a:t>Dreicer</a:t>
                </a:r>
                <a:r>
                  <a:rPr lang="en-US" sz="3600" dirty="0">
                    <a:solidFill>
                      <a:schemeClr val="tx1"/>
                    </a:solidFill>
                    <a:latin typeface="Bookman Old Style" panose="02050604050505020204" pitchFamily="18" charset="0"/>
                  </a:rPr>
                  <a:t> field </a:t>
                </a:r>
                <a14:m>
                  <m:oMath xmlns:m="http://schemas.openxmlformats.org/officeDocument/2006/math">
                    <m:d>
                      <m:dPr>
                        <m:ctrlPr>
                          <a:rPr lang="en-US" sz="3600" i="1">
                            <a:solidFill>
                              <a:schemeClr val="tx1"/>
                            </a:solidFill>
                            <a:latin typeface="Cambria Math" panose="02040503050406030204" pitchFamily="18" charset="0"/>
                          </a:rPr>
                        </m:ctrlPr>
                      </m:dPr>
                      <m:e>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𝑛</m:t>
                            </m:r>
                          </m:e>
                          <m:sub>
                            <m:r>
                              <a:rPr lang="en-US" sz="3600" i="1">
                                <a:solidFill>
                                  <a:schemeClr val="tx1"/>
                                </a:solidFill>
                                <a:latin typeface="Cambria Math" panose="02040503050406030204" pitchFamily="18" charset="0"/>
                              </a:rPr>
                              <m:t>𝑒</m:t>
                            </m:r>
                          </m:sub>
                        </m:sSub>
                        <m:sSubSup>
                          <m:sSubSupPr>
                            <m:ctrlPr>
                              <a:rPr lang="en-US" sz="3600" i="1">
                                <a:solidFill>
                                  <a:schemeClr val="tx1"/>
                                </a:solidFill>
                                <a:latin typeface="Cambria Math" panose="02040503050406030204" pitchFamily="18" charset="0"/>
                              </a:rPr>
                            </m:ctrlPr>
                          </m:sSubSupPr>
                          <m:e>
                            <m:r>
                              <a:rPr lang="en-US" sz="3600" i="1">
                                <a:solidFill>
                                  <a:schemeClr val="tx1"/>
                                </a:solidFill>
                                <a:latin typeface="Cambria Math" panose="02040503050406030204" pitchFamily="18" charset="0"/>
                              </a:rPr>
                              <m:t>𝑇</m:t>
                            </m:r>
                          </m:e>
                          <m:sub>
                            <m:r>
                              <a:rPr lang="en-US" sz="3600" i="1">
                                <a:solidFill>
                                  <a:schemeClr val="tx1"/>
                                </a:solidFill>
                                <a:latin typeface="Cambria Math" panose="02040503050406030204" pitchFamily="18" charset="0"/>
                              </a:rPr>
                              <m:t>𝑒</m:t>
                            </m:r>
                          </m:sub>
                          <m:sup>
                            <m:r>
                              <a:rPr lang="en-US" sz="3600" i="1">
                                <a:solidFill>
                                  <a:schemeClr val="tx1"/>
                                </a:solidFill>
                                <a:latin typeface="Cambria Math" panose="02040503050406030204" pitchFamily="18" charset="0"/>
                              </a:rPr>
                              <m:t>−1</m:t>
                            </m:r>
                          </m:sup>
                        </m:sSubSup>
                      </m:e>
                    </m:d>
                  </m:oMath>
                </a14:m>
                <a:r>
                  <a:rPr lang="en-US" sz="3600" dirty="0">
                    <a:solidFill>
                      <a:schemeClr val="tx1"/>
                    </a:solidFill>
                    <a:latin typeface="Bookman Old Style" panose="02050604050505020204" pitchFamily="18" charset="0"/>
                  </a:rPr>
                  <a:t> and </a:t>
                </a:r>
                <a14:m>
                  <m:oMath xmlns:m="http://schemas.openxmlformats.org/officeDocument/2006/math">
                    <m:sSub>
                      <m:sSubPr>
                        <m:ctrlPr>
                          <a:rPr lang="en-US" sz="3600" i="1">
                            <a:solidFill>
                              <a:schemeClr val="tx1"/>
                            </a:solidFill>
                            <a:latin typeface="Cambria Math" panose="02040503050406030204" pitchFamily="18" charset="0"/>
                          </a:rPr>
                        </m:ctrlPr>
                      </m:sSubPr>
                      <m:e>
                        <m:acc>
                          <m:accPr>
                            <m:chr m:val="̇"/>
                            <m:ctrlPr>
                              <a:rPr lang="en-US" sz="3600" i="1">
                                <a:solidFill>
                                  <a:schemeClr val="tx1"/>
                                </a:solidFill>
                                <a:latin typeface="Cambria Math" panose="02040503050406030204" pitchFamily="18" charset="0"/>
                              </a:rPr>
                            </m:ctrlPr>
                          </m:accPr>
                          <m:e>
                            <m:r>
                              <a:rPr lang="en-US" sz="3600" i="1">
                                <a:solidFill>
                                  <a:schemeClr val="tx1"/>
                                </a:solidFill>
                                <a:latin typeface="Cambria Math" panose="02040503050406030204" pitchFamily="18" charset="0"/>
                              </a:rPr>
                              <m:t>𝐵</m:t>
                            </m:r>
                          </m:e>
                        </m:acc>
                      </m:e>
                      <m:sub>
                        <m:r>
                          <a:rPr lang="en-US" sz="3600" i="1">
                            <a:solidFill>
                              <a:schemeClr val="tx1"/>
                            </a:solidFill>
                            <a:latin typeface="Cambria Math" panose="02040503050406030204" pitchFamily="18" charset="0"/>
                          </a:rPr>
                          <m:t>𝜃</m:t>
                        </m:r>
                      </m:sub>
                    </m:sSub>
                  </m:oMath>
                </a14:m>
                <a:r>
                  <a:rPr lang="en-US" sz="3600" dirty="0">
                    <a:solidFill>
                      <a:schemeClr val="tx1"/>
                    </a:solidFill>
                    <a:latin typeface="Bookman Old Style" panose="02050604050505020204" pitchFamily="18" charset="0"/>
                  </a:rPr>
                  <a:t> oscillations amplitude for the HXR and non-HXR cases (#27753).</a:t>
                </a:r>
                <a:endParaRPr lang="en-US" sz="3600" b="1" dirty="0">
                  <a:solidFill>
                    <a:schemeClr val="tx1"/>
                  </a:solidFill>
                  <a:latin typeface="Bookman Old Style" pitchFamily="18" charset="0"/>
                  <a:cs typeface="Times New Roman" pitchFamily="18" charset="0"/>
                </a:endParaRPr>
              </a:p>
            </p:txBody>
          </p:sp>
        </mc:Choice>
        <mc:Fallback xmlns="">
          <p:sp>
            <p:nvSpPr>
              <p:cNvPr id="22" name="Rounded Rectangle 21"/>
              <p:cNvSpPr>
                <a:spLocks noRot="1" noChangeAspect="1" noMove="1" noResize="1" noEditPoints="1" noAdjustHandles="1" noChangeArrowheads="1" noChangeShapeType="1" noTextEdit="1"/>
              </p:cNvSpPr>
              <p:nvPr/>
            </p:nvSpPr>
            <p:spPr>
              <a:xfrm>
                <a:off x="10491987" y="5472883"/>
                <a:ext cx="8554341" cy="2952328"/>
              </a:xfrm>
              <a:prstGeom prst="roundRect">
                <a:avLst>
                  <a:gd name="adj" fmla="val 16667"/>
                </a:avLst>
              </a:prstGeom>
              <a:blipFill>
                <a:blip r:embed="rId8"/>
                <a:stretch>
                  <a:fillRect l="-355" t="-2664" r="-355" b="-7172"/>
                </a:stretch>
              </a:blipFill>
              <a:ln>
                <a:solidFill>
                  <a:schemeClr val="accent4">
                    <a:lumMod val="5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Rounded Rectangle 90"/>
              <p:cNvSpPr/>
              <p:nvPr/>
            </p:nvSpPr>
            <p:spPr>
              <a:xfrm>
                <a:off x="10491987" y="16347193"/>
                <a:ext cx="8689963" cy="3599298"/>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Bookman Old Style" panose="02050604050505020204" pitchFamily="18" charset="0"/>
                  </a:rPr>
                  <a:t>HXR signal amplitude </a:t>
                </a:r>
                <a14:m>
                  <m:oMath xmlns:m="http://schemas.openxmlformats.org/officeDocument/2006/math">
                    <m:r>
                      <a:rPr lang="en-US" sz="3600" i="1">
                        <a:solidFill>
                          <a:schemeClr val="tx1"/>
                        </a:solidFill>
                        <a:latin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𝐴</m:t>
                        </m:r>
                      </m:e>
                      <m:sub>
                        <m:r>
                          <a:rPr lang="en-US" sz="3600" i="1">
                            <a:solidFill>
                              <a:schemeClr val="tx1"/>
                            </a:solidFill>
                            <a:latin typeface="Cambria Math" panose="02040503050406030204" pitchFamily="18" charset="0"/>
                          </a:rPr>
                          <m:t>𝐻𝑋𝑅</m:t>
                        </m:r>
                      </m:sub>
                    </m:sSub>
                    <m:r>
                      <a:rPr lang="en-US" sz="3600" i="1">
                        <a:solidFill>
                          <a:schemeClr val="tx1"/>
                        </a:solidFill>
                        <a:latin typeface="Cambria Math" panose="02040503050406030204" pitchFamily="18" charset="0"/>
                      </a:rPr>
                      <m:t>)</m:t>
                    </m:r>
                  </m:oMath>
                </a14:m>
                <a:r>
                  <a:rPr lang="en-US" sz="3600" dirty="0">
                    <a:solidFill>
                      <a:schemeClr val="tx1"/>
                    </a:solidFill>
                    <a:latin typeface="Bookman Old Style" panose="02050604050505020204" pitchFamily="18" charset="0"/>
                  </a:rPr>
                  <a:t> shows linear dependence on normalized electric field </a:t>
                </a:r>
                <a14:m>
                  <m:oMath xmlns:m="http://schemas.openxmlformats.org/officeDocument/2006/math">
                    <m:r>
                      <a:rPr lang="en-US" sz="3600" i="1">
                        <a:solidFill>
                          <a:schemeClr val="tx1"/>
                        </a:solidFill>
                        <a:latin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𝐸</m:t>
                        </m:r>
                      </m:e>
                      <m:sub>
                        <m:r>
                          <a:rPr lang="en-US" sz="3600" i="1">
                            <a:solidFill>
                              <a:schemeClr val="tx1"/>
                            </a:solidFill>
                            <a:latin typeface="Cambria Math" panose="02040503050406030204" pitchFamily="18" charset="0"/>
                          </a:rPr>
                          <m:t>𝜙</m:t>
                        </m:r>
                      </m:sub>
                    </m:sSub>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𝑇</m:t>
                        </m:r>
                      </m:e>
                      <m:sub>
                        <m:r>
                          <a:rPr lang="en-US" sz="3600" i="1">
                            <a:solidFill>
                              <a:schemeClr val="tx1"/>
                            </a:solidFill>
                            <a:latin typeface="Cambria Math" panose="02040503050406030204" pitchFamily="18" charset="0"/>
                          </a:rPr>
                          <m:t>𝑒</m:t>
                        </m:r>
                      </m:sub>
                    </m:sSub>
                    <m:r>
                      <a:rPr lang="en-US" sz="3600" i="1">
                        <a:solidFill>
                          <a:schemeClr val="tx1"/>
                        </a:solidFill>
                        <a:latin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𝑛</m:t>
                        </m:r>
                      </m:e>
                      <m:sub>
                        <m:r>
                          <a:rPr lang="en-US" sz="3600" i="1">
                            <a:solidFill>
                              <a:schemeClr val="tx1"/>
                            </a:solidFill>
                            <a:latin typeface="Cambria Math" panose="02040503050406030204" pitchFamily="18" charset="0"/>
                          </a:rPr>
                          <m:t>𝑒</m:t>
                        </m:r>
                      </m:sub>
                    </m:sSub>
                    <m:r>
                      <a:rPr lang="en-US" sz="3600" i="1">
                        <a:solidFill>
                          <a:schemeClr val="tx1"/>
                        </a:solidFill>
                        <a:latin typeface="Cambria Math" panose="02040503050406030204" pitchFamily="18" charset="0"/>
                      </a:rPr>
                      <m:t>)</m:t>
                    </m:r>
                  </m:oMath>
                </a14:m>
                <a:r>
                  <a:rPr lang="en-US" sz="3600" dirty="0">
                    <a:solidFill>
                      <a:schemeClr val="tx1"/>
                    </a:solidFill>
                    <a:latin typeface="Bookman Old Style" panose="02050604050505020204" pitchFamily="18" charset="0"/>
                  </a:rPr>
                  <a:t>, magnetic fluctuations</a:t>
                </a:r>
                <a14:m>
                  <m:oMath xmlns:m="http://schemas.openxmlformats.org/officeDocument/2006/math">
                    <m:r>
                      <a:rPr lang="en-US" sz="3600" b="0" i="0" smtClean="0">
                        <a:solidFill>
                          <a:schemeClr val="tx1"/>
                        </a:solidFill>
                        <a:latin typeface="Cambria Math" panose="02040503050406030204" pitchFamily="18" charset="0"/>
                      </a:rPr>
                      <m:t> </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m:t>
                        </m:r>
                        <m:acc>
                          <m:accPr>
                            <m:chr m:val="̇"/>
                            <m:ctrlPr>
                              <a:rPr lang="en-US" sz="3600" i="1">
                                <a:solidFill>
                                  <a:schemeClr val="tx1"/>
                                </a:solidFill>
                                <a:latin typeface="Cambria Math" panose="02040503050406030204" pitchFamily="18" charset="0"/>
                              </a:rPr>
                            </m:ctrlPr>
                          </m:accPr>
                          <m:e>
                            <m:r>
                              <a:rPr lang="en-US" sz="3600" i="1">
                                <a:solidFill>
                                  <a:schemeClr val="tx1"/>
                                </a:solidFill>
                                <a:latin typeface="Cambria Math" panose="02040503050406030204" pitchFamily="18" charset="0"/>
                              </a:rPr>
                              <m:t>𝐵</m:t>
                            </m:r>
                          </m:e>
                        </m:acc>
                      </m:e>
                      <m:sub>
                        <m:r>
                          <a:rPr lang="en-US" sz="3600" i="1">
                            <a:solidFill>
                              <a:schemeClr val="tx1"/>
                            </a:solidFill>
                            <a:latin typeface="Cambria Math" panose="02040503050406030204" pitchFamily="18" charset="0"/>
                          </a:rPr>
                          <m:t>𝜃</m:t>
                        </m:r>
                      </m:sub>
                    </m:sSub>
                    <m:r>
                      <a:rPr lang="en-US" sz="3600" i="1">
                        <a:solidFill>
                          <a:schemeClr val="tx1"/>
                        </a:solidFill>
                        <a:latin typeface="Cambria Math" panose="02040503050406030204" pitchFamily="18" charset="0"/>
                      </a:rPr>
                      <m:t>) </m:t>
                    </m:r>
                  </m:oMath>
                </a14:m>
                <a:r>
                  <a:rPr lang="en-US" sz="3600" dirty="0">
                    <a:solidFill>
                      <a:schemeClr val="tx1"/>
                    </a:solidFill>
                    <a:latin typeface="Bookman Old Style" panose="02050604050505020204" pitchFamily="18" charset="0"/>
                  </a:rPr>
                  <a:t>amplitude and </a:t>
                </a:r>
                <a14:m>
                  <m:oMath xmlns:m="http://schemas.openxmlformats.org/officeDocument/2006/math">
                    <m:sSub>
                      <m:sSubPr>
                        <m:ctrlPr>
                          <a:rPr lang="en-US" sz="3600" i="1">
                            <a:solidFill>
                              <a:schemeClr val="tx1"/>
                            </a:solidFill>
                            <a:latin typeface="Cambria Math" panose="02040503050406030204" pitchFamily="18" charset="0"/>
                          </a:rPr>
                        </m:ctrlPr>
                      </m:sSubPr>
                      <m:e>
                        <m:acc>
                          <m:accPr>
                            <m:chr m:val="̃"/>
                            <m:ctrlPr>
                              <a:rPr lang="en-US" sz="3600" i="1">
                                <a:solidFill>
                                  <a:schemeClr val="tx1"/>
                                </a:solidFill>
                                <a:latin typeface="Cambria Math" panose="02040503050406030204" pitchFamily="18" charset="0"/>
                              </a:rPr>
                            </m:ctrlPr>
                          </m:accPr>
                          <m:e>
                            <m:r>
                              <a:rPr lang="en-US" sz="3600" i="1">
                                <a:solidFill>
                                  <a:schemeClr val="tx1"/>
                                </a:solidFill>
                                <a:latin typeface="Cambria Math" panose="02040503050406030204" pitchFamily="18" charset="0"/>
                              </a:rPr>
                              <m:t>𝐵</m:t>
                            </m:r>
                          </m:e>
                        </m:acc>
                      </m:e>
                      <m:sub>
                        <m:r>
                          <a:rPr lang="en-US" sz="3600" i="1">
                            <a:solidFill>
                              <a:schemeClr val="tx1"/>
                            </a:solidFill>
                            <a:latin typeface="Cambria Math" panose="02040503050406030204" pitchFamily="18" charset="0"/>
                          </a:rPr>
                          <m:t>𝜃</m:t>
                        </m:r>
                      </m:sub>
                    </m:sSub>
                    <m:r>
                      <a:rPr lang="en-US" sz="3600" i="1">
                        <a:solidFill>
                          <a:schemeClr val="tx1"/>
                        </a:solidFill>
                        <a:latin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𝐵</m:t>
                        </m:r>
                      </m:e>
                      <m:sub>
                        <m:r>
                          <a:rPr lang="en-US" sz="3600" i="1">
                            <a:solidFill>
                              <a:schemeClr val="tx1"/>
                            </a:solidFill>
                            <a:latin typeface="Cambria Math" panose="02040503050406030204" pitchFamily="18" charset="0"/>
                          </a:rPr>
                          <m:t>𝜃</m:t>
                        </m:r>
                      </m:sub>
                    </m:sSub>
                  </m:oMath>
                </a14:m>
                <a:r>
                  <a:rPr lang="en-US" sz="3600" b="1" dirty="0">
                    <a:solidFill>
                      <a:schemeClr val="tx1"/>
                    </a:solidFill>
                    <a:latin typeface="Bookman Old Style" pitchFamily="18" charset="0"/>
                    <a:cs typeface="Times New Roman" pitchFamily="18" charset="0"/>
                  </a:rPr>
                  <a:t> </a:t>
                </a:r>
                <a:r>
                  <a:rPr lang="en-US" sz="3600" dirty="0">
                    <a:solidFill>
                      <a:schemeClr val="tx1"/>
                    </a:solidFill>
                    <a:latin typeface="Bookman Old Style" pitchFamily="18" charset="0"/>
                    <a:cs typeface="Times New Roman" pitchFamily="18" charset="0"/>
                  </a:rPr>
                  <a:t>(#27753)</a:t>
                </a:r>
              </a:p>
            </p:txBody>
          </p:sp>
        </mc:Choice>
        <mc:Fallback>
          <p:sp>
            <p:nvSpPr>
              <p:cNvPr id="91" name="Rounded Rectangle 90"/>
              <p:cNvSpPr>
                <a:spLocks noRot="1" noChangeAspect="1" noMove="1" noResize="1" noEditPoints="1" noAdjustHandles="1" noChangeArrowheads="1" noChangeShapeType="1" noTextEdit="1"/>
              </p:cNvSpPr>
              <p:nvPr/>
            </p:nvSpPr>
            <p:spPr>
              <a:xfrm>
                <a:off x="10491987" y="16347193"/>
                <a:ext cx="8689963" cy="3599298"/>
              </a:xfrm>
              <a:prstGeom prst="roundRect">
                <a:avLst/>
              </a:prstGeom>
              <a:blipFill>
                <a:blip r:embed="rId9"/>
                <a:stretch>
                  <a:fillRect/>
                </a:stretch>
              </a:blipFill>
              <a:ln>
                <a:solidFill>
                  <a:schemeClr val="accent4">
                    <a:lumMod val="50000"/>
                  </a:schemeClr>
                </a:solidFill>
              </a:ln>
            </p:spPr>
            <p:txBody>
              <a:bodyPr/>
              <a:lstStyle/>
              <a:p>
                <a:r>
                  <a:rPr lang="en-US">
                    <a:noFill/>
                  </a:rPr>
                  <a:t> </a:t>
                </a:r>
              </a:p>
            </p:txBody>
          </p:sp>
        </mc:Fallback>
      </mc:AlternateContent>
      <p:sp>
        <p:nvSpPr>
          <p:cNvPr id="98" name="Rounded Rectangle 70">
            <a:extLst>
              <a:ext uri="{FF2B5EF4-FFF2-40B4-BE49-F238E27FC236}">
                <a16:creationId xmlns:a16="http://schemas.microsoft.com/office/drawing/2014/main" id="{938CE459-2317-457C-A233-412EA596F698}"/>
              </a:ext>
            </a:extLst>
          </p:cNvPr>
          <p:cNvSpPr/>
          <p:nvPr/>
        </p:nvSpPr>
        <p:spPr>
          <a:xfrm>
            <a:off x="19550384" y="12673683"/>
            <a:ext cx="10585176" cy="1863331"/>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Bookman Old Style" panose="02050604050505020204" pitchFamily="18" charset="0"/>
              </a:rPr>
              <a:t>Island growth and parallel electric field generation due to the magnetic reconnection of tearing modes</a:t>
            </a:r>
          </a:p>
        </p:txBody>
      </p:sp>
      <mc:AlternateContent xmlns:mc="http://schemas.openxmlformats.org/markup-compatibility/2006" xmlns:a14="http://schemas.microsoft.com/office/drawing/2010/main">
        <mc:Choice Requires="a14">
          <p:sp>
            <p:nvSpPr>
              <p:cNvPr id="128" name="Rounded Rectangle 127"/>
              <p:cNvSpPr/>
              <p:nvPr/>
            </p:nvSpPr>
            <p:spPr>
              <a:xfrm>
                <a:off x="10327342" y="35338871"/>
                <a:ext cx="8786856" cy="2321588"/>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chemeClr val="tx1"/>
                    </a:solidFill>
                    <a:latin typeface="Bookman Old Style" panose="02050604050505020204" pitchFamily="18" charset="0"/>
                  </a:rPr>
                  <a:t>Threshold for RE loss: </a:t>
                </a:r>
                <a14:m>
                  <m:oMath xmlns:m="http://schemas.openxmlformats.org/officeDocument/2006/math">
                    <m:sSub>
                      <m:sSubPr>
                        <m:ctrlPr>
                          <a:rPr lang="en-US" sz="3000" i="1">
                            <a:solidFill>
                              <a:schemeClr val="tx1"/>
                            </a:solidFill>
                            <a:latin typeface="Cambria Math" panose="02040503050406030204" pitchFamily="18" charset="0"/>
                          </a:rPr>
                        </m:ctrlPr>
                      </m:sSubPr>
                      <m:e>
                        <m:acc>
                          <m:accPr>
                            <m:chr m:val="̃"/>
                            <m:ctrlPr>
                              <a:rPr lang="en-US" sz="3000" i="1">
                                <a:solidFill>
                                  <a:schemeClr val="tx1"/>
                                </a:solidFill>
                                <a:latin typeface="Cambria Math" panose="02040503050406030204" pitchFamily="18" charset="0"/>
                              </a:rPr>
                            </m:ctrlPr>
                          </m:accPr>
                          <m:e>
                            <m:r>
                              <a:rPr lang="en-US" sz="3000" i="1">
                                <a:solidFill>
                                  <a:schemeClr val="tx1"/>
                                </a:solidFill>
                                <a:latin typeface="Cambria Math" panose="02040503050406030204" pitchFamily="18" charset="0"/>
                              </a:rPr>
                              <m:t>𝐵</m:t>
                            </m:r>
                          </m:e>
                        </m:acc>
                      </m:e>
                      <m:sub>
                        <m:r>
                          <a:rPr lang="en-US" sz="3000" i="1">
                            <a:solidFill>
                              <a:schemeClr val="tx1"/>
                            </a:solidFill>
                            <a:latin typeface="Cambria Math" panose="02040503050406030204" pitchFamily="18" charset="0"/>
                          </a:rPr>
                          <m:t>𝜃</m:t>
                        </m:r>
                      </m:sub>
                    </m:sSub>
                    <m:r>
                      <a:rPr lang="en-US" sz="3000" i="1">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𝐵</m:t>
                        </m:r>
                      </m:e>
                      <m:sub>
                        <m:r>
                          <a:rPr lang="en-US" sz="3000" i="1">
                            <a:solidFill>
                              <a:schemeClr val="tx1"/>
                            </a:solidFill>
                            <a:latin typeface="Cambria Math" panose="02040503050406030204" pitchFamily="18" charset="0"/>
                          </a:rPr>
                          <m:t>𝜃</m:t>
                        </m:r>
                      </m:sub>
                    </m:sSub>
                    <m:r>
                      <a:rPr lang="en-US" sz="3000" i="1">
                        <a:solidFill>
                          <a:schemeClr val="tx1"/>
                        </a:solidFill>
                        <a:latin typeface="Cambria Math" panose="02040503050406030204" pitchFamily="18" charset="0"/>
                      </a:rPr>
                      <m:t>~(1−3)×</m:t>
                    </m:r>
                    <m:sSup>
                      <m:sSupPr>
                        <m:ctrlPr>
                          <a:rPr lang="en-US" sz="3000" i="1">
                            <a:solidFill>
                              <a:schemeClr val="tx1"/>
                            </a:solidFill>
                            <a:latin typeface="Cambria Math" panose="02040503050406030204" pitchFamily="18" charset="0"/>
                          </a:rPr>
                        </m:ctrlPr>
                      </m:sSupPr>
                      <m:e>
                        <m:r>
                          <a:rPr lang="en-US" sz="3000" i="1">
                            <a:solidFill>
                              <a:schemeClr val="tx1"/>
                            </a:solidFill>
                            <a:latin typeface="Cambria Math" panose="02040503050406030204" pitchFamily="18" charset="0"/>
                          </a:rPr>
                          <m:t>10</m:t>
                        </m:r>
                      </m:e>
                      <m:sup>
                        <m:r>
                          <a:rPr lang="en-US" sz="3000" i="1">
                            <a:solidFill>
                              <a:schemeClr val="tx1"/>
                            </a:solidFill>
                            <a:latin typeface="Cambria Math" panose="02040503050406030204" pitchFamily="18" charset="0"/>
                          </a:rPr>
                          <m:t>−3</m:t>
                        </m:r>
                      </m:sup>
                    </m:sSup>
                  </m:oMath>
                </a14:m>
                <a:endParaRPr lang="en-US" sz="3000" dirty="0">
                  <a:solidFill>
                    <a:schemeClr val="tx1"/>
                  </a:solidFill>
                  <a:latin typeface="Bookman Old Style" panose="02050604050505020204" pitchFamily="18" charset="0"/>
                </a:endParaRPr>
              </a:p>
              <a:p>
                <a:r>
                  <a:rPr lang="en-US" sz="3000" dirty="0">
                    <a:solidFill>
                      <a:schemeClr val="tx1"/>
                    </a:solidFill>
                    <a:latin typeface="Bookman Old Style" panose="02050604050505020204" pitchFamily="18" charset="0"/>
                  </a:rPr>
                  <a:t>High HXR signals: </a:t>
                </a:r>
                <a14:m>
                  <m:oMath xmlns:m="http://schemas.openxmlformats.org/officeDocument/2006/math">
                    <m:sSub>
                      <m:sSubPr>
                        <m:ctrlPr>
                          <a:rPr lang="en-US" sz="3000" i="1" smtClean="0">
                            <a:solidFill>
                              <a:schemeClr val="tx1"/>
                            </a:solidFill>
                            <a:latin typeface="Cambria Math" panose="02040503050406030204" pitchFamily="18" charset="0"/>
                          </a:rPr>
                        </m:ctrlPr>
                      </m:sSubPr>
                      <m:e>
                        <m:acc>
                          <m:accPr>
                            <m:chr m:val="̃"/>
                            <m:ctrlPr>
                              <a:rPr lang="en-US" sz="3000" i="1">
                                <a:solidFill>
                                  <a:schemeClr val="tx1"/>
                                </a:solidFill>
                                <a:latin typeface="Cambria Math" panose="02040503050406030204" pitchFamily="18" charset="0"/>
                              </a:rPr>
                            </m:ctrlPr>
                          </m:accPr>
                          <m:e>
                            <m:r>
                              <a:rPr lang="en-US" sz="3000" i="1">
                                <a:solidFill>
                                  <a:schemeClr val="tx1"/>
                                </a:solidFill>
                                <a:latin typeface="Cambria Math" panose="02040503050406030204" pitchFamily="18" charset="0"/>
                              </a:rPr>
                              <m:t>𝐵</m:t>
                            </m:r>
                          </m:e>
                        </m:acc>
                      </m:e>
                      <m:sub>
                        <m:r>
                          <a:rPr lang="en-US" sz="3000" i="1">
                            <a:solidFill>
                              <a:schemeClr val="tx1"/>
                            </a:solidFill>
                            <a:latin typeface="Cambria Math" panose="02040503050406030204" pitchFamily="18" charset="0"/>
                          </a:rPr>
                          <m:t>𝜃</m:t>
                        </m:r>
                      </m:sub>
                    </m:sSub>
                    <m:r>
                      <a:rPr lang="en-US" sz="3000" i="1">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𝐵</m:t>
                        </m:r>
                      </m:e>
                      <m:sub>
                        <m:r>
                          <a:rPr lang="en-US" sz="3000" i="1">
                            <a:solidFill>
                              <a:schemeClr val="tx1"/>
                            </a:solidFill>
                            <a:latin typeface="Cambria Math" panose="02040503050406030204" pitchFamily="18" charset="0"/>
                          </a:rPr>
                          <m:t>𝜃</m:t>
                        </m:r>
                      </m:sub>
                    </m:sSub>
                    <m:r>
                      <a:rPr lang="en-US" sz="3000" i="1">
                        <a:solidFill>
                          <a:schemeClr val="tx1"/>
                        </a:solidFill>
                        <a:latin typeface="Cambria Math" panose="02040503050406030204" pitchFamily="18" charset="0"/>
                      </a:rPr>
                      <m:t>~(</m:t>
                    </m:r>
                    <m:r>
                      <a:rPr lang="en-US" sz="3000" b="0" i="1" smtClean="0">
                        <a:solidFill>
                          <a:schemeClr val="tx1"/>
                        </a:solidFill>
                        <a:latin typeface="Cambria Math" panose="02040503050406030204" pitchFamily="18" charset="0"/>
                      </a:rPr>
                      <m:t>2</m:t>
                    </m:r>
                    <m:r>
                      <a:rPr lang="en-US" sz="3000" i="1">
                        <a:solidFill>
                          <a:schemeClr val="tx1"/>
                        </a:solidFill>
                        <a:latin typeface="Cambria Math" panose="02040503050406030204" pitchFamily="18" charset="0"/>
                      </a:rPr>
                      <m:t>−</m:t>
                    </m:r>
                    <m:r>
                      <a:rPr lang="en-US" sz="3000" b="0" i="1" smtClean="0">
                        <a:solidFill>
                          <a:schemeClr val="tx1"/>
                        </a:solidFill>
                        <a:latin typeface="Cambria Math" panose="02040503050406030204" pitchFamily="18" charset="0"/>
                      </a:rPr>
                      <m:t>5</m:t>
                    </m:r>
                    <m:r>
                      <a:rPr lang="en-US" sz="3000" i="1">
                        <a:solidFill>
                          <a:schemeClr val="tx1"/>
                        </a:solidFill>
                        <a:latin typeface="Cambria Math" panose="02040503050406030204" pitchFamily="18" charset="0"/>
                      </a:rPr>
                      <m:t>)×</m:t>
                    </m:r>
                    <m:sSup>
                      <m:sSupPr>
                        <m:ctrlPr>
                          <a:rPr lang="en-US" sz="3000" i="1">
                            <a:solidFill>
                              <a:schemeClr val="tx1"/>
                            </a:solidFill>
                            <a:latin typeface="Cambria Math" panose="02040503050406030204" pitchFamily="18" charset="0"/>
                          </a:rPr>
                        </m:ctrlPr>
                      </m:sSupPr>
                      <m:e>
                        <m:r>
                          <a:rPr lang="en-US" sz="3000" i="1">
                            <a:solidFill>
                              <a:schemeClr val="tx1"/>
                            </a:solidFill>
                            <a:latin typeface="Cambria Math" panose="02040503050406030204" pitchFamily="18" charset="0"/>
                          </a:rPr>
                          <m:t>10</m:t>
                        </m:r>
                      </m:e>
                      <m:sup>
                        <m:r>
                          <a:rPr lang="en-US" sz="3000" i="1">
                            <a:solidFill>
                              <a:schemeClr val="tx1"/>
                            </a:solidFill>
                            <a:latin typeface="Cambria Math" panose="02040503050406030204" pitchFamily="18" charset="0"/>
                          </a:rPr>
                          <m:t>−</m:t>
                        </m:r>
                        <m:r>
                          <a:rPr lang="en-US" sz="3000" b="0" i="1" smtClean="0">
                            <a:solidFill>
                              <a:schemeClr val="tx1"/>
                            </a:solidFill>
                            <a:latin typeface="Cambria Math" panose="02040503050406030204" pitchFamily="18" charset="0"/>
                          </a:rPr>
                          <m:t>2</m:t>
                        </m:r>
                      </m:sup>
                    </m:sSup>
                  </m:oMath>
                </a14:m>
                <a:endParaRPr lang="en-IN" sz="3000" dirty="0">
                  <a:solidFill>
                    <a:srgbClr val="FF0000"/>
                  </a:solidFill>
                  <a:latin typeface="Bookman Old Style" pitchFamily="18" charset="0"/>
                </a:endParaRPr>
              </a:p>
            </p:txBody>
          </p:sp>
        </mc:Choice>
        <mc:Fallback xmlns="">
          <p:sp>
            <p:nvSpPr>
              <p:cNvPr id="128" name="Rounded Rectangle 127"/>
              <p:cNvSpPr>
                <a:spLocks noRot="1" noChangeAspect="1" noMove="1" noResize="1" noEditPoints="1" noAdjustHandles="1" noChangeArrowheads="1" noChangeShapeType="1" noTextEdit="1"/>
              </p:cNvSpPr>
              <p:nvPr/>
            </p:nvSpPr>
            <p:spPr>
              <a:xfrm>
                <a:off x="10327342" y="35338871"/>
                <a:ext cx="8786856" cy="2321588"/>
              </a:xfrm>
              <a:prstGeom prst="roundRect">
                <a:avLst/>
              </a:prstGeom>
              <a:blipFill>
                <a:blip r:embed="rId10"/>
                <a:stretch>
                  <a:fillRect l="-34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05BBBB31-CC95-484D-90C4-F4AF95B239E6}"/>
                  </a:ext>
                </a:extLst>
              </p:cNvPr>
              <p:cNvSpPr txBox="1"/>
              <p:nvPr/>
            </p:nvSpPr>
            <p:spPr>
              <a:xfrm>
                <a:off x="19481945" y="19023699"/>
                <a:ext cx="11301687" cy="2506968"/>
              </a:xfrm>
              <a:prstGeom prst="rect">
                <a:avLst/>
              </a:prstGeom>
              <a:noFill/>
            </p:spPr>
            <p:txBody>
              <a:bodyPr wrap="square" rtlCol="0">
                <a:spAutoFit/>
              </a:bodyPr>
              <a:lstStyle/>
              <a:p>
                <a:r>
                  <a:rPr lang="en-US" sz="3400" dirty="0">
                    <a:latin typeface="Bookman Old Style" panose="02050604050505020204" pitchFamily="18" charset="0"/>
                  </a:rPr>
                  <a:t>Magnetic islands grow as </a:t>
                </a:r>
                <a14:m>
                  <m:oMath xmlns:m="http://schemas.openxmlformats.org/officeDocument/2006/math">
                    <m:r>
                      <a:rPr lang="en-US" sz="3400" i="1">
                        <a:latin typeface="Cambria Math" panose="02040503050406030204" pitchFamily="18" charset="0"/>
                      </a:rPr>
                      <m:t>𝑑𝑤</m:t>
                    </m:r>
                    <m:r>
                      <a:rPr lang="en-US" sz="3400" i="1">
                        <a:latin typeface="Cambria Math" panose="02040503050406030204" pitchFamily="18" charset="0"/>
                      </a:rPr>
                      <m:t>/</m:t>
                    </m:r>
                    <m:r>
                      <a:rPr lang="en-US" sz="3400" i="1">
                        <a:latin typeface="Cambria Math" panose="02040503050406030204" pitchFamily="18" charset="0"/>
                      </a:rPr>
                      <m:t>𝑑𝑡</m:t>
                    </m:r>
                    <m:r>
                      <a:rPr lang="en-US" sz="3400" i="1">
                        <a:latin typeface="Cambria Math" panose="02040503050406030204" pitchFamily="18" charset="0"/>
                      </a:rPr>
                      <m:t>~(80−90)</m:t>
                    </m:r>
                    <m:r>
                      <a:rPr lang="en-US" sz="3400" i="1">
                        <a:latin typeface="Cambria Math" panose="02040503050406030204" pitchFamily="18" charset="0"/>
                      </a:rPr>
                      <m:t>𝑚</m:t>
                    </m:r>
                    <m:r>
                      <a:rPr lang="en-US" sz="3400" i="1">
                        <a:latin typeface="Cambria Math" panose="02040503050406030204" pitchFamily="18" charset="0"/>
                      </a:rPr>
                      <m:t>/</m:t>
                    </m:r>
                    <m:r>
                      <a:rPr lang="en-US" sz="3400" i="1">
                        <a:latin typeface="Cambria Math" panose="02040503050406030204" pitchFamily="18" charset="0"/>
                      </a:rPr>
                      <m:t>𝑠</m:t>
                    </m:r>
                  </m:oMath>
                </a14:m>
                <a:r>
                  <a:rPr lang="en-US" sz="3400" i="1" dirty="0"/>
                  <a:t> </a:t>
                </a:r>
                <a14:m>
                  <m:oMath xmlns:m="http://schemas.openxmlformats.org/officeDocument/2006/math">
                    <m:r>
                      <m:rPr>
                        <m:nor/>
                      </m:rPr>
                      <a:rPr lang="en-US" sz="3400">
                        <a:latin typeface="Bookman Old Style" panose="02050604050505020204" pitchFamily="18" charset="0"/>
                      </a:rPr>
                      <m:t>Island</m:t>
                    </m:r>
                    <m:r>
                      <m:rPr>
                        <m:nor/>
                      </m:rPr>
                      <a:rPr lang="en-US" sz="3400">
                        <a:latin typeface="Bookman Old Style" panose="02050604050505020204" pitchFamily="18" charset="0"/>
                      </a:rPr>
                      <m:t> </m:t>
                    </m:r>
                    <m:r>
                      <m:rPr>
                        <m:nor/>
                      </m:rPr>
                      <a:rPr lang="en-US" sz="3400">
                        <a:latin typeface="Bookman Old Style" panose="02050604050505020204" pitchFamily="18" charset="0"/>
                      </a:rPr>
                      <m:t>width</m:t>
                    </m:r>
                    <m:r>
                      <a:rPr lang="en-US" sz="3400" i="1">
                        <a:latin typeface="Cambria Math" panose="02040503050406030204" pitchFamily="18" charset="0"/>
                      </a:rPr>
                      <m:t> </m:t>
                    </m:r>
                    <m:r>
                      <a:rPr lang="en-US" sz="3400" i="1">
                        <a:latin typeface="Cambria Math" panose="02040503050406030204" pitchFamily="18" charset="0"/>
                      </a:rPr>
                      <m:t>𝑤</m:t>
                    </m:r>
                    <m:r>
                      <a:rPr lang="en-US" sz="3400" smtClean="0">
                        <a:latin typeface="Cambria Math" panose="02040503050406030204" pitchFamily="18" charset="0"/>
                      </a:rPr>
                      <m:t>=2</m:t>
                    </m:r>
                    <m:f>
                      <m:fPr>
                        <m:ctrlPr>
                          <a:rPr lang="en-US" sz="3400" i="1">
                            <a:latin typeface="Cambria Math" panose="02040503050406030204" pitchFamily="18" charset="0"/>
                          </a:rPr>
                        </m:ctrlPr>
                      </m:fPr>
                      <m:num>
                        <m:sSub>
                          <m:sSubPr>
                            <m:ctrlPr>
                              <a:rPr lang="en-US" sz="3400" i="1">
                                <a:latin typeface="Cambria Math" panose="02040503050406030204" pitchFamily="18" charset="0"/>
                              </a:rPr>
                            </m:ctrlPr>
                          </m:sSubPr>
                          <m:e>
                            <m:r>
                              <a:rPr lang="en-US" sz="3400" i="1">
                                <a:latin typeface="Cambria Math" panose="02040503050406030204" pitchFamily="18" charset="0"/>
                              </a:rPr>
                              <m:t>𝑟</m:t>
                            </m:r>
                          </m:e>
                          <m:sub>
                            <m:r>
                              <a:rPr lang="en-US" sz="3400" i="1">
                                <a:latin typeface="Cambria Math" panose="02040503050406030204" pitchFamily="18" charset="0"/>
                              </a:rPr>
                              <m:t>𝑠</m:t>
                            </m:r>
                          </m:sub>
                        </m:sSub>
                      </m:num>
                      <m:den>
                        <m:r>
                          <a:rPr lang="en-US" sz="3400" i="1">
                            <a:latin typeface="Cambria Math" panose="02040503050406030204" pitchFamily="18" charset="0"/>
                          </a:rPr>
                          <m:t>𝑚</m:t>
                        </m:r>
                      </m:den>
                    </m:f>
                    <m:sSup>
                      <m:sSupPr>
                        <m:ctrlPr>
                          <a:rPr lang="en-US" sz="3400" i="1">
                            <a:latin typeface="Cambria Math" panose="02040503050406030204" pitchFamily="18" charset="0"/>
                          </a:rPr>
                        </m:ctrlPr>
                      </m:sSupPr>
                      <m:e>
                        <m:d>
                          <m:dPr>
                            <m:ctrlPr>
                              <a:rPr lang="en-US" sz="3400" i="1">
                                <a:latin typeface="Cambria Math" panose="02040503050406030204" pitchFamily="18" charset="0"/>
                              </a:rPr>
                            </m:ctrlPr>
                          </m:dPr>
                          <m:e>
                            <m:f>
                              <m:fPr>
                                <m:ctrlPr>
                                  <a:rPr lang="en-US" sz="3400" i="1">
                                    <a:latin typeface="Cambria Math" panose="02040503050406030204" pitchFamily="18" charset="0"/>
                                  </a:rPr>
                                </m:ctrlPr>
                              </m:fPr>
                              <m:num>
                                <m:sSub>
                                  <m:sSubPr>
                                    <m:ctrlPr>
                                      <a:rPr lang="en-US" sz="3400" i="1">
                                        <a:latin typeface="Cambria Math" panose="02040503050406030204" pitchFamily="18" charset="0"/>
                                      </a:rPr>
                                    </m:ctrlPr>
                                  </m:sSubPr>
                                  <m:e>
                                    <m:r>
                                      <a:rPr lang="en-US" sz="3400" i="1">
                                        <a:latin typeface="Cambria Math" panose="02040503050406030204" pitchFamily="18" charset="0"/>
                                      </a:rPr>
                                      <m:t>𝑟</m:t>
                                    </m:r>
                                  </m:e>
                                  <m:sub>
                                    <m:r>
                                      <a:rPr lang="en-US" sz="3400" i="1">
                                        <a:latin typeface="Cambria Math" panose="02040503050406030204" pitchFamily="18" charset="0"/>
                                      </a:rPr>
                                      <m:t>𝑐</m:t>
                                    </m:r>
                                  </m:sub>
                                </m:sSub>
                              </m:num>
                              <m:den>
                                <m:sSub>
                                  <m:sSubPr>
                                    <m:ctrlPr>
                                      <a:rPr lang="en-US" sz="3400" i="1">
                                        <a:latin typeface="Cambria Math" panose="02040503050406030204" pitchFamily="18" charset="0"/>
                                      </a:rPr>
                                    </m:ctrlPr>
                                  </m:sSubPr>
                                  <m:e>
                                    <m:r>
                                      <a:rPr lang="en-US" sz="3400" i="1">
                                        <a:latin typeface="Cambria Math" panose="02040503050406030204" pitchFamily="18" charset="0"/>
                                      </a:rPr>
                                      <m:t>𝑟</m:t>
                                    </m:r>
                                  </m:e>
                                  <m:sub>
                                    <m:r>
                                      <a:rPr lang="en-US" sz="3400" i="1">
                                        <a:latin typeface="Cambria Math" panose="02040503050406030204" pitchFamily="18" charset="0"/>
                                      </a:rPr>
                                      <m:t>𝑠</m:t>
                                    </m:r>
                                  </m:sub>
                                </m:sSub>
                              </m:den>
                            </m:f>
                          </m:e>
                        </m:d>
                      </m:e>
                      <m:sup>
                        <m:r>
                          <a:rPr lang="en-US" sz="3400" i="1">
                            <a:latin typeface="Cambria Math" panose="02040503050406030204" pitchFamily="18" charset="0"/>
                          </a:rPr>
                          <m:t>𝑚</m:t>
                        </m:r>
                      </m:sup>
                    </m:sSup>
                    <m:sSup>
                      <m:sSupPr>
                        <m:ctrlPr>
                          <a:rPr lang="en-US" sz="3400" i="1">
                            <a:latin typeface="Cambria Math" panose="02040503050406030204" pitchFamily="18" charset="0"/>
                          </a:rPr>
                        </m:ctrlPr>
                      </m:sSupPr>
                      <m:e>
                        <m:d>
                          <m:dPr>
                            <m:ctrlPr>
                              <a:rPr lang="en-US" sz="3400" i="1">
                                <a:latin typeface="Cambria Math" panose="02040503050406030204" pitchFamily="18" charset="0"/>
                              </a:rPr>
                            </m:ctrlPr>
                          </m:dPr>
                          <m:e>
                            <m:f>
                              <m:fPr>
                                <m:ctrlPr>
                                  <a:rPr lang="en-US" sz="3400" i="1">
                                    <a:latin typeface="Cambria Math" panose="02040503050406030204" pitchFamily="18" charset="0"/>
                                  </a:rPr>
                                </m:ctrlPr>
                              </m:fPr>
                              <m:num>
                                <m:sSub>
                                  <m:sSubPr>
                                    <m:ctrlPr>
                                      <a:rPr lang="en-US" sz="3400" i="1">
                                        <a:latin typeface="Cambria Math" panose="02040503050406030204" pitchFamily="18" charset="0"/>
                                      </a:rPr>
                                    </m:ctrlPr>
                                  </m:sSubPr>
                                  <m:e>
                                    <m:acc>
                                      <m:accPr>
                                        <m:chr m:val="̃"/>
                                        <m:ctrlPr>
                                          <a:rPr lang="en-US" sz="3400" i="1">
                                            <a:latin typeface="Cambria Math" panose="02040503050406030204" pitchFamily="18" charset="0"/>
                                          </a:rPr>
                                        </m:ctrlPr>
                                      </m:accPr>
                                      <m:e>
                                        <m:r>
                                          <a:rPr lang="en-US" sz="3400" i="1">
                                            <a:latin typeface="Cambria Math" panose="02040503050406030204" pitchFamily="18" charset="0"/>
                                          </a:rPr>
                                          <m:t>𝐵</m:t>
                                        </m:r>
                                      </m:e>
                                    </m:acc>
                                  </m:e>
                                  <m:sub>
                                    <m:r>
                                      <a:rPr lang="en-US" sz="3400" i="1">
                                        <a:latin typeface="Cambria Math" panose="02040503050406030204" pitchFamily="18" charset="0"/>
                                      </a:rPr>
                                      <m:t>𝜃</m:t>
                                    </m:r>
                                  </m:sub>
                                </m:sSub>
                              </m:num>
                              <m:den>
                                <m:sSub>
                                  <m:sSubPr>
                                    <m:ctrlPr>
                                      <a:rPr lang="en-US" sz="3400" i="1">
                                        <a:latin typeface="Cambria Math" panose="02040503050406030204" pitchFamily="18" charset="0"/>
                                      </a:rPr>
                                    </m:ctrlPr>
                                  </m:sSubPr>
                                  <m:e>
                                    <m:r>
                                      <a:rPr lang="en-US" sz="3400" i="1">
                                        <a:latin typeface="Cambria Math" panose="02040503050406030204" pitchFamily="18" charset="0"/>
                                      </a:rPr>
                                      <m:t>𝐵</m:t>
                                    </m:r>
                                  </m:e>
                                  <m:sub>
                                    <m:r>
                                      <a:rPr lang="en-US" sz="3400" i="1">
                                        <a:latin typeface="Cambria Math" panose="02040503050406030204" pitchFamily="18" charset="0"/>
                                      </a:rPr>
                                      <m:t>𝜃</m:t>
                                    </m:r>
                                  </m:sub>
                                </m:sSub>
                              </m:den>
                            </m:f>
                          </m:e>
                        </m:d>
                      </m:e>
                      <m:sup>
                        <m:r>
                          <a:rPr lang="en-US" sz="3400" i="1">
                            <a:latin typeface="Cambria Math" panose="02040503050406030204" pitchFamily="18" charset="0"/>
                          </a:rPr>
                          <m:t>1/2</m:t>
                        </m:r>
                      </m:sup>
                    </m:sSup>
                    <m:r>
                      <a:rPr lang="en-US" sz="3400" i="1">
                        <a:latin typeface="Cambria Math" panose="02040503050406030204" pitchFamily="18" charset="0"/>
                      </a:rPr>
                      <m:t>~(1.5−2.0)</m:t>
                    </m:r>
                    <m:r>
                      <a:rPr lang="en-US" sz="3400" i="1">
                        <a:latin typeface="Cambria Math" panose="02040503050406030204" pitchFamily="18" charset="0"/>
                      </a:rPr>
                      <m:t>𝑐𝑚</m:t>
                    </m:r>
                  </m:oMath>
                </a14:m>
                <a:endParaRPr lang="en-US" sz="3400" dirty="0">
                  <a:latin typeface="Bookman Old Style" panose="02050604050505020204" pitchFamily="18" charset="0"/>
                </a:endParaRPr>
              </a:p>
              <a:p>
                <a14:m>
                  <m:oMath xmlns:m="http://schemas.openxmlformats.org/officeDocument/2006/math">
                    <m:r>
                      <m:rPr>
                        <m:sty m:val="p"/>
                      </m:rPr>
                      <a:rPr lang="en-US" sz="3400" b="0" i="0" smtClean="0">
                        <a:latin typeface="Cambria Math" panose="02040503050406030204" pitchFamily="18" charset="0"/>
                      </a:rPr>
                      <m:t>Parallel</m:t>
                    </m:r>
                    <m:r>
                      <a:rPr lang="en-US" sz="3400" b="0" i="0" smtClean="0">
                        <a:latin typeface="Cambria Math" panose="02040503050406030204" pitchFamily="18" charset="0"/>
                      </a:rPr>
                      <m:t> </m:t>
                    </m:r>
                    <m:r>
                      <m:rPr>
                        <m:sty m:val="p"/>
                      </m:rPr>
                      <a:rPr lang="en-US" sz="3400" b="0" i="0" smtClean="0">
                        <a:latin typeface="Cambria Math" panose="02040503050406030204" pitchFamily="18" charset="0"/>
                      </a:rPr>
                      <m:t>electric</m:t>
                    </m:r>
                    <m:r>
                      <a:rPr lang="en-US" sz="3400" b="0" i="0" smtClean="0">
                        <a:latin typeface="Cambria Math" panose="02040503050406030204" pitchFamily="18" charset="0"/>
                      </a:rPr>
                      <m:t> </m:t>
                    </m:r>
                    <m:r>
                      <m:rPr>
                        <m:sty m:val="p"/>
                      </m:rPr>
                      <a:rPr lang="en-US" sz="3400" b="0" i="0" smtClean="0">
                        <a:latin typeface="Cambria Math" panose="02040503050406030204" pitchFamily="18" charset="0"/>
                      </a:rPr>
                      <m:t>field</m:t>
                    </m:r>
                    <m:r>
                      <a:rPr lang="en-US" sz="3400" b="0" i="0" smtClean="0">
                        <a:latin typeface="Cambria Math" panose="02040503050406030204" pitchFamily="18" charset="0"/>
                      </a:rPr>
                      <m:t> </m:t>
                    </m:r>
                    <m:sSub>
                      <m:sSubPr>
                        <m:ctrlPr>
                          <a:rPr lang="en-US" sz="3400" i="1">
                            <a:latin typeface="Cambria Math" panose="02040503050406030204" pitchFamily="18" charset="0"/>
                          </a:rPr>
                        </m:ctrlPr>
                      </m:sSubPr>
                      <m:e>
                        <m:r>
                          <a:rPr lang="en-US" sz="3400" i="1">
                            <a:latin typeface="Cambria Math" panose="02040503050406030204" pitchFamily="18" charset="0"/>
                          </a:rPr>
                          <m:t>𝐸</m:t>
                        </m:r>
                      </m:e>
                      <m:sub>
                        <m:r>
                          <a:rPr lang="en-US" sz="3400" i="1">
                            <a:latin typeface="Cambria Math" panose="02040503050406030204" pitchFamily="18" charset="0"/>
                          </a:rPr>
                          <m:t>||</m:t>
                        </m:r>
                      </m:sub>
                    </m:sSub>
                    <m:r>
                      <a:rPr lang="en-US" sz="3400" i="1">
                        <a:latin typeface="Cambria Math" panose="02040503050406030204" pitchFamily="18" charset="0"/>
                      </a:rPr>
                      <m:t>=</m:t>
                    </m:r>
                    <m:d>
                      <m:dPr>
                        <m:ctrlPr>
                          <a:rPr lang="en-US" sz="3400" i="1">
                            <a:latin typeface="Cambria Math" panose="02040503050406030204" pitchFamily="18" charset="0"/>
                          </a:rPr>
                        </m:ctrlPr>
                      </m:dPr>
                      <m:e>
                        <m:f>
                          <m:fPr>
                            <m:ctrlPr>
                              <a:rPr lang="en-US" sz="3400" i="1">
                                <a:latin typeface="Cambria Math" panose="02040503050406030204" pitchFamily="18" charset="0"/>
                              </a:rPr>
                            </m:ctrlPr>
                          </m:fPr>
                          <m:num>
                            <m:r>
                              <a:rPr lang="en-US" sz="3400" i="1">
                                <a:latin typeface="Cambria Math" panose="02040503050406030204" pitchFamily="18" charset="0"/>
                              </a:rPr>
                              <m:t>𝑠</m:t>
                            </m:r>
                            <m:sSub>
                              <m:sSubPr>
                                <m:ctrlPr>
                                  <a:rPr lang="en-US" sz="3400" i="1">
                                    <a:latin typeface="Cambria Math" panose="02040503050406030204" pitchFamily="18" charset="0"/>
                                  </a:rPr>
                                </m:ctrlPr>
                              </m:sSubPr>
                              <m:e>
                                <m:r>
                                  <a:rPr lang="en-US" sz="3400" i="1">
                                    <a:latin typeface="Cambria Math" panose="02040503050406030204" pitchFamily="18" charset="0"/>
                                  </a:rPr>
                                  <m:t>𝐵</m:t>
                                </m:r>
                              </m:e>
                              <m:sub>
                                <m:r>
                                  <a:rPr lang="en-US" sz="3400" i="1">
                                    <a:latin typeface="Cambria Math" panose="02040503050406030204" pitchFamily="18" charset="0"/>
                                  </a:rPr>
                                  <m:t>𝜙</m:t>
                                </m:r>
                              </m:sub>
                            </m:sSub>
                          </m:num>
                          <m:den>
                            <m:r>
                              <a:rPr lang="en-US" sz="3400" i="1">
                                <a:latin typeface="Cambria Math" panose="02040503050406030204" pitchFamily="18" charset="0"/>
                              </a:rPr>
                              <m:t>16</m:t>
                            </m:r>
                            <m:sSub>
                              <m:sSubPr>
                                <m:ctrlPr>
                                  <a:rPr lang="en-US" sz="3400" i="1">
                                    <a:latin typeface="Cambria Math" panose="02040503050406030204" pitchFamily="18" charset="0"/>
                                  </a:rPr>
                                </m:ctrlPr>
                              </m:sSubPr>
                              <m:e>
                                <m:r>
                                  <a:rPr lang="en-US" sz="3400" i="1">
                                    <a:latin typeface="Cambria Math" panose="02040503050406030204" pitchFamily="18" charset="0"/>
                                  </a:rPr>
                                  <m:t>𝑟</m:t>
                                </m:r>
                              </m:e>
                              <m:sub>
                                <m:r>
                                  <a:rPr lang="en-US" sz="3400" i="1">
                                    <a:latin typeface="Cambria Math" panose="02040503050406030204" pitchFamily="18" charset="0"/>
                                  </a:rPr>
                                  <m:t>𝑠</m:t>
                                </m:r>
                              </m:sub>
                            </m:sSub>
                          </m:den>
                        </m:f>
                      </m:e>
                    </m:d>
                    <m:r>
                      <a:rPr lang="en-US" sz="3400" i="1">
                        <a:latin typeface="Cambria Math" panose="02040503050406030204" pitchFamily="18" charset="0"/>
                      </a:rPr>
                      <m:t>𝑤</m:t>
                    </m:r>
                    <m:d>
                      <m:dPr>
                        <m:ctrlPr>
                          <a:rPr lang="en-US" sz="3400" i="1">
                            <a:latin typeface="Cambria Math" panose="02040503050406030204" pitchFamily="18" charset="0"/>
                          </a:rPr>
                        </m:ctrlPr>
                      </m:dPr>
                      <m:e>
                        <m:f>
                          <m:fPr>
                            <m:ctrlPr>
                              <a:rPr lang="en-US" sz="3400" i="1">
                                <a:latin typeface="Cambria Math" panose="02040503050406030204" pitchFamily="18" charset="0"/>
                              </a:rPr>
                            </m:ctrlPr>
                          </m:fPr>
                          <m:num>
                            <m:r>
                              <a:rPr lang="en-US" sz="3400" i="1">
                                <a:latin typeface="Cambria Math" panose="02040503050406030204" pitchFamily="18" charset="0"/>
                              </a:rPr>
                              <m:t>𝑑𝑤</m:t>
                            </m:r>
                          </m:num>
                          <m:den>
                            <m:r>
                              <a:rPr lang="en-US" sz="3400" i="1">
                                <a:latin typeface="Cambria Math" panose="02040503050406030204" pitchFamily="18" charset="0"/>
                              </a:rPr>
                              <m:t>𝑑𝑡</m:t>
                            </m:r>
                          </m:den>
                        </m:f>
                      </m:e>
                    </m:d>
                  </m:oMath>
                </a14:m>
                <a:r>
                  <a:rPr lang="en-US" sz="3400" dirty="0">
                    <a:latin typeface="Bookman Old Style" panose="02050604050505020204" pitchFamily="18" charset="0"/>
                  </a:rPr>
                  <a:t> ~ (0.7-0.8)V/m</a:t>
                </a:r>
              </a:p>
            </p:txBody>
          </p:sp>
        </mc:Choice>
        <mc:Fallback>
          <p:sp>
            <p:nvSpPr>
              <p:cNvPr id="16" name="TextBox 15">
                <a:extLst>
                  <a:ext uri="{FF2B5EF4-FFF2-40B4-BE49-F238E27FC236}">
                    <a16:creationId xmlns:a16="http://schemas.microsoft.com/office/drawing/2014/main" id="{05BBBB31-CC95-484D-90C4-F4AF95B239E6}"/>
                  </a:ext>
                </a:extLst>
              </p:cNvPr>
              <p:cNvSpPr txBox="1">
                <a:spLocks noRot="1" noChangeAspect="1" noMove="1" noResize="1" noEditPoints="1" noAdjustHandles="1" noChangeArrowheads="1" noChangeShapeType="1" noTextEdit="1"/>
              </p:cNvSpPr>
              <p:nvPr/>
            </p:nvSpPr>
            <p:spPr>
              <a:xfrm>
                <a:off x="19481945" y="19023699"/>
                <a:ext cx="11301687" cy="2506968"/>
              </a:xfrm>
              <a:prstGeom prst="rect">
                <a:avLst/>
              </a:prstGeom>
              <a:blipFill>
                <a:blip r:embed="rId11"/>
                <a:stretch>
                  <a:fillRect l="-1510" t="-3893" b="-48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33818E7-71AA-4A8C-82AC-F709B07E8F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394" y="25065131"/>
            <a:ext cx="9719154" cy="5610552"/>
          </a:xfrm>
          <a:prstGeom prst="rect">
            <a:avLst/>
          </a:prstGeom>
        </p:spPr>
      </p:pic>
      <p:pic>
        <p:nvPicPr>
          <p:cNvPr id="17" name="Picture 16">
            <a:extLst>
              <a:ext uri="{FF2B5EF4-FFF2-40B4-BE49-F238E27FC236}">
                <a16:creationId xmlns:a16="http://schemas.microsoft.com/office/drawing/2014/main" id="{F6F1D522-677A-4FC2-927A-BFBB5420E51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05368" y="20089172"/>
            <a:ext cx="8653436" cy="14834983"/>
          </a:xfrm>
          <a:prstGeom prst="rect">
            <a:avLst/>
          </a:prstGeom>
        </p:spPr>
      </p:pic>
      <p:pic>
        <p:nvPicPr>
          <p:cNvPr id="19" name="Picture 18">
            <a:extLst>
              <a:ext uri="{FF2B5EF4-FFF2-40B4-BE49-F238E27FC236}">
                <a16:creationId xmlns:a16="http://schemas.microsoft.com/office/drawing/2014/main" id="{529A866E-5FC7-4F1A-A731-395A12D5D1F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63841" y="8661957"/>
            <a:ext cx="8694963" cy="7270520"/>
          </a:xfrm>
          <a:prstGeom prst="rect">
            <a:avLst/>
          </a:prstGeom>
        </p:spPr>
      </p:pic>
      <p:pic>
        <p:nvPicPr>
          <p:cNvPr id="21" name="Picture 20">
            <a:extLst>
              <a:ext uri="{FF2B5EF4-FFF2-40B4-BE49-F238E27FC236}">
                <a16:creationId xmlns:a16="http://schemas.microsoft.com/office/drawing/2014/main" id="{2FE7865A-37CC-4B53-8618-8CD4A459DF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417256" y="7500992"/>
            <a:ext cx="10790312" cy="5103153"/>
          </a:xfrm>
          <a:prstGeom prst="rect">
            <a:avLst/>
          </a:prstGeom>
        </p:spPr>
      </p:pic>
      <p:pic>
        <p:nvPicPr>
          <p:cNvPr id="25" name="Picture 24">
            <a:extLst>
              <a:ext uri="{FF2B5EF4-FFF2-40B4-BE49-F238E27FC236}">
                <a16:creationId xmlns:a16="http://schemas.microsoft.com/office/drawing/2014/main" id="{C3714CCF-A921-4D21-B97C-EE209515EA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550383" y="14690260"/>
            <a:ext cx="10704457" cy="4224181"/>
          </a:xfrm>
          <a:prstGeom prst="rect">
            <a:avLst/>
          </a:prstGeom>
        </p:spPr>
      </p:pic>
      <p:sp>
        <p:nvSpPr>
          <p:cNvPr id="2" name="TextBox 1">
            <a:extLst>
              <a:ext uri="{FF2B5EF4-FFF2-40B4-BE49-F238E27FC236}">
                <a16:creationId xmlns:a16="http://schemas.microsoft.com/office/drawing/2014/main" id="{375AC9B0-BD74-44E2-AD4B-0365AB5A8350}"/>
              </a:ext>
            </a:extLst>
          </p:cNvPr>
          <p:cNvSpPr txBox="1"/>
          <p:nvPr/>
        </p:nvSpPr>
        <p:spPr>
          <a:xfrm flipH="1">
            <a:off x="29199456" y="9073283"/>
            <a:ext cx="1224136" cy="630942"/>
          </a:xfrm>
          <a:prstGeom prst="rect">
            <a:avLst/>
          </a:prstGeom>
          <a:noFill/>
        </p:spPr>
        <p:txBody>
          <a:bodyPr wrap="square" rtlCol="0">
            <a:spAutoFit/>
          </a:bodyPr>
          <a:lstStyle/>
          <a:p>
            <a:r>
              <a:rPr lang="en-US" sz="3500" dirty="0">
                <a:latin typeface="Bookman Old Style" panose="02050604050505020204" pitchFamily="18" charset="0"/>
              </a:rPr>
              <a:t>[dB]</a:t>
            </a:r>
          </a:p>
        </p:txBody>
      </p:sp>
      <p:pic>
        <p:nvPicPr>
          <p:cNvPr id="6" name="Picture 5">
            <a:extLst>
              <a:ext uri="{FF2B5EF4-FFF2-40B4-BE49-F238E27FC236}">
                <a16:creationId xmlns:a16="http://schemas.microsoft.com/office/drawing/2014/main" id="{4C76F084-2CCC-4F7C-A4E1-5C0176DD972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00124" y="18693394"/>
            <a:ext cx="5656972" cy="4205425"/>
          </a:xfrm>
          <a:prstGeom prst="rect">
            <a:avLst/>
          </a:prstGeom>
        </p:spPr>
      </p:pic>
      <p:pic>
        <p:nvPicPr>
          <p:cNvPr id="37" name="Picture 36">
            <a:extLst>
              <a:ext uri="{FF2B5EF4-FFF2-40B4-BE49-F238E27FC236}">
                <a16:creationId xmlns:a16="http://schemas.microsoft.com/office/drawing/2014/main" id="{EB1547A7-7493-4440-A629-614F285A68F7}"/>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345030" y="32835923"/>
            <a:ext cx="9719153" cy="4667646"/>
          </a:xfrm>
          <a:prstGeom prst="rect">
            <a:avLst/>
          </a:prstGeom>
          <a:noFill/>
          <a:ln>
            <a:noFill/>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4760</TotalTime>
  <Words>647</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Bodoni MT</vt:lpstr>
      <vt:lpstr>Bookman Old Style</vt:lpstr>
      <vt:lpstr>Calibri</vt:lpstr>
      <vt:lpstr>Cambria Math</vt:lpstr>
      <vt:lpstr>Times New Roman</vt:lpstr>
      <vt:lpstr>Office Theme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Pravesh</dc:creator>
  <cp:lastModifiedBy>Pravesh</cp:lastModifiedBy>
  <cp:revision>410</cp:revision>
  <cp:lastPrinted>2019-05-02T10:02:37Z</cp:lastPrinted>
  <dcterms:created xsi:type="dcterms:W3CDTF">2011-12-09T05:34:30Z</dcterms:created>
  <dcterms:modified xsi:type="dcterms:W3CDTF">2019-05-02T10:03:33Z</dcterms:modified>
</cp:coreProperties>
</file>