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45B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2074DB-C657-4E31-9250-85E2F1A3C4F2}" v="193" dt="2022-09-09T21:28:14.0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93" d="100"/>
          <a:sy n="93" d="100"/>
        </p:scale>
        <p:origin x="84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132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613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9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306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508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991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36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85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718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178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95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87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5" Type="http://schemas.openxmlformats.org/officeDocument/2006/relationships/image" Target="../media/image14.jpe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8">
            <a:extLst>
              <a:ext uri="{FF2B5EF4-FFF2-40B4-BE49-F238E27FC236}">
                <a16:creationId xmlns:a16="http://schemas.microsoft.com/office/drawing/2014/main" id="{87FFC8F6-2475-648A-D2B8-E7B028B0B4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20400" y="226940"/>
            <a:ext cx="1148544" cy="560519"/>
          </a:xfrm>
          <a:prstGeom prst="rect">
            <a:avLst/>
          </a:prstGeom>
        </p:spPr>
      </p:pic>
      <p:pic>
        <p:nvPicPr>
          <p:cNvPr id="47" name="Picture 9" descr="Logo&#10;&#10;Description automatically generated">
            <a:extLst>
              <a:ext uri="{FF2B5EF4-FFF2-40B4-BE49-F238E27FC236}">
                <a16:creationId xmlns:a16="http://schemas.microsoft.com/office/drawing/2014/main" id="{BA6B5A9A-FF43-F9E8-680A-BA4FEB1B2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6771" y="219523"/>
            <a:ext cx="686208" cy="567936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ACC231B2-95B0-7472-122B-25A887A19011}"/>
              </a:ext>
            </a:extLst>
          </p:cNvPr>
          <p:cNvSpPr txBox="1">
            <a:spLocks/>
          </p:cNvSpPr>
          <p:nvPr/>
        </p:nvSpPr>
        <p:spPr>
          <a:xfrm>
            <a:off x="1998207" y="202336"/>
            <a:ext cx="8124532" cy="450451"/>
          </a:xfrm>
          <a:prstGeom prst="rect">
            <a:avLst/>
          </a:prstGeom>
          <a:noFill/>
        </p:spPr>
        <p:txBody>
          <a:bodyPr vert="horz" lIns="328405" tIns="164203" rIns="328405" bIns="164203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rgbClr val="002060"/>
                </a:solidFill>
                <a:latin typeface="Times New Roman"/>
                <a:cs typeface="Calibri"/>
              </a:rPr>
              <a:t>Novel Installation of Fast Cameras at Tokamak GOLEM</a:t>
            </a:r>
            <a:endParaRPr lang="en-US" sz="2400" b="1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pic>
        <p:nvPicPr>
          <p:cNvPr id="5" name="Graphic 29">
            <a:extLst>
              <a:ext uri="{FF2B5EF4-FFF2-40B4-BE49-F238E27FC236}">
                <a16:creationId xmlns:a16="http://schemas.microsoft.com/office/drawing/2014/main" id="{1427BECF-5CCE-66DC-0CF3-7C081F5CC0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2153" y="211167"/>
            <a:ext cx="1901794" cy="55776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87DCF3B-7625-374F-CE76-BA5EF81E97F0}"/>
              </a:ext>
            </a:extLst>
          </p:cNvPr>
          <p:cNvSpPr txBox="1">
            <a:spLocks/>
          </p:cNvSpPr>
          <p:nvPr/>
        </p:nvSpPr>
        <p:spPr>
          <a:xfrm>
            <a:off x="2048970" y="603188"/>
            <a:ext cx="8072460" cy="453533"/>
          </a:xfrm>
          <a:prstGeom prst="rect">
            <a:avLst/>
          </a:prstGeom>
          <a:solidFill>
            <a:srgbClr val="C7E3F2">
              <a:alpha val="30000"/>
            </a:srgbClr>
          </a:solidFill>
        </p:spPr>
        <p:txBody>
          <a:bodyPr vert="horz" lIns="329138" tIns="164569" rIns="329138" bIns="164569" rtlCol="0" anchor="ctr">
            <a:noAutofit/>
          </a:bodyPr>
          <a:lstStyle>
            <a:defPPr>
              <a:defRPr lang="en-US"/>
            </a:defPPr>
            <a:lvl1pPr marL="0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45691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91383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37074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582766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228457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74148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519840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165531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1" dirty="0">
                <a:solidFill>
                  <a:srgbClr val="002060"/>
                </a:solidFill>
                <a:latin typeface="Times New Roman"/>
                <a:ea typeface="+mj-lt"/>
                <a:cs typeface="+mj-lt"/>
              </a:rPr>
              <a:t>S. Abbasi</a:t>
            </a:r>
            <a:r>
              <a:rPr lang="en-US" sz="800" b="1" baseline="30000" dirty="0">
                <a:solidFill>
                  <a:srgbClr val="002060"/>
                </a:solidFill>
                <a:latin typeface="Times New Roman"/>
                <a:ea typeface="+mj-lt"/>
                <a:cs typeface="+mj-lt"/>
              </a:rPr>
              <a:t>1</a:t>
            </a:r>
            <a:r>
              <a:rPr lang="en-US" sz="800" b="1" dirty="0">
                <a:solidFill>
                  <a:srgbClr val="002060"/>
                </a:solidFill>
                <a:latin typeface="Times New Roman"/>
                <a:ea typeface="+mj-lt"/>
                <a:cs typeface="+mj-lt"/>
              </a:rPr>
              <a:t>, J. Brotankova</a:t>
            </a:r>
            <a:r>
              <a:rPr lang="en-US" sz="800" b="1" baseline="30000" dirty="0">
                <a:solidFill>
                  <a:srgbClr val="002060"/>
                </a:solidFill>
                <a:latin typeface="Times New Roman"/>
                <a:ea typeface="+mj-lt"/>
                <a:cs typeface="+mj-lt"/>
              </a:rPr>
              <a:t>1</a:t>
            </a:r>
            <a:r>
              <a:rPr lang="en-US" sz="800" b="1" dirty="0">
                <a:solidFill>
                  <a:srgbClr val="002060"/>
                </a:solidFill>
                <a:latin typeface="Times New Roman"/>
                <a:ea typeface="+mj-lt"/>
                <a:cs typeface="+mj-lt"/>
              </a:rPr>
              <a:t>, J. Chlum</a:t>
            </a:r>
            <a:r>
              <a:rPr lang="en-US" sz="800" b="1" baseline="30000" dirty="0">
                <a:solidFill>
                  <a:srgbClr val="002060"/>
                </a:solidFill>
                <a:latin typeface="Times New Roman"/>
                <a:ea typeface="+mj-lt"/>
                <a:cs typeface="+mj-lt"/>
              </a:rPr>
              <a:t>1</a:t>
            </a:r>
            <a:r>
              <a:rPr lang="en-US" sz="800" b="1" dirty="0">
                <a:solidFill>
                  <a:srgbClr val="002060"/>
                </a:solidFill>
                <a:latin typeface="Times New Roman"/>
                <a:ea typeface="+mj-lt"/>
                <a:cs typeface="+mj-lt"/>
              </a:rPr>
              <a:t>, J. Mlynar</a:t>
            </a:r>
            <a:r>
              <a:rPr lang="en-US" sz="800" b="1" baseline="30000" dirty="0">
                <a:solidFill>
                  <a:srgbClr val="002060"/>
                </a:solidFill>
                <a:latin typeface="Times New Roman"/>
                <a:ea typeface="+mj-lt"/>
                <a:cs typeface="+mj-lt"/>
              </a:rPr>
              <a:t>1</a:t>
            </a:r>
            <a:r>
              <a:rPr lang="en-US" sz="800" b="1" dirty="0">
                <a:solidFill>
                  <a:srgbClr val="002060"/>
                </a:solidFill>
                <a:latin typeface="Times New Roman"/>
                <a:ea typeface="+mj-lt"/>
                <a:cs typeface="+mj-lt"/>
              </a:rPr>
              <a:t>, J. Svoboda</a:t>
            </a:r>
            <a:r>
              <a:rPr lang="en-US" sz="800" b="1" baseline="30000" dirty="0">
                <a:solidFill>
                  <a:srgbClr val="002060"/>
                </a:solidFill>
                <a:latin typeface="Times New Roman"/>
                <a:ea typeface="+mj-lt"/>
                <a:cs typeface="+mj-lt"/>
              </a:rPr>
              <a:t>1,2</a:t>
            </a:r>
            <a:r>
              <a:rPr lang="en-US" sz="800" b="1" dirty="0">
                <a:solidFill>
                  <a:srgbClr val="002060"/>
                </a:solidFill>
                <a:latin typeface="Times New Roman"/>
                <a:ea typeface="+mj-lt"/>
                <a:cs typeface="+mj-lt"/>
              </a:rPr>
              <a:t>, and V. Svoboda</a:t>
            </a:r>
            <a:r>
              <a:rPr lang="en-US" sz="800" b="1" baseline="30000" dirty="0">
                <a:solidFill>
                  <a:srgbClr val="002060"/>
                </a:solidFill>
                <a:latin typeface="Times New Roman"/>
                <a:ea typeface="+mj-lt"/>
                <a:cs typeface="+mj-lt"/>
              </a:rPr>
              <a:t>1</a:t>
            </a:r>
            <a:br>
              <a:rPr lang="en-US" sz="800" b="1" baseline="30000" dirty="0">
                <a:latin typeface="Times New Roman"/>
                <a:ea typeface="+mj-lt"/>
                <a:cs typeface="+mj-lt"/>
              </a:rPr>
            </a:br>
            <a:r>
              <a:rPr lang="en-US" sz="800" b="1" baseline="30000" dirty="0">
                <a:solidFill>
                  <a:srgbClr val="002060"/>
                </a:solidFill>
                <a:latin typeface="Times New Roman"/>
                <a:ea typeface="+mj-lt"/>
                <a:cs typeface="+mj-lt"/>
              </a:rPr>
              <a:t>1 </a:t>
            </a:r>
            <a:r>
              <a:rPr lang="en-US" sz="800" b="1" dirty="0">
                <a:solidFill>
                  <a:srgbClr val="002060"/>
                </a:solidFill>
                <a:latin typeface="Times New Roman"/>
                <a:ea typeface="+mj-lt"/>
                <a:cs typeface="+mj-lt"/>
              </a:rPr>
              <a:t>Faculty of Nuclear Physics and Physical Engineering, Czech Technical University in Prague, Czech Republic</a:t>
            </a:r>
            <a:br>
              <a:rPr lang="en-US" sz="800" b="1" dirty="0">
                <a:latin typeface="Times New Roman"/>
                <a:ea typeface="+mj-lt"/>
                <a:cs typeface="+mj-lt"/>
              </a:rPr>
            </a:br>
            <a:r>
              <a:rPr lang="en-US" sz="800" b="1" baseline="30000" dirty="0">
                <a:solidFill>
                  <a:srgbClr val="002060"/>
                </a:solidFill>
                <a:latin typeface="Times New Roman"/>
                <a:ea typeface="+mj-lt"/>
                <a:cs typeface="+mj-lt"/>
              </a:rPr>
              <a:t>2 </a:t>
            </a:r>
            <a:r>
              <a:rPr lang="en-US" sz="800" b="1" dirty="0">
                <a:solidFill>
                  <a:srgbClr val="002060"/>
                </a:solidFill>
                <a:latin typeface="Times New Roman"/>
                <a:ea typeface="+mj-lt"/>
                <a:cs typeface="+mj-lt"/>
              </a:rPr>
              <a:t>Institute of Plasma Physics of the Czech Academy of Sciences, Prague, Czech Republic</a:t>
            </a:r>
            <a:endParaRPr lang="en-US" sz="800" b="1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B181C311-1C9D-52ED-C3EB-EA392597C779}"/>
              </a:ext>
            </a:extLst>
          </p:cNvPr>
          <p:cNvSpPr txBox="1"/>
          <p:nvPr/>
        </p:nvSpPr>
        <p:spPr>
          <a:xfrm flipH="1">
            <a:off x="145435" y="1115993"/>
            <a:ext cx="11829303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45691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91383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37074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582766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228457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74148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519840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165531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b="1" dirty="0">
                <a:solidFill>
                  <a:srgbClr val="002060"/>
                </a:solidFill>
                <a:latin typeface="Times New Roman"/>
                <a:cs typeface="Calibri"/>
              </a:rPr>
              <a:t>Tomographic inversio</a:t>
            </a:r>
            <a:r>
              <a:rPr lang="en-US" sz="1000" dirty="0">
                <a:solidFill>
                  <a:srgbClr val="002060"/>
                </a:solidFill>
                <a:latin typeface="Times New Roman"/>
                <a:cs typeface="Calibri"/>
              </a:rPr>
              <a:t>n of radiation </a:t>
            </a:r>
            <a:r>
              <a:rPr lang="en-US" sz="100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Calibri"/>
              </a:rPr>
              <a:t>[1]</a:t>
            </a:r>
            <a:r>
              <a:rPr lang="en-US" sz="1000" dirty="0">
                <a:solidFill>
                  <a:srgbClr val="002060"/>
                </a:solidFill>
                <a:latin typeface="Times New Roman"/>
                <a:cs typeface="Calibri"/>
              </a:rPr>
              <a:t> determines spatial distribution of </a:t>
            </a:r>
            <a:r>
              <a:rPr lang="en-US" sz="1000" b="1" dirty="0">
                <a:solidFill>
                  <a:srgbClr val="002060"/>
                </a:solidFill>
                <a:latin typeface="Times New Roman"/>
                <a:cs typeface="Calibri"/>
              </a:rPr>
              <a:t>tokamak plasma radiation</a:t>
            </a:r>
            <a:r>
              <a:rPr lang="en-US" sz="1000" dirty="0">
                <a:solidFill>
                  <a:srgbClr val="002060"/>
                </a:solidFill>
                <a:latin typeface="Times New Roman"/>
                <a:cs typeface="Calibri"/>
              </a:rPr>
              <a:t> sources using line integrated plasma </a:t>
            </a:r>
            <a:r>
              <a:rPr lang="en-US" sz="1000" b="1" dirty="0">
                <a:solidFill>
                  <a:srgbClr val="002060"/>
                </a:solidFill>
                <a:latin typeface="Times New Roman"/>
                <a:cs typeface="Calibri"/>
              </a:rPr>
              <a:t>projections data</a:t>
            </a:r>
            <a:r>
              <a:rPr lang="en-US" sz="1000" dirty="0">
                <a:solidFill>
                  <a:srgbClr val="002060"/>
                </a:solidFill>
                <a:latin typeface="Times New Roman"/>
                <a:cs typeface="Calibri"/>
              </a:rPr>
              <a:t>. For measurements of the projections, </a:t>
            </a:r>
            <a:r>
              <a:rPr lang="en-US" sz="1000" b="1" dirty="0">
                <a:solidFill>
                  <a:srgbClr val="002060"/>
                </a:solidFill>
                <a:latin typeface="Times New Roman"/>
                <a:cs typeface="Calibri"/>
              </a:rPr>
              <a:t>fast visible radiation matrix cameras</a:t>
            </a:r>
            <a:r>
              <a:rPr lang="en-US" sz="1000" dirty="0">
                <a:solidFill>
                  <a:srgbClr val="002060"/>
                </a:solidFill>
                <a:latin typeface="Times New Roman"/>
                <a:cs typeface="Calibri"/>
              </a:rPr>
              <a:t> became broadly applied on tokamaks in recent past </a:t>
            </a:r>
            <a:r>
              <a:rPr lang="en-US" sz="100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Calibri"/>
              </a:rPr>
              <a:t>[2]</a:t>
            </a:r>
            <a:r>
              <a:rPr lang="en-US" sz="1000" dirty="0">
                <a:solidFill>
                  <a:srgbClr val="002060"/>
                </a:solidFill>
                <a:latin typeface="Times New Roman"/>
                <a:cs typeface="Calibri"/>
              </a:rPr>
              <a:t>. The </a:t>
            </a:r>
            <a:r>
              <a:rPr lang="en-US" sz="1000" b="1" dirty="0">
                <a:solidFill>
                  <a:srgbClr val="002060"/>
                </a:solidFill>
                <a:latin typeface="Times New Roman"/>
                <a:cs typeface="Calibri"/>
              </a:rPr>
              <a:t>tokamak GOLEM</a:t>
            </a:r>
            <a:r>
              <a:rPr lang="en-US" sz="1000" dirty="0">
                <a:solidFill>
                  <a:srgbClr val="002060"/>
                </a:solidFill>
                <a:latin typeface="Times New Roman"/>
                <a:cs typeface="Calibri"/>
              </a:rPr>
              <a:t> of the Czech Technical University in Prague strives to implement up-to-date diagnostics with enhanced temporal and spatial resolution. Therefore, a novel diagnostic system of two crossed monochrome </a:t>
            </a:r>
            <a:r>
              <a:rPr lang="en-US" sz="1000">
                <a:solidFill>
                  <a:srgbClr val="002060"/>
                </a:solidFill>
                <a:latin typeface="Times New Roman"/>
                <a:cs typeface="Calibri"/>
              </a:rPr>
              <a:t>cameras </a:t>
            </a:r>
            <a:r>
              <a:rPr lang="cs-CZ" sz="1000">
                <a:solidFill>
                  <a:srgbClr val="002060"/>
                </a:solidFill>
                <a:latin typeface="Times New Roman"/>
                <a:ea typeface="+mn-lt"/>
                <a:cs typeface="+mn-lt"/>
              </a:rPr>
              <a:t>(vertical and horizontal) </a:t>
            </a:r>
            <a:r>
              <a:rPr lang="en-US" sz="1000">
                <a:solidFill>
                  <a:srgbClr val="002060"/>
                </a:solidFill>
                <a:latin typeface="Times New Roman"/>
                <a:cs typeface="Calibri"/>
              </a:rPr>
              <a:t>was </a:t>
            </a:r>
            <a:r>
              <a:rPr lang="en-US" sz="1000" dirty="0">
                <a:solidFill>
                  <a:srgbClr val="002060"/>
                </a:solidFill>
                <a:latin typeface="Times New Roman"/>
                <a:cs typeface="Calibri"/>
              </a:rPr>
              <a:t>integrated into the GOLEM diagnostics. In this study the progress in solving specific challenges of the ill-conditioned tomographic inversion via the algorithm </a:t>
            </a:r>
            <a:r>
              <a:rPr lang="en-US" sz="1000" dirty="0">
                <a:solidFill>
                  <a:srgbClr val="C00000"/>
                </a:solidFill>
                <a:latin typeface="Times New Roman"/>
                <a:cs typeface="Calibri"/>
              </a:rPr>
              <a:t>[3]</a:t>
            </a:r>
            <a:r>
              <a:rPr lang="en-US" sz="1000" dirty="0">
                <a:solidFill>
                  <a:srgbClr val="002060"/>
                </a:solidFill>
                <a:latin typeface="Times New Roman"/>
                <a:cs typeface="Calibri"/>
              </a:rPr>
              <a:t> </a:t>
            </a:r>
            <a:r>
              <a:rPr lang="en-US" sz="1000" dirty="0" err="1">
                <a:solidFill>
                  <a:srgbClr val="002060"/>
                </a:solidFill>
                <a:latin typeface="Times New Roman"/>
                <a:cs typeface="Calibri"/>
              </a:rPr>
              <a:t>optimisation</a:t>
            </a:r>
            <a:r>
              <a:rPr lang="en-US" sz="1000" dirty="0">
                <a:solidFill>
                  <a:srgbClr val="002060"/>
                </a:solidFill>
                <a:latin typeface="Times New Roman"/>
                <a:cs typeface="Calibri"/>
              </a:rPr>
              <a:t> and testing for tokamak GOLEM will be presented together with the first tomographic results.</a:t>
            </a:r>
            <a:endParaRPr lang="en-US" sz="3200" b="1">
              <a:solidFill>
                <a:srgbClr val="002060"/>
              </a:solidFill>
              <a:latin typeface="Times New Roman"/>
              <a:cs typeface="Calibri"/>
            </a:endParaRP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CBE40DA8-8A41-CEFC-7B2D-9D46B02F98DC}"/>
              </a:ext>
            </a:extLst>
          </p:cNvPr>
          <p:cNvSpPr txBox="1"/>
          <p:nvPr/>
        </p:nvSpPr>
        <p:spPr>
          <a:xfrm>
            <a:off x="221248" y="912233"/>
            <a:ext cx="795686" cy="246221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3291383" rtl="0" eaLnBrk="1" latinLnBrk="0" hangingPunct="1">
              <a:defRPr sz="6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645691" algn="l" defTabSz="3291383" rtl="0" eaLnBrk="1" latinLnBrk="0" hangingPunct="1">
              <a:defRPr sz="6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291383" algn="l" defTabSz="3291383" rtl="0" eaLnBrk="1" latinLnBrk="0" hangingPunct="1">
              <a:defRPr sz="6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4937074" algn="l" defTabSz="3291383" rtl="0" eaLnBrk="1" latinLnBrk="0" hangingPunct="1">
              <a:defRPr sz="6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6582766" algn="l" defTabSz="3291383" rtl="0" eaLnBrk="1" latinLnBrk="0" hangingPunct="1">
              <a:defRPr sz="6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228457" algn="l" defTabSz="3291383" rtl="0" eaLnBrk="1" latinLnBrk="0" hangingPunct="1">
              <a:defRPr sz="6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874148" algn="l" defTabSz="3291383" rtl="0" eaLnBrk="1" latinLnBrk="0" hangingPunct="1">
              <a:defRPr sz="6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1519840" algn="l" defTabSz="3291383" rtl="0" eaLnBrk="1" latinLnBrk="0" hangingPunct="1">
              <a:defRPr sz="6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3165531" algn="l" defTabSz="3291383" rtl="0" eaLnBrk="1" latinLnBrk="0" hangingPunct="1">
              <a:defRPr sz="6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Abstract</a:t>
            </a:r>
            <a:endParaRPr lang="en-US" sz="1000">
              <a:solidFill>
                <a:schemeClr val="bg1">
                  <a:lumMod val="85000"/>
                </a:schemeClr>
              </a:solidFill>
              <a:latin typeface="Times New Roman"/>
              <a:cs typeface="Times New Roman"/>
            </a:endParaRPr>
          </a:p>
        </p:txBody>
      </p:sp>
      <p:pic>
        <p:nvPicPr>
          <p:cNvPr id="14" name="Picture 14" descr="A picture containing text, indoor&#10;&#10;Description automatically generated">
            <a:extLst>
              <a:ext uri="{FF2B5EF4-FFF2-40B4-BE49-F238E27FC236}">
                <a16:creationId xmlns:a16="http://schemas.microsoft.com/office/drawing/2014/main" id="{A6F45701-E509-4B96-22E4-0CEC20554C9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2283" r="15038" b="11579"/>
          <a:stretch/>
        </p:blipFill>
        <p:spPr>
          <a:xfrm>
            <a:off x="208914" y="4420743"/>
            <a:ext cx="1104160" cy="761998"/>
          </a:xfrm>
          <a:prstGeom prst="rect">
            <a:avLst/>
          </a:prstGeom>
        </p:spPr>
      </p:pic>
      <p:pic>
        <p:nvPicPr>
          <p:cNvPr id="15" name="Picture 15" descr="A picture containing electronics, projector&#10;&#10;Description automatically generated">
            <a:extLst>
              <a:ext uri="{FF2B5EF4-FFF2-40B4-BE49-F238E27FC236}">
                <a16:creationId xmlns:a16="http://schemas.microsoft.com/office/drawing/2014/main" id="{CE1F6C0E-0209-FC12-5C8F-905F29A4235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43025" y="4419600"/>
            <a:ext cx="1104900" cy="762000"/>
          </a:xfrm>
          <a:prstGeom prst="rect">
            <a:avLst/>
          </a:prstGeom>
        </p:spPr>
      </p:pic>
      <p:pic>
        <p:nvPicPr>
          <p:cNvPr id="16" name="Picture 16" descr="A picture containing engine&#10;&#10;Description automatically generated">
            <a:extLst>
              <a:ext uri="{FF2B5EF4-FFF2-40B4-BE49-F238E27FC236}">
                <a16:creationId xmlns:a16="http://schemas.microsoft.com/office/drawing/2014/main" id="{C3923C47-E96C-3A00-9D74-301484F75E7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52550" y="5238750"/>
            <a:ext cx="1095375" cy="1400175"/>
          </a:xfrm>
          <a:prstGeom prst="rect">
            <a:avLst/>
          </a:prstGeom>
        </p:spPr>
      </p:pic>
      <p:pic>
        <p:nvPicPr>
          <p:cNvPr id="17" name="Picture 17">
            <a:extLst>
              <a:ext uri="{FF2B5EF4-FFF2-40B4-BE49-F238E27FC236}">
                <a16:creationId xmlns:a16="http://schemas.microsoft.com/office/drawing/2014/main" id="{C98857ED-9B6E-DECA-99B9-825E530F287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9550" y="5238750"/>
            <a:ext cx="1104900" cy="1400175"/>
          </a:xfrm>
          <a:prstGeom prst="rect">
            <a:avLst/>
          </a:prstGeom>
        </p:spPr>
      </p:pic>
      <p:sp>
        <p:nvSpPr>
          <p:cNvPr id="19" name="TextBox 1">
            <a:extLst>
              <a:ext uri="{FF2B5EF4-FFF2-40B4-BE49-F238E27FC236}">
                <a16:creationId xmlns:a16="http://schemas.microsoft.com/office/drawing/2014/main" id="{9006F7AB-3BA8-C254-FFBD-A8257DF99C15}"/>
              </a:ext>
            </a:extLst>
          </p:cNvPr>
          <p:cNvSpPr txBox="1"/>
          <p:nvPr/>
        </p:nvSpPr>
        <p:spPr>
          <a:xfrm>
            <a:off x="175422" y="1904617"/>
            <a:ext cx="2338723" cy="246221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3291383" rtl="0" eaLnBrk="1" latinLnBrk="0" hangingPunct="1">
              <a:defRPr sz="6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645691" algn="l" defTabSz="3291383" rtl="0" eaLnBrk="1" latinLnBrk="0" hangingPunct="1">
              <a:defRPr sz="6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291383" algn="l" defTabSz="3291383" rtl="0" eaLnBrk="1" latinLnBrk="0" hangingPunct="1">
              <a:defRPr sz="6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4937074" algn="l" defTabSz="3291383" rtl="0" eaLnBrk="1" latinLnBrk="0" hangingPunct="1">
              <a:defRPr sz="6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6582766" algn="l" defTabSz="3291383" rtl="0" eaLnBrk="1" latinLnBrk="0" hangingPunct="1">
              <a:defRPr sz="6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228457" algn="l" defTabSz="3291383" rtl="0" eaLnBrk="1" latinLnBrk="0" hangingPunct="1">
              <a:defRPr sz="6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874148" algn="l" defTabSz="3291383" rtl="0" eaLnBrk="1" latinLnBrk="0" hangingPunct="1">
              <a:defRPr sz="6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1519840" algn="l" defTabSz="3291383" rtl="0" eaLnBrk="1" latinLnBrk="0" hangingPunct="1">
              <a:defRPr sz="6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3165531" algn="l" defTabSz="3291383" rtl="0" eaLnBrk="1" latinLnBrk="0" hangingPunct="1">
              <a:defRPr sz="6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>
                <a:solidFill>
                  <a:schemeClr val="bg1">
                    <a:lumMod val="85000"/>
                  </a:schemeClr>
                </a:solidFill>
                <a:latin typeface="Times New Roman"/>
                <a:ea typeface="+mn-lt"/>
                <a:cs typeface="Times New Roman"/>
              </a:rPr>
              <a:t>Tokamak </a:t>
            </a:r>
            <a:r>
              <a:rPr lang="en-US" sz="1000" b="1" dirty="0">
                <a:solidFill>
                  <a:schemeClr val="bg1">
                    <a:lumMod val="85000"/>
                  </a:schemeClr>
                </a:solidFill>
                <a:latin typeface="Times New Roman"/>
                <a:ea typeface="+mn-lt"/>
                <a:cs typeface="+mn-lt"/>
              </a:rPr>
              <a:t>GOLEM &amp; Visible Cameras</a:t>
            </a:r>
            <a:endParaRPr lang="en-US" sz="1000" b="1" dirty="0">
              <a:solidFill>
                <a:schemeClr val="bg1">
                  <a:lumMod val="85000"/>
                </a:schemeClr>
              </a:solidFill>
              <a:latin typeface="Times New Roman"/>
              <a:cs typeface="Calibri"/>
            </a:endParaRPr>
          </a:p>
        </p:txBody>
      </p:sp>
      <p:sp>
        <p:nvSpPr>
          <p:cNvPr id="20" name="TextBox 1">
            <a:extLst>
              <a:ext uri="{FF2B5EF4-FFF2-40B4-BE49-F238E27FC236}">
                <a16:creationId xmlns:a16="http://schemas.microsoft.com/office/drawing/2014/main" id="{746F5DF3-DE7B-EA1E-688E-6FC313AE5315}"/>
              </a:ext>
            </a:extLst>
          </p:cNvPr>
          <p:cNvSpPr txBox="1"/>
          <p:nvPr/>
        </p:nvSpPr>
        <p:spPr>
          <a:xfrm flipH="1">
            <a:off x="171246" y="2159740"/>
            <a:ext cx="2341992" cy="10347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45691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91383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37074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582766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228457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74148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519840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165531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The tokamak </a:t>
            </a:r>
            <a:r>
              <a:rPr lang="en-US" sz="10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GOLEM </a:t>
            </a:r>
            <a:r>
              <a:rPr lang="en-US" sz="1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is located </a:t>
            </a:r>
            <a:r>
              <a:rPr lang="en-US" sz="100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at the</a:t>
            </a:r>
            <a:r>
              <a:rPr lang="cs-CZ" sz="100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100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Faculty </a:t>
            </a:r>
            <a:r>
              <a:rPr lang="en-US" sz="1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of Nuclear Physics </a:t>
            </a:r>
            <a:r>
              <a:rPr lang="en-US" sz="100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an Physical</a:t>
            </a:r>
            <a:r>
              <a:rPr lang="cs-CZ" sz="100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100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Engineering </a:t>
            </a:r>
            <a:r>
              <a:rPr lang="en-US" sz="1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(Czech </a:t>
            </a:r>
            <a:r>
              <a:rPr lang="en-US" sz="100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Technical University</a:t>
            </a:r>
            <a:r>
              <a:rPr lang="cs-CZ" sz="100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100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in </a:t>
            </a:r>
            <a:r>
              <a:rPr lang="en-US" sz="1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Prague)</a:t>
            </a:r>
            <a:endParaRPr lang="en-US" sz="1000" dirty="0">
              <a:solidFill>
                <a:srgbClr val="002060"/>
              </a:solidFill>
              <a:latin typeface="Times New Roman"/>
              <a:ea typeface="Calibri"/>
              <a:cs typeface="Calibri" panose="020F0502020204030204"/>
            </a:endParaRPr>
          </a:p>
          <a:p>
            <a:pPr algn="just"/>
            <a:r>
              <a:rPr lang="en-US" sz="1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Minor &amp; Major radius = 0.085 &amp; 0.4 m</a:t>
            </a:r>
          </a:p>
          <a:p>
            <a:pPr algn="just"/>
            <a:r>
              <a:rPr lang="en-US" sz="100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Discharge duration</a:t>
            </a:r>
            <a:r>
              <a:rPr lang="cs-CZ" sz="100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100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~ </a:t>
            </a:r>
            <a:r>
              <a:rPr lang="en-US" sz="1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5 </a:t>
            </a:r>
            <a:r>
              <a:rPr lang="en-US" sz="10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ms</a:t>
            </a:r>
            <a:endParaRPr lang="en-US" sz="100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sp>
        <p:nvSpPr>
          <p:cNvPr id="21" name="TextBox 1">
            <a:extLst>
              <a:ext uri="{FF2B5EF4-FFF2-40B4-BE49-F238E27FC236}">
                <a16:creationId xmlns:a16="http://schemas.microsoft.com/office/drawing/2014/main" id="{BAC7C193-C978-FDC4-B327-CFF1BB93932E}"/>
              </a:ext>
            </a:extLst>
          </p:cNvPr>
          <p:cNvSpPr txBox="1"/>
          <p:nvPr/>
        </p:nvSpPr>
        <p:spPr>
          <a:xfrm flipH="1">
            <a:off x="169825" y="3249470"/>
            <a:ext cx="2343270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45691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91383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37074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582766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228457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74148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519840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165531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Monochrome </a:t>
            </a:r>
            <a:r>
              <a:rPr lang="en-US" sz="100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cameras Photron</a:t>
            </a:r>
            <a:r>
              <a:rPr lang="cs-CZ" sz="100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100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FASTCAM Mi</a:t>
            </a:r>
            <a:r>
              <a:rPr lang="cs-CZ" sz="100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n</a:t>
            </a:r>
            <a:r>
              <a:rPr lang="en-US" sz="100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i </a:t>
            </a:r>
            <a:r>
              <a:rPr lang="en-US" sz="1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UX </a:t>
            </a:r>
            <a:r>
              <a:rPr lang="en-US" sz="100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50 with</a:t>
            </a:r>
            <a:r>
              <a:rPr lang="cs-CZ" sz="100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100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Maximum</a:t>
            </a:r>
            <a:r>
              <a:rPr lang="cs-CZ" sz="100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100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Fram</a:t>
            </a:r>
            <a:r>
              <a:rPr lang="cs-CZ" sz="100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e</a:t>
            </a:r>
            <a:r>
              <a:rPr lang="en-US" sz="100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 Rate of 160,000 fps</a:t>
            </a:r>
            <a:r>
              <a:rPr lang="cs-CZ" sz="100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100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(1280 </a:t>
            </a:r>
            <a:r>
              <a:rPr lang="en-US" sz="1000">
                <a:solidFill>
                  <a:srgbClr val="002060"/>
                </a:solidFill>
                <a:latin typeface="Times New Roman"/>
                <a:ea typeface="+mn-lt"/>
                <a:cs typeface="Times New Roman"/>
              </a:rPr>
              <a:t>×</a:t>
            </a:r>
            <a:r>
              <a:rPr lang="en-US" sz="100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 </a:t>
            </a:r>
            <a:r>
              <a:rPr lang="en-US" sz="1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8 pixels) in 12-bit ADC dynamic range.</a:t>
            </a:r>
            <a:endParaRPr lang="en-US" sz="1000">
              <a:solidFill>
                <a:srgbClr val="002060"/>
              </a:solidFill>
              <a:latin typeface="Times New Roman"/>
              <a:ea typeface="Calibri"/>
              <a:cs typeface="Calibri"/>
            </a:endParaRPr>
          </a:p>
          <a:p>
            <a:pPr algn="just"/>
            <a:r>
              <a:rPr lang="en-US" sz="1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Pixel size = 10 </a:t>
            </a:r>
            <a:r>
              <a:rPr lang="en-US" sz="100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µm </a:t>
            </a:r>
            <a:r>
              <a:rPr lang="en-US" sz="1000">
                <a:solidFill>
                  <a:srgbClr val="002060"/>
                </a:solidFill>
                <a:latin typeface="Times New Roman"/>
                <a:ea typeface="+mn-lt"/>
                <a:cs typeface="Times New Roman"/>
              </a:rPr>
              <a:t>×</a:t>
            </a:r>
            <a:r>
              <a:rPr lang="en-US" sz="100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1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10 µm</a:t>
            </a:r>
          </a:p>
          <a:p>
            <a:pPr algn="just"/>
            <a:r>
              <a:rPr lang="en-US" sz="1000" dirty="0">
                <a:solidFill>
                  <a:srgbClr val="002060"/>
                </a:solidFill>
                <a:latin typeface="Times New Roman"/>
                <a:ea typeface="+mn-lt"/>
                <a:cs typeface="+mn-lt"/>
              </a:rPr>
              <a:t>Frame Rate </a:t>
            </a:r>
            <a:r>
              <a:rPr lang="en-US" sz="1000">
                <a:solidFill>
                  <a:srgbClr val="002060"/>
                </a:solidFill>
                <a:latin typeface="Times New Roman"/>
                <a:ea typeface="+mn-lt"/>
                <a:cs typeface="+mn-lt"/>
              </a:rPr>
              <a:t>= </a:t>
            </a:r>
            <a:r>
              <a:rPr lang="cs-CZ" sz="1000">
                <a:solidFill>
                  <a:srgbClr val="002060"/>
                </a:solidFill>
                <a:latin typeface="Times New Roman"/>
                <a:ea typeface="+mn-lt"/>
                <a:cs typeface="+mn-lt"/>
              </a:rPr>
              <a:t>40,000 </a:t>
            </a:r>
            <a:r>
              <a:rPr lang="en-US" sz="1000">
                <a:solidFill>
                  <a:srgbClr val="002060"/>
                </a:solidFill>
                <a:latin typeface="Times New Roman"/>
                <a:ea typeface="+mn-lt"/>
                <a:cs typeface="+mn-lt"/>
              </a:rPr>
              <a:t>fps </a:t>
            </a:r>
            <a:r>
              <a:rPr lang="en-US" sz="1000">
                <a:solidFill>
                  <a:srgbClr val="002060"/>
                </a:solidFill>
                <a:latin typeface="Times New Roman"/>
                <a:ea typeface="+mn-lt"/>
                <a:cs typeface="Times New Roman"/>
              </a:rPr>
              <a:t>(1280 × </a:t>
            </a:r>
            <a:r>
              <a:rPr lang="cs-CZ" sz="1000">
                <a:solidFill>
                  <a:srgbClr val="002060"/>
                </a:solidFill>
                <a:latin typeface="Times New Roman"/>
                <a:ea typeface="+mn-lt"/>
                <a:cs typeface="Times New Roman"/>
              </a:rPr>
              <a:t>56</a:t>
            </a:r>
            <a:r>
              <a:rPr lang="en-US" sz="1000">
                <a:solidFill>
                  <a:srgbClr val="002060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sz="1000" dirty="0">
                <a:solidFill>
                  <a:srgbClr val="002060"/>
                </a:solidFill>
                <a:latin typeface="Times New Roman"/>
                <a:ea typeface="+mn-lt"/>
                <a:cs typeface="Times New Roman"/>
              </a:rPr>
              <a:t>pixels)</a:t>
            </a:r>
            <a:r>
              <a:rPr lang="en-US" sz="1000" dirty="0">
                <a:solidFill>
                  <a:srgbClr val="002060"/>
                </a:solidFill>
                <a:latin typeface="Times New Roman"/>
                <a:ea typeface="+mn-lt"/>
                <a:cs typeface="+mn-lt"/>
              </a:rPr>
              <a:t> </a:t>
            </a:r>
            <a:r>
              <a:rPr lang="en-US" sz="1000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[4]</a:t>
            </a:r>
            <a:endParaRPr lang="en-US" sz="1000" dirty="0">
              <a:solidFill>
                <a:srgbClr val="C00000"/>
              </a:solidFill>
              <a:latin typeface="Times New Roman"/>
              <a:ea typeface="Calibri"/>
              <a:cs typeface="Calibri"/>
            </a:endParaRPr>
          </a:p>
        </p:txBody>
      </p:sp>
      <p:sp>
        <p:nvSpPr>
          <p:cNvPr id="22" name="TextBox 1">
            <a:extLst>
              <a:ext uri="{FF2B5EF4-FFF2-40B4-BE49-F238E27FC236}">
                <a16:creationId xmlns:a16="http://schemas.microsoft.com/office/drawing/2014/main" id="{4DBE0069-75B8-3239-9CDA-E50D05C7C5B4}"/>
              </a:ext>
            </a:extLst>
          </p:cNvPr>
          <p:cNvSpPr txBox="1"/>
          <p:nvPr/>
        </p:nvSpPr>
        <p:spPr>
          <a:xfrm flipH="1">
            <a:off x="2617951" y="2155112"/>
            <a:ext cx="3072550" cy="31700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45691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91383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37074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582766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228457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74148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519840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165531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b="1" kern="1000" dirty="0">
                <a:solidFill>
                  <a:srgbClr val="002060"/>
                </a:solidFill>
                <a:latin typeface="Times New Roman"/>
                <a:cs typeface="Times New Roman"/>
              </a:rPr>
              <a:t>Tomographic inversion </a:t>
            </a:r>
            <a:r>
              <a:rPr lang="en-US" sz="1000" kern="1000" dirty="0">
                <a:solidFill>
                  <a:srgbClr val="002060"/>
                </a:solidFill>
                <a:latin typeface="Times New Roman"/>
                <a:cs typeface="Times New Roman"/>
              </a:rPr>
              <a:t>of radiation determines </a:t>
            </a:r>
            <a:r>
              <a:rPr lang="en-US" sz="1000" kern="1000" dirty="0" err="1">
                <a:solidFill>
                  <a:srgbClr val="002060"/>
                </a:solidFill>
                <a:latin typeface="Times New Roman"/>
                <a:cs typeface="Times New Roman"/>
              </a:rPr>
              <a:t>spatia</a:t>
            </a:r>
            <a:r>
              <a:rPr lang="cs-CZ" sz="1000" kern="1000" dirty="0">
                <a:solidFill>
                  <a:srgbClr val="002060"/>
                </a:solidFill>
                <a:latin typeface="Times New Roman"/>
                <a:cs typeface="Times New Roman"/>
              </a:rPr>
              <a:t>l </a:t>
            </a:r>
            <a:r>
              <a:rPr lang="en-US" sz="1000" kern="1000" dirty="0">
                <a:solidFill>
                  <a:srgbClr val="002060"/>
                </a:solidFill>
                <a:latin typeface="Times New Roman"/>
                <a:cs typeface="Times New Roman"/>
              </a:rPr>
              <a:t>distribution of </a:t>
            </a:r>
            <a:r>
              <a:rPr lang="en-US" sz="1000" b="1" kern="1000" dirty="0">
                <a:solidFill>
                  <a:srgbClr val="002060"/>
                </a:solidFill>
                <a:latin typeface="Times New Roman"/>
                <a:cs typeface="Times New Roman"/>
              </a:rPr>
              <a:t>tokamak plasma radiation </a:t>
            </a:r>
            <a:r>
              <a:rPr lang="en-US" sz="1000" kern="1000" dirty="0">
                <a:solidFill>
                  <a:srgbClr val="002060"/>
                </a:solidFill>
                <a:latin typeface="Times New Roman"/>
                <a:cs typeface="Times New Roman"/>
              </a:rPr>
              <a:t>sources</a:t>
            </a:r>
            <a:r>
              <a:rPr lang="cs-CZ" sz="1000" kern="10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US" sz="1000" kern="1000" dirty="0">
                <a:solidFill>
                  <a:srgbClr val="002060"/>
                </a:solidFill>
                <a:latin typeface="Times New Roman"/>
                <a:cs typeface="Times New Roman"/>
              </a:rPr>
              <a:t>using line integrated plasma </a:t>
            </a:r>
            <a:r>
              <a:rPr lang="en-US" sz="1000" b="1" kern="1000" dirty="0">
                <a:solidFill>
                  <a:srgbClr val="002060"/>
                </a:solidFill>
                <a:latin typeface="Times New Roman"/>
                <a:cs typeface="Times New Roman"/>
              </a:rPr>
              <a:t>projections data</a:t>
            </a:r>
            <a:r>
              <a:rPr lang="en-US" sz="1000" kern="1000" dirty="0">
                <a:solidFill>
                  <a:srgbClr val="002060"/>
                </a:solidFill>
                <a:latin typeface="Times New Roman"/>
                <a:cs typeface="Times New Roman"/>
              </a:rPr>
              <a:t>. In this</a:t>
            </a:r>
            <a:r>
              <a:rPr lang="cs-CZ" sz="1000" kern="10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US" sz="1000" kern="1000" dirty="0">
                <a:solidFill>
                  <a:srgbClr val="002060"/>
                </a:solidFill>
                <a:latin typeface="Times New Roman"/>
                <a:cs typeface="Times New Roman"/>
              </a:rPr>
              <a:t>method the </a:t>
            </a:r>
            <a:r>
              <a:rPr lang="en-US" sz="1000" kern="1000" dirty="0">
                <a:solidFill>
                  <a:srgbClr val="002060"/>
                </a:solidFill>
                <a:latin typeface="Times New Roman"/>
                <a:ea typeface="Calibri"/>
                <a:cs typeface="Calibri"/>
              </a:rPr>
              <a:t>plasma</a:t>
            </a:r>
            <a:r>
              <a:rPr lang="en-US" sz="1000" kern="1000" dirty="0">
                <a:solidFill>
                  <a:srgbClr val="002060"/>
                </a:solidFill>
                <a:latin typeface="Times New Roman"/>
                <a:ea typeface="+mn-lt"/>
                <a:cs typeface="+mn-lt"/>
              </a:rPr>
              <a:t> region </a:t>
            </a:r>
            <a:r>
              <a:rPr lang="en-US" sz="1000" kern="1000" dirty="0">
                <a:solidFill>
                  <a:srgbClr val="002060"/>
                </a:solidFill>
                <a:latin typeface="Times New Roman"/>
                <a:cs typeface="Times New Roman"/>
              </a:rPr>
              <a:t>observed by the detector</a:t>
            </a:r>
            <a:r>
              <a:rPr lang="cs-CZ" sz="1000" kern="10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US" sz="1000" kern="1000" dirty="0">
                <a:solidFill>
                  <a:srgbClr val="002060"/>
                </a:solidFill>
                <a:latin typeface="Times New Roman"/>
                <a:cs typeface="Times New Roman"/>
              </a:rPr>
              <a:t>pinhole camera is discretized into N plasma pixels as</a:t>
            </a:r>
            <a:r>
              <a:rPr lang="cs-CZ" sz="1000" kern="10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US" sz="1000" kern="1000" dirty="0">
                <a:solidFill>
                  <a:srgbClr val="002060"/>
                </a:solidFill>
                <a:latin typeface="Times New Roman"/>
                <a:cs typeface="Times New Roman"/>
              </a:rPr>
              <a:t>shown in </a:t>
            </a:r>
            <a:r>
              <a:rPr lang="en-US" sz="1000" kern="1000" dirty="0">
                <a:solidFill>
                  <a:srgbClr val="002060"/>
                </a:solidFill>
                <a:highlight>
                  <a:srgbClr val="FF00FF"/>
                </a:highlight>
                <a:latin typeface="Times New Roman"/>
                <a:cs typeface="Times New Roman"/>
              </a:rPr>
              <a:t>Fig. 2</a:t>
            </a:r>
            <a:r>
              <a:rPr lang="en-US" sz="1000" kern="1000" dirty="0">
                <a:solidFill>
                  <a:srgbClr val="002060"/>
                </a:solidFill>
                <a:latin typeface="Times New Roman"/>
                <a:cs typeface="Times New Roman"/>
              </a:rPr>
              <a:t>. The small pinhole consists</a:t>
            </a:r>
            <a:r>
              <a:rPr lang="cs-CZ" sz="1000" kern="10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US" sz="1000" kern="1000" dirty="0">
                <a:solidFill>
                  <a:srgbClr val="002060"/>
                </a:solidFill>
                <a:latin typeface="Times New Roman"/>
                <a:cs typeface="Times New Roman"/>
              </a:rPr>
              <a:t>of</a:t>
            </a:r>
            <a:r>
              <a:rPr lang="cs-CZ" sz="1000" kern="10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US" sz="1000" kern="1000" dirty="0">
                <a:solidFill>
                  <a:srgbClr val="002060"/>
                </a:solidFill>
                <a:latin typeface="Times New Roman"/>
                <a:cs typeface="Times New Roman"/>
              </a:rPr>
              <a:t>a fan</a:t>
            </a:r>
            <a:r>
              <a:rPr lang="cs-CZ" sz="1000" kern="10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US" sz="1000" kern="1000" dirty="0">
                <a:solidFill>
                  <a:srgbClr val="002060"/>
                </a:solidFill>
                <a:latin typeface="Times New Roman"/>
                <a:cs typeface="Times New Roman"/>
              </a:rPr>
              <a:t>of narrow cones that</a:t>
            </a:r>
            <a:r>
              <a:rPr lang="cs-CZ" sz="1000" kern="1000" dirty="0">
                <a:solidFill>
                  <a:srgbClr val="002060"/>
                </a:solidFill>
                <a:latin typeface="Times New Roman"/>
                <a:cs typeface="Times New Roman"/>
              </a:rPr>
              <a:t>, c</a:t>
            </a:r>
            <a:r>
              <a:rPr lang="en-US" sz="1000" kern="1000" dirty="0">
                <a:solidFill>
                  <a:srgbClr val="002060"/>
                </a:solidFill>
                <a:latin typeface="Times New Roman"/>
                <a:cs typeface="Times New Roman"/>
              </a:rPr>
              <a:t>considering smooth variation</a:t>
            </a:r>
            <a:r>
              <a:rPr lang="cs-CZ" sz="1000" kern="10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US" sz="1000" kern="1000" dirty="0">
                <a:solidFill>
                  <a:srgbClr val="002060"/>
                </a:solidFill>
                <a:latin typeface="Times New Roman"/>
                <a:cs typeface="Times New Roman"/>
              </a:rPr>
              <a:t>of the emission function over the view cone</a:t>
            </a:r>
            <a:r>
              <a:rPr lang="cs-CZ" sz="1000" kern="1000" dirty="0">
                <a:solidFill>
                  <a:srgbClr val="002060"/>
                </a:solidFill>
                <a:latin typeface="Times New Roman"/>
                <a:cs typeface="Times New Roman"/>
              </a:rPr>
              <a:t>,</a:t>
            </a:r>
            <a:r>
              <a:rPr lang="en-US" sz="1000" kern="1000" dirty="0">
                <a:solidFill>
                  <a:srgbClr val="002060"/>
                </a:solidFill>
                <a:latin typeface="Times New Roman"/>
                <a:cs typeface="Times New Roman"/>
              </a:rPr>
              <a:t> provides the Line Of Sight (LOS) approximation in which each</a:t>
            </a:r>
            <a:r>
              <a:rPr lang="cs-CZ" sz="1000" kern="10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US" sz="1000" kern="1000" dirty="0">
                <a:solidFill>
                  <a:srgbClr val="002060"/>
                </a:solidFill>
                <a:latin typeface="Times New Roman"/>
                <a:cs typeface="Times New Roman"/>
              </a:rPr>
              <a:t>pinhole cone approximated by a single LOS. The line</a:t>
            </a:r>
            <a:r>
              <a:rPr lang="cs-CZ" sz="1000" kern="10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US" sz="1000" kern="1000" dirty="0">
                <a:solidFill>
                  <a:srgbClr val="002060"/>
                </a:solidFill>
                <a:latin typeface="Times New Roman"/>
                <a:cs typeface="Times New Roman"/>
              </a:rPr>
              <a:t>integrated measurements </a:t>
            </a:r>
            <a:r>
              <a:rPr lang="en-US" sz="1000" b="1" kern="1000" dirty="0">
                <a:solidFill>
                  <a:srgbClr val="002060"/>
                </a:solidFill>
                <a:latin typeface="Times New Roman"/>
                <a:cs typeface="Times New Roman"/>
              </a:rPr>
              <a:t>f</a:t>
            </a:r>
            <a:r>
              <a:rPr lang="en-US" sz="1000" b="1" kern="1000" baseline="-25000" dirty="0">
                <a:solidFill>
                  <a:srgbClr val="002060"/>
                </a:solidFill>
                <a:latin typeface="Times New Roman"/>
                <a:cs typeface="Times New Roman"/>
              </a:rPr>
              <a:t>i </a:t>
            </a:r>
            <a:r>
              <a:rPr lang="en-US" sz="1000" kern="1000" dirty="0">
                <a:solidFill>
                  <a:srgbClr val="002060"/>
                </a:solidFill>
                <a:latin typeface="Times New Roman"/>
                <a:cs typeface="Times New Roman"/>
              </a:rPr>
              <a:t>of the detector </a:t>
            </a:r>
            <a:r>
              <a:rPr lang="en-US" sz="1000" b="1" kern="1000" dirty="0" err="1">
                <a:solidFill>
                  <a:srgbClr val="002060"/>
                </a:solidFill>
                <a:latin typeface="Times New Roman"/>
                <a:cs typeface="Times New Roman"/>
              </a:rPr>
              <a:t>i</a:t>
            </a:r>
            <a:r>
              <a:rPr lang="en-US" sz="1000" b="1" kern="1000" dirty="0">
                <a:solidFill>
                  <a:srgbClr val="002060"/>
                </a:solidFill>
                <a:latin typeface="Times New Roman"/>
                <a:cs typeface="Times New Roman"/>
              </a:rPr>
              <a:t> </a:t>
            </a:r>
            <a:r>
              <a:rPr lang="en-US" sz="1000" kern="1000" dirty="0">
                <a:solidFill>
                  <a:srgbClr val="002060"/>
                </a:solidFill>
                <a:latin typeface="Times New Roman"/>
                <a:cs typeface="Times New Roman"/>
              </a:rPr>
              <a:t>relates to </a:t>
            </a:r>
            <a:r>
              <a:rPr lang="en-US" sz="1000" kern="1000" dirty="0" err="1">
                <a:solidFill>
                  <a:srgbClr val="002060"/>
                </a:solidFill>
                <a:latin typeface="Times New Roman"/>
                <a:cs typeface="Times New Roman"/>
              </a:rPr>
              <a:t>all</a:t>
            </a:r>
            <a:r>
              <a:rPr lang="en-US" sz="1000" b="1" kern="1000" dirty="0" err="1">
                <a:solidFill>
                  <a:srgbClr val="002060"/>
                </a:solidFill>
                <a:latin typeface="Times New Roman"/>
                <a:cs typeface="Times New Roman"/>
              </a:rPr>
              <a:t>g</a:t>
            </a:r>
            <a:r>
              <a:rPr lang="en-US" sz="1000" b="1" kern="1000" baseline="-25000" dirty="0" err="1">
                <a:solidFill>
                  <a:srgbClr val="002060"/>
                </a:solidFill>
                <a:latin typeface="Times New Roman"/>
                <a:cs typeface="Times New Roman"/>
              </a:rPr>
              <a:t>j</a:t>
            </a:r>
            <a:r>
              <a:rPr lang="en-US" sz="1000" kern="1000" dirty="0" err="1">
                <a:solidFill>
                  <a:srgbClr val="002060"/>
                </a:solidFill>
                <a:latin typeface="Times New Roman"/>
                <a:cs typeface="Times New Roman"/>
              </a:rPr>
              <a:t>s</a:t>
            </a:r>
            <a:r>
              <a:rPr lang="en-US" sz="1000" b="1" kern="1000" baseline="-25000" dirty="0">
                <a:solidFill>
                  <a:srgbClr val="002060"/>
                </a:solidFill>
                <a:latin typeface="Times New Roman"/>
                <a:cs typeface="Times New Roman"/>
              </a:rPr>
              <a:t> </a:t>
            </a:r>
            <a:r>
              <a:rPr lang="en-US" sz="1000" kern="1000" dirty="0">
                <a:solidFill>
                  <a:srgbClr val="002060"/>
                </a:solidFill>
                <a:latin typeface="Times New Roman"/>
                <a:ea typeface="Calibri"/>
                <a:cs typeface="Calibri"/>
              </a:rPr>
              <a:t>corresponding</a:t>
            </a:r>
            <a:r>
              <a:rPr lang="en-US" sz="1000" kern="1000" dirty="0">
                <a:solidFill>
                  <a:srgbClr val="002060"/>
                </a:solidFill>
                <a:latin typeface="Times New Roman"/>
                <a:ea typeface="+mn-lt"/>
                <a:cs typeface="+mn-lt"/>
              </a:rPr>
              <a:t> emissivity in </a:t>
            </a:r>
            <a:r>
              <a:rPr lang="en-US" sz="1000" b="1" kern="1000" dirty="0">
                <a:solidFill>
                  <a:srgbClr val="002060"/>
                </a:solidFill>
                <a:latin typeface="Times New Roman"/>
                <a:ea typeface="+mn-lt"/>
                <a:cs typeface="+mn-lt"/>
              </a:rPr>
              <a:t>j</a:t>
            </a:r>
            <a:r>
              <a:rPr lang="cs-CZ" sz="1000" b="1" kern="1000" dirty="0">
                <a:solidFill>
                  <a:srgbClr val="002060"/>
                </a:solidFill>
                <a:latin typeface="Times New Roman"/>
                <a:ea typeface="+mn-lt"/>
                <a:cs typeface="+mn-lt"/>
              </a:rPr>
              <a:t>-</a:t>
            </a:r>
            <a:r>
              <a:rPr lang="en-US" sz="1000" kern="1000" dirty="0" err="1">
                <a:solidFill>
                  <a:srgbClr val="002060"/>
                </a:solidFill>
                <a:latin typeface="Times New Roman"/>
                <a:ea typeface="+mn-lt"/>
                <a:cs typeface="+mn-lt"/>
              </a:rPr>
              <a:t>th</a:t>
            </a:r>
            <a:r>
              <a:rPr lang="en-US" sz="1000" kern="1000" dirty="0">
                <a:solidFill>
                  <a:srgbClr val="002060"/>
                </a:solidFill>
                <a:latin typeface="Times New Roman"/>
                <a:ea typeface="+mn-lt"/>
                <a:cs typeface="+mn-lt"/>
              </a:rPr>
              <a:t> </a:t>
            </a:r>
            <a:r>
              <a:rPr lang="en-US" sz="1000" kern="1000" dirty="0">
                <a:solidFill>
                  <a:srgbClr val="002060"/>
                </a:solidFill>
                <a:latin typeface="Times New Roman"/>
                <a:cs typeface="Calibri"/>
              </a:rPr>
              <a:t>plasma </a:t>
            </a:r>
            <a:r>
              <a:rPr lang="en-US" sz="1000" kern="1000" dirty="0">
                <a:solidFill>
                  <a:srgbClr val="002060"/>
                </a:solidFill>
                <a:latin typeface="Times New Roman"/>
                <a:cs typeface="Times New Roman"/>
              </a:rPr>
              <a:t>pixel along the respective LOS as follow</a:t>
            </a:r>
            <a:r>
              <a:rPr lang="cs-CZ" sz="1000" kern="1000" dirty="0">
                <a:solidFill>
                  <a:srgbClr val="002060"/>
                </a:solidFill>
                <a:latin typeface="Times New Roman"/>
                <a:cs typeface="Times New Roman"/>
              </a:rPr>
              <a:t>s</a:t>
            </a:r>
            <a:r>
              <a:rPr lang="en-US" sz="1000" kern="1000" dirty="0">
                <a:solidFill>
                  <a:srgbClr val="002060"/>
                </a:solidFill>
                <a:latin typeface="Times New Roman"/>
                <a:cs typeface="Times New Roman"/>
              </a:rPr>
              <a:t>:</a:t>
            </a:r>
            <a:endParaRPr lang="en-US" sz="1000" b="1" kern="1000" baseline="-250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algn="just"/>
            <a:r>
              <a:rPr lang="en-US" sz="1000" b="1" kern="1000" dirty="0">
                <a:solidFill>
                  <a:srgbClr val="002060"/>
                </a:solidFill>
                <a:latin typeface="Times New Roman"/>
                <a:cs typeface="Times New Roman"/>
              </a:rPr>
              <a:t>f</a:t>
            </a:r>
            <a:r>
              <a:rPr lang="en-US" sz="1000" b="1" kern="1000" baseline="-25000" dirty="0">
                <a:solidFill>
                  <a:srgbClr val="002060"/>
                </a:solidFill>
                <a:latin typeface="Times New Roman"/>
                <a:cs typeface="Times New Roman"/>
              </a:rPr>
              <a:t>i</a:t>
            </a:r>
            <a:r>
              <a:rPr lang="en-US" sz="1000" b="1" kern="1000" dirty="0">
                <a:solidFill>
                  <a:srgbClr val="002060"/>
                </a:solidFill>
                <a:latin typeface="Times New Roman"/>
                <a:cs typeface="Times New Roman"/>
              </a:rPr>
              <a:t> = </a:t>
            </a:r>
            <a:r>
              <a:rPr lang="en-US" sz="1000" b="1" kern="1000" dirty="0" err="1">
                <a:solidFill>
                  <a:srgbClr val="002060"/>
                </a:solidFill>
                <a:latin typeface="Times New Roman"/>
                <a:cs typeface="Times New Roman"/>
              </a:rPr>
              <a:t>Σ</a:t>
            </a:r>
            <a:r>
              <a:rPr lang="en-US" sz="1000" b="1" kern="1000" baseline="-25000" dirty="0" err="1">
                <a:solidFill>
                  <a:srgbClr val="002060"/>
                </a:solidFill>
                <a:latin typeface="Times New Roman"/>
                <a:cs typeface="Times New Roman"/>
              </a:rPr>
              <a:t>j</a:t>
            </a:r>
            <a:r>
              <a:rPr lang="en-US" sz="1000" b="1" kern="1000" dirty="0" err="1">
                <a:solidFill>
                  <a:srgbClr val="002060"/>
                </a:solidFill>
                <a:latin typeface="Times New Roman"/>
                <a:cs typeface="Times New Roman"/>
              </a:rPr>
              <a:t>T</a:t>
            </a:r>
            <a:r>
              <a:rPr lang="en-US" sz="1000" b="1" kern="1000" baseline="-25000" dirty="0" err="1">
                <a:solidFill>
                  <a:srgbClr val="002060"/>
                </a:solidFill>
                <a:latin typeface="Times New Roman"/>
                <a:cs typeface="Times New Roman"/>
              </a:rPr>
              <a:t>ij</a:t>
            </a:r>
            <a:r>
              <a:rPr lang="en-US" sz="1000" b="1" kern="1000" dirty="0">
                <a:solidFill>
                  <a:srgbClr val="002060"/>
                </a:solidFill>
                <a:latin typeface="Times New Roman"/>
                <a:cs typeface="Times New Roman"/>
              </a:rPr>
              <a:t> · </a:t>
            </a:r>
            <a:r>
              <a:rPr lang="en-US" sz="1000" b="1" kern="1000" dirty="0" err="1">
                <a:solidFill>
                  <a:srgbClr val="002060"/>
                </a:solidFill>
                <a:latin typeface="Times New Roman"/>
                <a:cs typeface="Times New Roman"/>
              </a:rPr>
              <a:t>g</a:t>
            </a:r>
            <a:r>
              <a:rPr lang="en-US" sz="1000" b="1" kern="1000" baseline="-25000" dirty="0" err="1">
                <a:solidFill>
                  <a:srgbClr val="002060"/>
                </a:solidFill>
                <a:latin typeface="Times New Roman"/>
                <a:cs typeface="Times New Roman"/>
              </a:rPr>
              <a:t>j</a:t>
            </a:r>
            <a:r>
              <a:rPr lang="en-US" sz="1000" b="1" kern="1000" baseline="-25000" dirty="0">
                <a:solidFill>
                  <a:srgbClr val="002060"/>
                </a:solidFill>
                <a:latin typeface="Times New Roman"/>
                <a:cs typeface="Times New Roman"/>
              </a:rPr>
              <a:t> </a:t>
            </a:r>
            <a:r>
              <a:rPr lang="en-US" sz="1000" kern="1000" dirty="0">
                <a:solidFill>
                  <a:srgbClr val="002060"/>
                </a:solidFill>
                <a:latin typeface="Times New Roman"/>
                <a:cs typeface="Times New Roman"/>
              </a:rPr>
              <a:t>,</a:t>
            </a:r>
          </a:p>
          <a:p>
            <a:pPr algn="just"/>
            <a:r>
              <a:rPr lang="en-US" sz="1000" b="1" kern="1000" dirty="0" err="1">
                <a:solidFill>
                  <a:srgbClr val="002060"/>
                </a:solidFill>
                <a:latin typeface="Times New Roman"/>
                <a:cs typeface="Times New Roman"/>
              </a:rPr>
              <a:t>T</a:t>
            </a:r>
            <a:r>
              <a:rPr lang="en-US" sz="1000" b="1" kern="1000" baseline="-25000" dirty="0" err="1">
                <a:solidFill>
                  <a:srgbClr val="002060"/>
                </a:solidFill>
                <a:latin typeface="Times New Roman"/>
                <a:cs typeface="Times New Roman"/>
              </a:rPr>
              <a:t>ij</a:t>
            </a:r>
            <a:r>
              <a:rPr lang="en-US" sz="1000" b="1" kern="1000" baseline="-250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US" sz="1000" b="1" kern="1000" dirty="0">
                <a:solidFill>
                  <a:srgbClr val="002060"/>
                </a:solidFill>
                <a:latin typeface="Times New Roman"/>
                <a:cs typeface="Times New Roman"/>
              </a:rPr>
              <a:t>= </a:t>
            </a:r>
            <a:r>
              <a:rPr lang="en-US" sz="1000" kern="1000" dirty="0">
                <a:solidFill>
                  <a:srgbClr val="002060"/>
                </a:solidFill>
                <a:latin typeface="Times New Roman"/>
                <a:cs typeface="Times New Roman"/>
              </a:rPr>
              <a:t>the length of the </a:t>
            </a:r>
            <a:r>
              <a:rPr lang="en-US" sz="1000" b="1" kern="1000" dirty="0" err="1">
                <a:solidFill>
                  <a:srgbClr val="002060"/>
                </a:solidFill>
                <a:latin typeface="Times New Roman"/>
                <a:cs typeface="Times New Roman"/>
              </a:rPr>
              <a:t>i</a:t>
            </a:r>
            <a:r>
              <a:rPr lang="cs-CZ" sz="1000" b="1" kern="1000" dirty="0">
                <a:solidFill>
                  <a:srgbClr val="002060"/>
                </a:solidFill>
                <a:latin typeface="Times New Roman"/>
                <a:cs typeface="Times New Roman"/>
              </a:rPr>
              <a:t>-</a:t>
            </a:r>
            <a:r>
              <a:rPr lang="en-US" sz="1000" kern="1000" dirty="0" err="1">
                <a:solidFill>
                  <a:srgbClr val="002060"/>
                </a:solidFill>
                <a:latin typeface="Times New Roman"/>
                <a:cs typeface="Times New Roman"/>
              </a:rPr>
              <a:t>th</a:t>
            </a:r>
            <a:r>
              <a:rPr lang="en-US" sz="1000" kern="1000" dirty="0">
                <a:solidFill>
                  <a:srgbClr val="002060"/>
                </a:solidFill>
                <a:latin typeface="Times New Roman"/>
                <a:cs typeface="Times New Roman"/>
              </a:rPr>
              <a:t> LOS</a:t>
            </a:r>
            <a:r>
              <a:rPr lang="en-US" sz="1000" b="1" kern="1000" dirty="0">
                <a:solidFill>
                  <a:srgbClr val="002060"/>
                </a:solidFill>
                <a:latin typeface="Times New Roman"/>
                <a:cs typeface="Times New Roman"/>
              </a:rPr>
              <a:t> </a:t>
            </a:r>
            <a:r>
              <a:rPr lang="en-US" sz="1000" kern="1000" dirty="0">
                <a:solidFill>
                  <a:srgbClr val="002060"/>
                </a:solidFill>
                <a:latin typeface="Times New Roman"/>
                <a:cs typeface="Times New Roman"/>
              </a:rPr>
              <a:t>in the </a:t>
            </a:r>
            <a:r>
              <a:rPr lang="en-US" sz="1000" b="1" kern="1000" dirty="0">
                <a:solidFill>
                  <a:srgbClr val="002060"/>
                </a:solidFill>
                <a:latin typeface="Times New Roman"/>
                <a:cs typeface="Times New Roman"/>
              </a:rPr>
              <a:t>j</a:t>
            </a:r>
            <a:r>
              <a:rPr lang="cs-CZ" sz="1000" b="1" kern="1000" dirty="0">
                <a:solidFill>
                  <a:srgbClr val="002060"/>
                </a:solidFill>
                <a:latin typeface="Times New Roman"/>
                <a:cs typeface="Times New Roman"/>
              </a:rPr>
              <a:t>-</a:t>
            </a:r>
            <a:r>
              <a:rPr lang="en-US" sz="1000" kern="1000" dirty="0" err="1">
                <a:solidFill>
                  <a:srgbClr val="002060"/>
                </a:solidFill>
                <a:latin typeface="Times New Roman"/>
                <a:cs typeface="Times New Roman"/>
              </a:rPr>
              <a:t>th</a:t>
            </a:r>
            <a:r>
              <a:rPr lang="en-US" sz="1000" kern="1000" dirty="0">
                <a:solidFill>
                  <a:srgbClr val="002060"/>
                </a:solidFill>
                <a:latin typeface="Times New Roman"/>
                <a:cs typeface="Times New Roman"/>
              </a:rPr>
              <a:t> plasma pixel. The equation will be inverted to reconstruct the </a:t>
            </a:r>
            <a:r>
              <a:rPr lang="en-US" sz="1000" kern="1000" dirty="0">
                <a:solidFill>
                  <a:srgbClr val="002060"/>
                </a:solidFill>
                <a:latin typeface="Times New Roman"/>
                <a:ea typeface="+mn-lt"/>
                <a:cs typeface="Times New Roman"/>
              </a:rPr>
              <a:t>two</a:t>
            </a:r>
            <a:r>
              <a:rPr lang="cs-CZ" sz="1000" kern="1000" dirty="0">
                <a:solidFill>
                  <a:srgbClr val="002060"/>
                </a:solidFill>
                <a:latin typeface="Times New Roman"/>
                <a:ea typeface="+mn-lt"/>
                <a:cs typeface="Times New Roman"/>
              </a:rPr>
              <a:t> </a:t>
            </a:r>
            <a:r>
              <a:rPr lang="en-US" sz="1000" kern="1000" dirty="0">
                <a:solidFill>
                  <a:srgbClr val="002060"/>
                </a:solidFill>
                <a:latin typeface="Times New Roman"/>
                <a:ea typeface="+mn-lt"/>
                <a:cs typeface="Times New Roman"/>
              </a:rPr>
              <a:t>dimensional (2D)</a:t>
            </a:r>
            <a:r>
              <a:rPr lang="en-US" sz="1000" kern="1000" dirty="0">
                <a:solidFill>
                  <a:srgbClr val="002060"/>
                </a:solidFill>
                <a:latin typeface="Times New Roman"/>
                <a:cs typeface="Times New Roman"/>
              </a:rPr>
              <a:t> emissivity function </a:t>
            </a:r>
            <a:r>
              <a:rPr lang="en-US" sz="1000" b="1" kern="1000" dirty="0">
                <a:solidFill>
                  <a:srgbClr val="002060"/>
                </a:solidFill>
                <a:latin typeface="Times New Roman"/>
                <a:cs typeface="Times New Roman"/>
              </a:rPr>
              <a:t>g(</a:t>
            </a:r>
            <a:r>
              <a:rPr lang="en-US" sz="1000" b="1" kern="1000" dirty="0" err="1">
                <a:solidFill>
                  <a:srgbClr val="002060"/>
                </a:solidFill>
                <a:latin typeface="Times New Roman"/>
                <a:cs typeface="Times New Roman"/>
              </a:rPr>
              <a:t>x,y</a:t>
            </a:r>
            <a:r>
              <a:rPr lang="en-US" sz="1000" b="1" kern="1000" dirty="0">
                <a:solidFill>
                  <a:srgbClr val="002060"/>
                </a:solidFill>
                <a:latin typeface="Times New Roman"/>
                <a:cs typeface="Times New Roman"/>
              </a:rPr>
              <a:t>) </a:t>
            </a:r>
            <a:r>
              <a:rPr lang="en-US" sz="1000" kern="1000" dirty="0">
                <a:solidFill>
                  <a:srgbClr val="002060"/>
                </a:solidFill>
                <a:latin typeface="Times New Roman"/>
                <a:cs typeface="Times New Roman"/>
              </a:rPr>
              <a:t>of the plasma region observed by detectors. The reconstruction result is optimized by</a:t>
            </a:r>
            <a:r>
              <a:rPr lang="en-US" sz="1000" kern="1000" dirty="0">
                <a:solidFill>
                  <a:srgbClr val="002060"/>
                </a:solidFill>
                <a:latin typeface="Times New Roman"/>
                <a:ea typeface="+mn-lt"/>
                <a:cs typeface="Times New Roman"/>
              </a:rPr>
              <a:t> using Minimum Fisher Regularisation (MFR)</a:t>
            </a:r>
            <a:r>
              <a:rPr lang="en-US" sz="1000" b="1" kern="1000" dirty="0">
                <a:solidFill>
                  <a:srgbClr val="002060"/>
                </a:solidFill>
                <a:latin typeface="Times New Roman"/>
                <a:ea typeface="+mn-lt"/>
                <a:cs typeface="Times New Roman"/>
              </a:rPr>
              <a:t> </a:t>
            </a:r>
            <a:r>
              <a:rPr lang="en-US" sz="1000" kern="1000" dirty="0">
                <a:solidFill>
                  <a:srgbClr val="002060"/>
                </a:solidFill>
                <a:latin typeface="Times New Roman"/>
                <a:ea typeface="+mn-lt"/>
                <a:cs typeface="+mn-lt"/>
              </a:rPr>
              <a:t>[</a:t>
            </a:r>
            <a:r>
              <a:rPr lang="en-US" sz="1000" kern="1000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1,3]</a:t>
            </a:r>
            <a:r>
              <a:rPr lang="en-US" sz="1000" kern="1000" dirty="0">
                <a:solidFill>
                  <a:srgbClr val="C00000"/>
                </a:solidFill>
                <a:latin typeface="Times New Roman"/>
                <a:cs typeface="Times New Roman"/>
              </a:rPr>
              <a:t>.</a:t>
            </a:r>
            <a:endParaRPr lang="en-US" sz="1000" kern="1000" baseline="-25000">
              <a:solidFill>
                <a:srgbClr val="C00000"/>
              </a:solidFill>
              <a:latin typeface="Times New Roman"/>
              <a:cs typeface="Calibri"/>
            </a:endParaRPr>
          </a:p>
        </p:txBody>
      </p:sp>
      <p:sp>
        <p:nvSpPr>
          <p:cNvPr id="23" name="TextBox 1">
            <a:extLst>
              <a:ext uri="{FF2B5EF4-FFF2-40B4-BE49-F238E27FC236}">
                <a16:creationId xmlns:a16="http://schemas.microsoft.com/office/drawing/2014/main" id="{58193942-1778-5BC1-2F84-A2277A3E5D45}"/>
              </a:ext>
            </a:extLst>
          </p:cNvPr>
          <p:cNvSpPr txBox="1"/>
          <p:nvPr/>
        </p:nvSpPr>
        <p:spPr>
          <a:xfrm>
            <a:off x="2618612" y="1901470"/>
            <a:ext cx="5741273" cy="246221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3291383" rtl="0" eaLnBrk="1" latinLnBrk="0" hangingPunct="1">
              <a:defRPr sz="6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645691" algn="l" defTabSz="3291383" rtl="0" eaLnBrk="1" latinLnBrk="0" hangingPunct="1">
              <a:defRPr sz="6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291383" algn="l" defTabSz="3291383" rtl="0" eaLnBrk="1" latinLnBrk="0" hangingPunct="1">
              <a:defRPr sz="6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4937074" algn="l" defTabSz="3291383" rtl="0" eaLnBrk="1" latinLnBrk="0" hangingPunct="1">
              <a:defRPr sz="6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6582766" algn="l" defTabSz="3291383" rtl="0" eaLnBrk="1" latinLnBrk="0" hangingPunct="1">
              <a:defRPr sz="6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228457" algn="l" defTabSz="3291383" rtl="0" eaLnBrk="1" latinLnBrk="0" hangingPunct="1">
              <a:defRPr sz="6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874148" algn="l" defTabSz="3291383" rtl="0" eaLnBrk="1" latinLnBrk="0" hangingPunct="1">
              <a:defRPr sz="6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1519840" algn="l" defTabSz="3291383" rtl="0" eaLnBrk="1" latinLnBrk="0" hangingPunct="1">
              <a:defRPr sz="6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3165531" algn="l" defTabSz="3291383" rtl="0" eaLnBrk="1" latinLnBrk="0" hangingPunct="1">
              <a:defRPr sz="6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>
                <a:solidFill>
                  <a:schemeClr val="bg1">
                    <a:lumMod val="85000"/>
                  </a:schemeClr>
                </a:solidFill>
                <a:latin typeface="Times New Roman"/>
                <a:ea typeface="+mn-lt"/>
                <a:cs typeface="+mn-lt"/>
              </a:rPr>
              <a:t>Tomographic Inversion</a:t>
            </a:r>
            <a:endParaRPr lang="en-US" sz="1000" dirty="0">
              <a:solidFill>
                <a:schemeClr val="bg1">
                  <a:lumMod val="85000"/>
                </a:schemeClr>
              </a:solidFill>
              <a:latin typeface="Times New Roman"/>
              <a:cs typeface="Times New Roman"/>
            </a:endParaRPr>
          </a:p>
        </p:txBody>
      </p:sp>
      <p:pic>
        <p:nvPicPr>
          <p:cNvPr id="24" name="Picture 24" descr="Diagram&#10;&#10;Description automatically generated">
            <a:extLst>
              <a:ext uri="{FF2B5EF4-FFF2-40B4-BE49-F238E27FC236}">
                <a16:creationId xmlns:a16="http://schemas.microsoft.com/office/drawing/2014/main" id="{FC666FC2-A171-307A-36C8-A63E98FF4A2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927725" y="2344203"/>
            <a:ext cx="2343150" cy="1592802"/>
          </a:xfrm>
          <a:prstGeom prst="rect">
            <a:avLst/>
          </a:prstGeom>
        </p:spPr>
      </p:pic>
      <p:sp>
        <p:nvSpPr>
          <p:cNvPr id="25" name="TextBox 1">
            <a:extLst>
              <a:ext uri="{FF2B5EF4-FFF2-40B4-BE49-F238E27FC236}">
                <a16:creationId xmlns:a16="http://schemas.microsoft.com/office/drawing/2014/main" id="{AECDD912-E0A1-9E50-23C0-94FAFC3D4516}"/>
              </a:ext>
            </a:extLst>
          </p:cNvPr>
          <p:cNvSpPr txBox="1"/>
          <p:nvPr/>
        </p:nvSpPr>
        <p:spPr>
          <a:xfrm>
            <a:off x="8480094" y="1900447"/>
            <a:ext cx="3488850" cy="246221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3291383" rtl="0" eaLnBrk="1" latinLnBrk="0" hangingPunct="1">
              <a:defRPr sz="6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645691" algn="l" defTabSz="3291383" rtl="0" eaLnBrk="1" latinLnBrk="0" hangingPunct="1">
              <a:defRPr sz="6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291383" algn="l" defTabSz="3291383" rtl="0" eaLnBrk="1" latinLnBrk="0" hangingPunct="1">
              <a:defRPr sz="6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4937074" algn="l" defTabSz="3291383" rtl="0" eaLnBrk="1" latinLnBrk="0" hangingPunct="1">
              <a:defRPr sz="6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6582766" algn="l" defTabSz="3291383" rtl="0" eaLnBrk="1" latinLnBrk="0" hangingPunct="1">
              <a:defRPr sz="6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228457" algn="l" defTabSz="3291383" rtl="0" eaLnBrk="1" latinLnBrk="0" hangingPunct="1">
              <a:defRPr sz="6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874148" algn="l" defTabSz="3291383" rtl="0" eaLnBrk="1" latinLnBrk="0" hangingPunct="1">
              <a:defRPr sz="6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1519840" algn="l" defTabSz="3291383" rtl="0" eaLnBrk="1" latinLnBrk="0" hangingPunct="1">
              <a:defRPr sz="6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3165531" algn="l" defTabSz="3291383" rtl="0" eaLnBrk="1" latinLnBrk="0" hangingPunct="1">
              <a:defRPr sz="6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>
                <a:solidFill>
                  <a:srgbClr val="D8D8D8"/>
                </a:solidFill>
                <a:latin typeface="Times New Roman"/>
                <a:ea typeface="Calibri"/>
                <a:cs typeface="Calibri"/>
              </a:rPr>
              <a:t>Results</a:t>
            </a:r>
          </a:p>
        </p:txBody>
      </p:sp>
      <p:sp>
        <p:nvSpPr>
          <p:cNvPr id="26" name="Footer Placeholder 6">
            <a:extLst>
              <a:ext uri="{FF2B5EF4-FFF2-40B4-BE49-F238E27FC236}">
                <a16:creationId xmlns:a16="http://schemas.microsoft.com/office/drawing/2014/main" id="{98F32B19-F1B3-9B73-4480-677D288664BE}"/>
              </a:ext>
            </a:extLst>
          </p:cNvPr>
          <p:cNvSpPr>
            <a:spLocks noGrp="1"/>
          </p:cNvSpPr>
          <p:nvPr/>
        </p:nvSpPr>
        <p:spPr>
          <a:xfrm>
            <a:off x="8565351" y="5314447"/>
            <a:ext cx="3396646" cy="12528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4472C4"/>
            </a:solidFill>
          </a:ln>
        </p:spPr>
        <p:txBody>
          <a:bodyPr vert="horz" lIns="108000" tIns="164569" rIns="0" bIns="164569" rtlCol="0" anchor="ctr"/>
          <a:lstStyle>
            <a:defPPr>
              <a:defRPr lang="en-US"/>
            </a:defPPr>
            <a:lvl1pPr marL="0" algn="ctr" defTabSz="3291383" rtl="0" eaLnBrk="1" latinLnBrk="0" hangingPunct="1">
              <a:defRPr sz="429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45691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91383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37074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582766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228457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74148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519840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165531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algn="l">
              <a:buFont typeface="+mj-lt"/>
              <a:buAutoNum type="arabicPeriod"/>
            </a:pPr>
            <a:r>
              <a:rPr lang="en-US" sz="700" dirty="0">
                <a:solidFill>
                  <a:srgbClr val="002060"/>
                </a:solidFill>
                <a:latin typeface="Times New Roman"/>
                <a:ea typeface="+mn-lt"/>
                <a:cs typeface="+mn-lt"/>
              </a:rPr>
              <a:t>Jan Mlynar et al. “Inversion techniques in the soft-X-ray tomography of fusion plasmas: toward real-time applications”. In: Fusion Science and Technology 58.3 (2010), pp. 733–741.</a:t>
            </a:r>
            <a:endParaRPr lang="en-US" sz="700">
              <a:solidFill>
                <a:srgbClr val="002060"/>
              </a:solidFill>
              <a:latin typeface="Times New Roman"/>
              <a:ea typeface="+mn-lt"/>
              <a:cs typeface="+mn-lt"/>
            </a:endParaRPr>
          </a:p>
          <a:p>
            <a:pPr marL="228600" indent="-228600" algn="l">
              <a:buFont typeface="+mj-lt"/>
              <a:buAutoNum type="arabicPeriod"/>
            </a:pPr>
            <a:r>
              <a:rPr lang="en-US" sz="700" dirty="0">
                <a:solidFill>
                  <a:srgbClr val="002060"/>
                </a:solidFill>
                <a:latin typeface="Times New Roman"/>
                <a:ea typeface="+mn-lt"/>
                <a:cs typeface="+mn-lt"/>
              </a:rPr>
              <a:t>M </a:t>
            </a:r>
            <a:r>
              <a:rPr lang="en-US" sz="700" dirty="0" err="1">
                <a:solidFill>
                  <a:srgbClr val="002060"/>
                </a:solidFill>
                <a:latin typeface="Times New Roman"/>
                <a:ea typeface="+mn-lt"/>
                <a:cs typeface="+mn-lt"/>
              </a:rPr>
              <a:t>Odstr</a:t>
            </a:r>
            <a:r>
              <a:rPr lang="cs-CZ" sz="700" dirty="0">
                <a:solidFill>
                  <a:srgbClr val="002060"/>
                </a:solidFill>
                <a:latin typeface="Times New Roman"/>
                <a:ea typeface="+mn-lt"/>
                <a:cs typeface="+mn-lt"/>
              </a:rPr>
              <a:t>č</a:t>
            </a:r>
            <a:r>
              <a:rPr lang="en-US" sz="700" dirty="0">
                <a:solidFill>
                  <a:srgbClr val="002060"/>
                </a:solidFill>
                <a:latin typeface="Times New Roman"/>
                <a:ea typeface="+mn-lt"/>
                <a:cs typeface="+mn-lt"/>
              </a:rPr>
              <a:t>il et al. “Plasma tomographic reconstruction from tangentially viewing camera with background subtraction”. In: Review of scientific instruments 85.1 (2014), p. 013509.</a:t>
            </a:r>
            <a:endParaRPr lang="en-US" sz="700">
              <a:solidFill>
                <a:srgbClr val="002060"/>
              </a:solidFill>
              <a:latin typeface="Times New Roman"/>
              <a:ea typeface="+mn-lt"/>
              <a:cs typeface="+mn-lt"/>
            </a:endParaRPr>
          </a:p>
          <a:p>
            <a:pPr marL="228600" indent="-228600" algn="l">
              <a:buFont typeface="+mj-lt"/>
              <a:buAutoNum type="arabicPeriod"/>
            </a:pPr>
            <a:r>
              <a:rPr lang="en-US" sz="700" dirty="0">
                <a:solidFill>
                  <a:srgbClr val="002060"/>
                </a:solidFill>
                <a:latin typeface="Times New Roman"/>
                <a:ea typeface="+mn-lt"/>
                <a:cs typeface="+mn-lt"/>
              </a:rPr>
              <a:t>Jakub Svoboda et al. “</a:t>
            </a:r>
            <a:r>
              <a:rPr lang="en-US" sz="700" dirty="0" err="1">
                <a:solidFill>
                  <a:srgbClr val="002060"/>
                </a:solidFill>
                <a:latin typeface="Times New Roman"/>
                <a:ea typeface="+mn-lt"/>
                <a:cs typeface="+mn-lt"/>
              </a:rPr>
              <a:t>Tomotok</a:t>
            </a:r>
            <a:r>
              <a:rPr lang="en-US" sz="700" dirty="0">
                <a:solidFill>
                  <a:srgbClr val="002060"/>
                </a:solidFill>
                <a:latin typeface="Times New Roman"/>
                <a:ea typeface="+mn-lt"/>
                <a:cs typeface="+mn-lt"/>
              </a:rPr>
              <a:t>: python package for tomography of tokamak plasma radiation”. In: Journal of Instrumentation 16.12 (2021), p. C12015.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US" sz="700" dirty="0" err="1">
                <a:solidFill>
                  <a:srgbClr val="002060"/>
                </a:solidFill>
                <a:latin typeface="Times New Roman"/>
                <a:ea typeface="+mn-lt"/>
                <a:cs typeface="+mn-lt"/>
              </a:rPr>
              <a:t>Photron</a:t>
            </a:r>
            <a:r>
              <a:rPr lang="en-US" sz="700" dirty="0">
                <a:solidFill>
                  <a:srgbClr val="002060"/>
                </a:solidFill>
                <a:latin typeface="Times New Roman"/>
                <a:ea typeface="+mn-lt"/>
                <a:cs typeface="+mn-lt"/>
              </a:rPr>
              <a:t> Europe Limited. "Product Datasheet Mini UX </a:t>
            </a:r>
            <a:r>
              <a:rPr lang="en-US" sz="700" dirty="0" err="1">
                <a:solidFill>
                  <a:srgbClr val="002060"/>
                </a:solidFill>
                <a:latin typeface="Times New Roman"/>
                <a:ea typeface="+mn-lt"/>
                <a:cs typeface="+mn-lt"/>
              </a:rPr>
              <a:t>Fastcam</a:t>
            </a:r>
            <a:r>
              <a:rPr lang="en-US" sz="700" dirty="0">
                <a:solidFill>
                  <a:srgbClr val="002060"/>
                </a:solidFill>
                <a:latin typeface="Times New Roman"/>
                <a:ea typeface="+mn-lt"/>
                <a:cs typeface="+mn-lt"/>
              </a:rPr>
              <a:t> series by </a:t>
            </a:r>
            <a:r>
              <a:rPr lang="en-US" sz="700" dirty="0" err="1">
                <a:solidFill>
                  <a:srgbClr val="002060"/>
                </a:solidFill>
                <a:latin typeface="Times New Roman"/>
                <a:ea typeface="+mn-lt"/>
                <a:cs typeface="+mn-lt"/>
              </a:rPr>
              <a:t>Photron</a:t>
            </a:r>
            <a:r>
              <a:rPr lang="en-US" sz="700" dirty="0">
                <a:solidFill>
                  <a:srgbClr val="002060"/>
                </a:solidFill>
                <a:latin typeface="Times New Roman"/>
                <a:ea typeface="+mn-lt"/>
                <a:cs typeface="+mn-lt"/>
              </a:rPr>
              <a:t>". [Online] Retrieved from: http://photron.com/wp-content/uploads/2015/11/Mini-UX-REV16.9.29.pdf [Accessed 9 September 2022]</a:t>
            </a:r>
          </a:p>
        </p:txBody>
      </p:sp>
      <p:sp>
        <p:nvSpPr>
          <p:cNvPr id="30" name="TextBox 1">
            <a:extLst>
              <a:ext uri="{FF2B5EF4-FFF2-40B4-BE49-F238E27FC236}">
                <a16:creationId xmlns:a16="http://schemas.microsoft.com/office/drawing/2014/main" id="{25EA4127-6900-1F40-02DB-E00B2179D42A}"/>
              </a:ext>
            </a:extLst>
          </p:cNvPr>
          <p:cNvSpPr txBox="1"/>
          <p:nvPr/>
        </p:nvSpPr>
        <p:spPr>
          <a:xfrm>
            <a:off x="8575344" y="5062722"/>
            <a:ext cx="983775" cy="246221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3291383" rtl="0" eaLnBrk="1" latinLnBrk="0" hangingPunct="1">
              <a:defRPr sz="6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645691" algn="l" defTabSz="3291383" rtl="0" eaLnBrk="1" latinLnBrk="0" hangingPunct="1">
              <a:defRPr sz="6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291383" algn="l" defTabSz="3291383" rtl="0" eaLnBrk="1" latinLnBrk="0" hangingPunct="1">
              <a:defRPr sz="6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4937074" algn="l" defTabSz="3291383" rtl="0" eaLnBrk="1" latinLnBrk="0" hangingPunct="1">
              <a:defRPr sz="6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6582766" algn="l" defTabSz="3291383" rtl="0" eaLnBrk="1" latinLnBrk="0" hangingPunct="1">
              <a:defRPr sz="6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228457" algn="l" defTabSz="3291383" rtl="0" eaLnBrk="1" latinLnBrk="0" hangingPunct="1">
              <a:defRPr sz="6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874148" algn="l" defTabSz="3291383" rtl="0" eaLnBrk="1" latinLnBrk="0" hangingPunct="1">
              <a:defRPr sz="6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1519840" algn="l" defTabSz="3291383" rtl="0" eaLnBrk="1" latinLnBrk="0" hangingPunct="1">
              <a:defRPr sz="6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3165531" algn="l" defTabSz="3291383" rtl="0" eaLnBrk="1" latinLnBrk="0" hangingPunct="1">
              <a:defRPr sz="6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>
                <a:solidFill>
                  <a:srgbClr val="D8D8D8"/>
                </a:solidFill>
                <a:latin typeface="Times New Roman"/>
                <a:ea typeface="Calibri"/>
                <a:cs typeface="Calibri"/>
              </a:rPr>
              <a:t>References</a:t>
            </a:r>
          </a:p>
        </p:txBody>
      </p:sp>
      <p:pic>
        <p:nvPicPr>
          <p:cNvPr id="31" name="Picture 30" descr="Background pattern, rectangle&#10;&#10;Description automatically generated">
            <a:extLst>
              <a:ext uri="{FF2B5EF4-FFF2-40B4-BE49-F238E27FC236}">
                <a16:creationId xmlns:a16="http://schemas.microsoft.com/office/drawing/2014/main" id="{9EEC0268-6FB2-2DA1-DE6D-486F686870E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0800000">
            <a:off x="5702928" y="4368991"/>
            <a:ext cx="1783576" cy="536649"/>
          </a:xfrm>
          <a:prstGeom prst="rect">
            <a:avLst/>
          </a:prstGeom>
        </p:spPr>
      </p:pic>
      <p:pic>
        <p:nvPicPr>
          <p:cNvPr id="32" name="Picture 31" descr="Background pattern, rectangle&#10;&#10;Description automatically generated">
            <a:extLst>
              <a:ext uri="{FF2B5EF4-FFF2-40B4-BE49-F238E27FC236}">
                <a16:creationId xmlns:a16="http://schemas.microsoft.com/office/drawing/2014/main" id="{18196DEF-AA9A-42EF-8009-34080FEF520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6200000">
            <a:off x="7035322" y="5573813"/>
            <a:ext cx="1725980" cy="438919"/>
          </a:xfrm>
          <a:prstGeom prst="rect">
            <a:avLst/>
          </a:prstGeom>
        </p:spPr>
      </p:pic>
      <p:pic>
        <p:nvPicPr>
          <p:cNvPr id="33" name="Picture 32" descr="Background pattern&#10;&#10;Description automatically generated">
            <a:extLst>
              <a:ext uri="{FF2B5EF4-FFF2-40B4-BE49-F238E27FC236}">
                <a16:creationId xmlns:a16="http://schemas.microsoft.com/office/drawing/2014/main" id="{9D700054-FA6B-5DCB-A199-F8878DE82AA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10800000" flipV="1">
            <a:off x="5731027" y="4920559"/>
            <a:ext cx="1658598" cy="77571"/>
          </a:xfrm>
          <a:prstGeom prst="rect">
            <a:avLst/>
          </a:prstGeom>
        </p:spPr>
      </p:pic>
      <p:pic>
        <p:nvPicPr>
          <p:cNvPr id="34" name="Picture 33" descr="Background pattern&#10;&#10;Description automatically generated">
            <a:extLst>
              <a:ext uri="{FF2B5EF4-FFF2-40B4-BE49-F238E27FC236}">
                <a16:creationId xmlns:a16="http://schemas.microsoft.com/office/drawing/2014/main" id="{0C9D098A-7DB3-16DF-7894-89B6E62EBA7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6200000" flipV="1">
            <a:off x="6890043" y="5721491"/>
            <a:ext cx="1575258" cy="61561"/>
          </a:xfrm>
          <a:prstGeom prst="rect">
            <a:avLst/>
          </a:prstGeom>
        </p:spPr>
      </p:pic>
      <p:pic>
        <p:nvPicPr>
          <p:cNvPr id="35" name="Picture 34" descr="Diagram&#10;&#10;Description automatically generated">
            <a:extLst>
              <a:ext uri="{FF2B5EF4-FFF2-40B4-BE49-F238E27FC236}">
                <a16:creationId xmlns:a16="http://schemas.microsoft.com/office/drawing/2014/main" id="{1058B490-92E0-554B-EA65-58A4824F79EB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217218" y="5003825"/>
            <a:ext cx="1375306" cy="1573612"/>
          </a:xfrm>
          <a:prstGeom prst="rect">
            <a:avLst/>
          </a:prstGeom>
        </p:spPr>
      </p:pic>
      <p:sp>
        <p:nvSpPr>
          <p:cNvPr id="36" name="TextBox 6">
            <a:extLst>
              <a:ext uri="{FF2B5EF4-FFF2-40B4-BE49-F238E27FC236}">
                <a16:creationId xmlns:a16="http://schemas.microsoft.com/office/drawing/2014/main" id="{367F2CFA-E399-7C87-2F06-F62282A4EAAE}"/>
              </a:ext>
            </a:extLst>
          </p:cNvPr>
          <p:cNvSpPr txBox="1"/>
          <p:nvPr/>
        </p:nvSpPr>
        <p:spPr>
          <a:xfrm rot="5400000">
            <a:off x="7471978" y="5651384"/>
            <a:ext cx="1620163" cy="246221"/>
          </a:xfrm>
          <a:prstGeom prst="rect">
            <a:avLst/>
          </a:prstGeom>
          <a:solidFill>
            <a:srgbClr val="C00000"/>
          </a:solidFill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45691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91383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37074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582766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228457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74148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519840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165531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>
                <a:solidFill>
                  <a:srgbClr val="002060"/>
                </a:solidFill>
                <a:latin typeface="Times New Roman"/>
                <a:cs typeface="Arial"/>
              </a:rPr>
              <a:t> </a:t>
            </a:r>
            <a:r>
              <a:rPr lang="en-US" sz="900" b="1" dirty="0">
                <a:solidFill>
                  <a:schemeClr val="bg1"/>
                </a:solidFill>
                <a:latin typeface="Times New Roman"/>
                <a:cs typeface="Arial"/>
              </a:rPr>
              <a:t>The vertical camera image</a:t>
            </a:r>
            <a:r>
              <a:rPr lang="en-US" sz="1000" b="1" dirty="0">
                <a:solidFill>
                  <a:schemeClr val="bg1"/>
                </a:solidFill>
                <a:latin typeface="Times New Roman"/>
                <a:cs typeface="Arial"/>
              </a:rPr>
              <a:t> </a:t>
            </a:r>
          </a:p>
        </p:txBody>
      </p:sp>
      <p:sp>
        <p:nvSpPr>
          <p:cNvPr id="37" name="TextBox 7">
            <a:extLst>
              <a:ext uri="{FF2B5EF4-FFF2-40B4-BE49-F238E27FC236}">
                <a16:creationId xmlns:a16="http://schemas.microsoft.com/office/drawing/2014/main" id="{ACF84427-1116-26AE-E842-C79B192FC8C6}"/>
              </a:ext>
            </a:extLst>
          </p:cNvPr>
          <p:cNvSpPr txBox="1"/>
          <p:nvPr/>
        </p:nvSpPr>
        <p:spPr>
          <a:xfrm>
            <a:off x="5772056" y="4150359"/>
            <a:ext cx="1578704" cy="246221"/>
          </a:xfrm>
          <a:prstGeom prst="rect">
            <a:avLst/>
          </a:prstGeom>
          <a:solidFill>
            <a:srgbClr val="7030A0"/>
          </a:solidFill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45691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91383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37074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582766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228457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74148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519840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165531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dirty="0">
                <a:solidFill>
                  <a:srgbClr val="FFFFFF"/>
                </a:solidFill>
                <a:latin typeface="Times New Roman"/>
                <a:cs typeface="Arial"/>
              </a:rPr>
              <a:t> The Radial camera image</a:t>
            </a:r>
            <a:r>
              <a:rPr lang="en-US" sz="1000" b="1" dirty="0">
                <a:solidFill>
                  <a:srgbClr val="FFFFFF"/>
                </a:solidFill>
                <a:latin typeface="Times New Roman"/>
                <a:cs typeface="Arial"/>
              </a:rPr>
              <a:t> </a:t>
            </a:r>
            <a:endParaRPr lang="en-US"/>
          </a:p>
        </p:txBody>
      </p:sp>
      <p:sp>
        <p:nvSpPr>
          <p:cNvPr id="38" name="TextBox 8">
            <a:extLst>
              <a:ext uri="{FF2B5EF4-FFF2-40B4-BE49-F238E27FC236}">
                <a16:creationId xmlns:a16="http://schemas.microsoft.com/office/drawing/2014/main" id="{D31CA0B4-0D4F-C847-E225-3B5B8EC3636B}"/>
              </a:ext>
            </a:extLst>
          </p:cNvPr>
          <p:cNvSpPr txBox="1"/>
          <p:nvPr/>
        </p:nvSpPr>
        <p:spPr>
          <a:xfrm flipH="1">
            <a:off x="2622366" y="5648863"/>
            <a:ext cx="3086619" cy="7290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45691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91383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37074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582766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228457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74148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519840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165531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dirty="0">
                <a:solidFill>
                  <a:srgbClr val="002060"/>
                </a:solidFill>
                <a:highlight>
                  <a:srgbClr val="FF00FF"/>
                </a:highlight>
                <a:latin typeface="Times New Roman"/>
                <a:cs typeface="Times New Roman"/>
              </a:rPr>
              <a:t>Fig 3</a:t>
            </a:r>
            <a:r>
              <a:rPr lang="en-US" sz="1000" dirty="0">
                <a:solidFill>
                  <a:srgbClr val="002060"/>
                </a:solidFill>
                <a:latin typeface="Times New Roman"/>
                <a:cs typeface="Times New Roman"/>
              </a:rPr>
              <a:t>: Schematic figure of Poloidal GOLEM tokamak cross section (plasma vacuum vessel) with the geometry </a:t>
            </a:r>
            <a:r>
              <a:rPr lang="en-US" sz="1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of the lines</a:t>
            </a:r>
            <a:r>
              <a:rPr lang="cs-CZ" sz="1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1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of</a:t>
            </a:r>
            <a:r>
              <a:rPr lang="cs-CZ" sz="1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1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sight of two Vertical (V) and Radial (R) fast visible cameras in respectively red and purple.</a:t>
            </a:r>
            <a:endParaRPr lang="en-US" sz="1000" dirty="0"/>
          </a:p>
        </p:txBody>
      </p:sp>
      <p:sp>
        <p:nvSpPr>
          <p:cNvPr id="29" name="TextBox 1">
            <a:extLst>
              <a:ext uri="{FF2B5EF4-FFF2-40B4-BE49-F238E27FC236}">
                <a16:creationId xmlns:a16="http://schemas.microsoft.com/office/drawing/2014/main" id="{D4500C09-4726-631C-EF72-FA067736329D}"/>
              </a:ext>
            </a:extLst>
          </p:cNvPr>
          <p:cNvSpPr txBox="1"/>
          <p:nvPr/>
        </p:nvSpPr>
        <p:spPr>
          <a:xfrm flipH="1">
            <a:off x="8577823" y="4270958"/>
            <a:ext cx="3404056" cy="5539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45691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91383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37074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582766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228457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74148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519840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165531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dirty="0">
                <a:solidFill>
                  <a:srgbClr val="002060"/>
                </a:solidFill>
                <a:highlight>
                  <a:srgbClr val="FF00FF"/>
                </a:highlight>
                <a:latin typeface="Times New Roman"/>
                <a:ea typeface="Calibri"/>
                <a:cs typeface="Times New Roman"/>
              </a:rPr>
              <a:t>Fig. 4</a:t>
            </a:r>
            <a:r>
              <a:rPr lang="en-US" sz="1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: The figure shows the </a:t>
            </a:r>
            <a:r>
              <a:rPr lang="cs-CZ" sz="10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reconstructed</a:t>
            </a:r>
            <a:r>
              <a:rPr lang="cs-CZ" sz="1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plasma </a:t>
            </a:r>
            <a:r>
              <a:rPr lang="cs-CZ" sz="10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emissivity</a:t>
            </a:r>
            <a:r>
              <a:rPr lang="cs-CZ" sz="1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cs-CZ" sz="10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profiles</a:t>
            </a:r>
            <a:r>
              <a:rPr lang="cs-CZ" sz="1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cs-CZ" sz="10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at</a:t>
            </a:r>
            <a:r>
              <a:rPr lang="en-US" sz="1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several time</a:t>
            </a:r>
            <a:r>
              <a:rPr lang="cs-CZ" sz="1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s</a:t>
            </a:r>
            <a:r>
              <a:rPr lang="en-US" sz="1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 with frame numbers a) 158, b) 208, c) 308 and d) 408</a:t>
            </a:r>
            <a:r>
              <a:rPr lang="cs-CZ" sz="1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 </a:t>
            </a:r>
            <a:r>
              <a:rPr lang="cs-CZ" sz="10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Figure</a:t>
            </a:r>
            <a:r>
              <a:rPr lang="cs-CZ" sz="1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b) </a:t>
            </a:r>
            <a:r>
              <a:rPr lang="cs-CZ" sz="10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displays</a:t>
            </a:r>
            <a:r>
              <a:rPr lang="cs-CZ" sz="1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cs-CZ" sz="10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expected</a:t>
            </a:r>
            <a:r>
              <a:rPr lang="cs-CZ" sz="1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cs-CZ" sz="10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hollow</a:t>
            </a:r>
            <a:r>
              <a:rPr lang="cs-CZ" sz="1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profile. </a:t>
            </a:r>
            <a:endParaRPr lang="en-US" sz="1000" dirty="0">
              <a:ea typeface="+mn-lt"/>
              <a:cs typeface="+mn-lt"/>
            </a:endParaRPr>
          </a:p>
        </p:txBody>
      </p:sp>
      <p:pic>
        <p:nvPicPr>
          <p:cNvPr id="43" name="Picture 24" descr="A picture containing shape&#10;&#10;Description automatically generated">
            <a:extLst>
              <a:ext uri="{FF2B5EF4-FFF2-40B4-BE49-F238E27FC236}">
                <a16:creationId xmlns:a16="http://schemas.microsoft.com/office/drawing/2014/main" id="{CCDCB433-ECA4-AF55-C9D7-802D57E071D5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0462816" y="3128143"/>
            <a:ext cx="1185145" cy="1193543"/>
          </a:xfrm>
          <a:prstGeom prst="rect">
            <a:avLst/>
          </a:prstGeom>
        </p:spPr>
      </p:pic>
      <p:pic>
        <p:nvPicPr>
          <p:cNvPr id="41" name="Picture 18" descr="A picture containing shape&#10;&#10;Description automatically generated">
            <a:extLst>
              <a:ext uri="{FF2B5EF4-FFF2-40B4-BE49-F238E27FC236}">
                <a16:creationId xmlns:a16="http://schemas.microsoft.com/office/drawing/2014/main" id="{BD4EA965-24C2-538A-75FE-9662B05E1AD8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464751" y="2067220"/>
            <a:ext cx="1164943" cy="1145672"/>
          </a:xfrm>
          <a:prstGeom prst="rect">
            <a:avLst/>
          </a:prstGeom>
        </p:spPr>
      </p:pic>
      <p:pic>
        <p:nvPicPr>
          <p:cNvPr id="40" name="Picture 10" descr="A picture containing shape&#10;&#10;Description automatically generated">
            <a:extLst>
              <a:ext uri="{FF2B5EF4-FFF2-40B4-BE49-F238E27FC236}">
                <a16:creationId xmlns:a16="http://schemas.microsoft.com/office/drawing/2014/main" id="{18CC17A2-8F4C-81D8-CD58-FC9A8506420E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9241201" y="2075606"/>
            <a:ext cx="1164943" cy="1145672"/>
          </a:xfrm>
          <a:prstGeom prst="rect">
            <a:avLst/>
          </a:prstGeom>
        </p:spPr>
      </p:pic>
      <p:pic>
        <p:nvPicPr>
          <p:cNvPr id="42" name="Picture 19" descr="A picture containing shape&#10;&#10;Description automatically generated">
            <a:extLst>
              <a:ext uri="{FF2B5EF4-FFF2-40B4-BE49-F238E27FC236}">
                <a16:creationId xmlns:a16="http://schemas.microsoft.com/office/drawing/2014/main" id="{F690BA1F-0F3B-2D1C-4EE9-1F3ECB5B78E7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9246623" y="3118657"/>
            <a:ext cx="1170521" cy="1201224"/>
          </a:xfrm>
          <a:prstGeom prst="rect">
            <a:avLst/>
          </a:prstGeom>
        </p:spPr>
      </p:pic>
      <p:sp>
        <p:nvSpPr>
          <p:cNvPr id="9" name="TextBox 7">
            <a:extLst>
              <a:ext uri="{FF2B5EF4-FFF2-40B4-BE49-F238E27FC236}">
                <a16:creationId xmlns:a16="http://schemas.microsoft.com/office/drawing/2014/main" id="{824CFD18-BE21-1217-5D38-63B2F062BDBB}"/>
              </a:ext>
            </a:extLst>
          </p:cNvPr>
          <p:cNvSpPr txBox="1"/>
          <p:nvPr/>
        </p:nvSpPr>
        <p:spPr>
          <a:xfrm>
            <a:off x="9344842" y="2232718"/>
            <a:ext cx="326234" cy="23113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45691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91383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37074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582766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228457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74148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519840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165531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1" dirty="0">
                <a:solidFill>
                  <a:srgbClr val="FFFFFF"/>
                </a:solidFill>
                <a:latin typeface="Times New Roman"/>
                <a:cs typeface="Arial"/>
              </a:rPr>
              <a:t>a) </a:t>
            </a:r>
            <a:endParaRPr lang="en-US" sz="800">
              <a:cs typeface="Calibri" panose="020F0502020204030204"/>
            </a:endParaRPr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id="{E84AF1E6-EE55-47DA-2D80-117EDA642D28}"/>
              </a:ext>
            </a:extLst>
          </p:cNvPr>
          <p:cNvSpPr txBox="1"/>
          <p:nvPr/>
        </p:nvSpPr>
        <p:spPr>
          <a:xfrm>
            <a:off x="10579715" y="2229590"/>
            <a:ext cx="326234" cy="23113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45691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91383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37074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582766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228457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74148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519840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165531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1" dirty="0">
                <a:solidFill>
                  <a:srgbClr val="FFFFFF"/>
                </a:solidFill>
                <a:latin typeface="Times New Roman"/>
                <a:cs typeface="Arial"/>
              </a:rPr>
              <a:t>b) </a:t>
            </a:r>
            <a:endParaRPr lang="en-US" sz="800" dirty="0">
              <a:cs typeface="Calibri" panose="020F0502020204030204"/>
            </a:endParaRP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F3DF1238-B687-530A-722D-937011CD0A82}"/>
              </a:ext>
            </a:extLst>
          </p:cNvPr>
          <p:cNvSpPr txBox="1"/>
          <p:nvPr/>
        </p:nvSpPr>
        <p:spPr>
          <a:xfrm>
            <a:off x="9344841" y="3288520"/>
            <a:ext cx="326234" cy="23113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45691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91383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37074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582766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228457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74148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519840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165531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1" dirty="0">
                <a:solidFill>
                  <a:srgbClr val="FFFFFF"/>
                </a:solidFill>
                <a:latin typeface="Times New Roman"/>
                <a:cs typeface="Arial"/>
              </a:rPr>
              <a:t>c) </a:t>
            </a:r>
            <a:endParaRPr lang="en-US" sz="800" dirty="0">
              <a:cs typeface="Calibri" panose="020F0502020204030204"/>
            </a:endParaRPr>
          </a:p>
        </p:txBody>
      </p:sp>
      <p:sp>
        <p:nvSpPr>
          <p:cNvPr id="12" name="TextBox 7">
            <a:extLst>
              <a:ext uri="{FF2B5EF4-FFF2-40B4-BE49-F238E27FC236}">
                <a16:creationId xmlns:a16="http://schemas.microsoft.com/office/drawing/2014/main" id="{8EC7EE30-5625-0519-A56C-6D2F710AE275}"/>
              </a:ext>
            </a:extLst>
          </p:cNvPr>
          <p:cNvSpPr txBox="1"/>
          <p:nvPr/>
        </p:nvSpPr>
        <p:spPr>
          <a:xfrm>
            <a:off x="10579715" y="3282751"/>
            <a:ext cx="327165" cy="23113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45691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91383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37074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582766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228457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74148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519840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165531" algn="l" defTabSz="3291383" rtl="0" eaLnBrk="1" latinLnBrk="0" hangingPunct="1"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1" dirty="0">
                <a:solidFill>
                  <a:srgbClr val="FFFFFF"/>
                </a:solidFill>
                <a:latin typeface="Times New Roman"/>
                <a:cs typeface="Arial"/>
              </a:rPr>
              <a:t>d) </a:t>
            </a:r>
            <a:endParaRPr lang="en-US" sz="800" dirty="0">
              <a:cs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A4B786-4DB4-10B3-77FC-D744E61EE2BF}"/>
              </a:ext>
            </a:extLst>
          </p:cNvPr>
          <p:cNvSpPr txBox="1"/>
          <p:nvPr/>
        </p:nvSpPr>
        <p:spPr>
          <a:xfrm>
            <a:off x="1095374" y="6389687"/>
            <a:ext cx="540808" cy="246221"/>
          </a:xfrm>
          <a:prstGeom prst="rect">
            <a:avLst/>
          </a:prstGeom>
          <a:solidFill>
            <a:srgbClr val="BF45B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latin typeface="Times New Roman"/>
                <a:cs typeface="Calibri"/>
              </a:rPr>
              <a:t>Fig. 1</a:t>
            </a:r>
            <a:endParaRPr lang="en-US" sz="1000" dirty="0">
              <a:latin typeface="Times New Roman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7D6793A-5C49-A16F-57F9-A69E750037FC}"/>
              </a:ext>
            </a:extLst>
          </p:cNvPr>
          <p:cNvSpPr txBox="1"/>
          <p:nvPr/>
        </p:nvSpPr>
        <p:spPr>
          <a:xfrm>
            <a:off x="5773206" y="2272770"/>
            <a:ext cx="540808" cy="246221"/>
          </a:xfrm>
          <a:prstGeom prst="rect">
            <a:avLst/>
          </a:prstGeom>
          <a:solidFill>
            <a:srgbClr val="BF45B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latin typeface="Times New Roman"/>
                <a:cs typeface="Calibri"/>
              </a:rPr>
              <a:t>Fig. 2</a:t>
            </a:r>
            <a:endParaRPr lang="en-US" sz="1000" dirty="0">
              <a:latin typeface="Times New Roman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DBDE106-F63C-9E57-572E-C13A6E87438C}"/>
              </a:ext>
            </a:extLst>
          </p:cNvPr>
          <p:cNvSpPr txBox="1"/>
          <p:nvPr/>
        </p:nvSpPr>
        <p:spPr>
          <a:xfrm>
            <a:off x="5730873" y="6262687"/>
            <a:ext cx="540808" cy="246221"/>
          </a:xfrm>
          <a:prstGeom prst="rect">
            <a:avLst/>
          </a:prstGeom>
          <a:solidFill>
            <a:srgbClr val="BF45B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latin typeface="Times New Roman"/>
                <a:cs typeface="Calibri"/>
              </a:rPr>
              <a:t>Fig. 3</a:t>
            </a:r>
            <a:endParaRPr lang="en-US" sz="1000" dirty="0">
              <a:latin typeface="Times New Roman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D5DE34A-81BB-7D6C-119A-1DB83F92550D}"/>
              </a:ext>
            </a:extLst>
          </p:cNvPr>
          <p:cNvSpPr txBox="1"/>
          <p:nvPr/>
        </p:nvSpPr>
        <p:spPr>
          <a:xfrm>
            <a:off x="8641291" y="3902603"/>
            <a:ext cx="540808" cy="246221"/>
          </a:xfrm>
          <a:prstGeom prst="rect">
            <a:avLst/>
          </a:prstGeom>
          <a:solidFill>
            <a:srgbClr val="BF45B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latin typeface="Times New Roman"/>
                <a:cs typeface="Calibri"/>
              </a:rPr>
              <a:t>Fig. 4</a:t>
            </a:r>
            <a:endParaRPr lang="en-US" sz="100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</TotalTime>
  <Words>710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Chlum, Jakub</cp:lastModifiedBy>
  <cp:revision>630</cp:revision>
  <dcterms:created xsi:type="dcterms:W3CDTF">2022-09-09T08:46:44Z</dcterms:created>
  <dcterms:modified xsi:type="dcterms:W3CDTF">2022-09-09T21:36:55Z</dcterms:modified>
</cp:coreProperties>
</file>