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9" r:id="rId15"/>
    <p:sldId id="271" r:id="rId16"/>
    <p:sldId id="280" r:id="rId17"/>
    <p:sldId id="281" r:id="rId18"/>
    <p:sldId id="282" r:id="rId19"/>
    <p:sldId id="275" r:id="rId20"/>
    <p:sldId id="276" r:id="rId21"/>
    <p:sldId id="290" r:id="rId22"/>
    <p:sldId id="287" r:id="rId23"/>
    <p:sldId id="288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7ECDDD-9376-4429-B1FF-30EF7112B68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EDB8C-574D-4A4A-8EB8-977DEFC1609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F2CA03E-48A0-4D27-9E64-740AD807E683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D4CEAB-53F8-4236-9AA8-C0CACDAAB8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EED7E7-AE6E-4E5C-A75F-CB303A545AC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03686-1062-4835-9990-840130C1856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FCF5F-322E-49B8-B06C-82D2E3BA702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A57341D-7DAC-4543-A24F-26AD68293A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7A57341D-7DAC-4543-A24F-26AD68293A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7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7A57341D-7DAC-4543-A24F-26AD68293A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01559F7-9D85-477F-A4BA-C5DB56FE01ED}"/>
              </a:ext>
            </a:extLst>
          </p:cNvPr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97E94EA-DEC3-4F02-B120-25A2B95F3624}"/>
              </a:ext>
            </a:extLst>
          </p:cNvPr>
          <p:cNvSpPr/>
          <p:nvPr/>
        </p:nvSpPr>
        <p:spPr>
          <a:xfrm>
            <a:off x="0" y="6334313"/>
            <a:ext cx="12191996" cy="66486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A5F3D3-7FEA-4330-8343-280A155B7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3609A7-8DD1-44C0-9F4B-C84BB55ED5E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344068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0C0D344-E6E1-4FEF-BF21-B6AC875F1B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C5CF61-44E8-477B-B0C2-63F28B884AA9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24490B7-CD14-49BA-ACCA-7AE190EC19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6AE1A6D-E397-476A-97CC-1B2BAFF3AC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889C05-D2A4-437F-8114-EE4CEF746182}" type="slidenum"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4D64C1-AD05-4EDD-B3CE-21116E289203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41097747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A069-C3D5-4E4F-AC9C-1990A160CC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64C5A-C9D7-49CB-A8C0-FE15E1EB524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1C1A2-8BBD-4091-8C1B-E1AC924C4E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5226C-4CEA-46AD-97CE-74B228B829C0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FB611-C418-4E8A-8D64-A6DA3F1AC5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4C65-2E38-4E7D-9571-5E554188B5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6E721-3908-4D5B-B645-68A43BDED9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8598FF3C-8C8D-48D5-9645-A81C75A5D9F4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D5823C5-0B37-493D-BA77-2EEF3E8D9BD9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Vertical Title 1">
            <a:extLst>
              <a:ext uri="{FF2B5EF4-FFF2-40B4-BE49-F238E27FC236}">
                <a16:creationId xmlns:a16="http://schemas.microsoft.com/office/drawing/2014/main" id="{588C1E1E-55A9-4854-A94F-1A497DCF2DB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412302"/>
            <a:ext cx="2628899" cy="575989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>
            <a:extLst>
              <a:ext uri="{FF2B5EF4-FFF2-40B4-BE49-F238E27FC236}">
                <a16:creationId xmlns:a16="http://schemas.microsoft.com/office/drawing/2014/main" id="{93532D4A-3654-479F-AE5A-5AB3EBE3B89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412302"/>
            <a:ext cx="7734296" cy="5759897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CD4008-0109-4B9B-A210-D07B694207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4D1746-FC43-49C5-BC84-9CF379389BD0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41B9EB7-4A0C-4D66-BC19-9F21E013C3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6CF552-76AF-44B5-AA5B-322C041413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CA9D6B-7B07-4074-B59A-4CB738E43C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2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2C33-7D57-4D93-A830-3F6163CBA21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4D94-C9BC-448E-97C4-1A83334C07D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97732-CC5E-4A65-BA6B-A840FE9644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07120-D56D-41EE-AFC4-421E466D047D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5A76F-553A-41BF-BEE6-0438EF8DA6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B2BD-133A-4B30-99EA-043181EBC4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2B862-B3EB-4F8A-BFBC-C33E6F6B30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693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47F4945-338C-44A4-B0FB-006DB5959885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E5606D4-B80D-4510-8525-D26552ABA564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565159-BF0E-45A8-A447-878BE16693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A34FA76-26EA-4C8D-9D88-283F4E7B7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344068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02D615-1AD2-4960-95C5-981B328D3D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FAB053-1098-468F-8967-964D671E89ED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054F35-68CD-44A4-A9EA-B7B836F7B6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6D84846-B10F-4A4A-A038-488C2608A4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BD96A6-B512-4C38-9DAC-E6E706407711}" type="slidenum"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691FCB-D1E9-480E-BBCE-C621C3CF5175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0698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CC51A712-8097-4FBD-9EB2-AEB30EF87C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06A0D-48CD-4533-B56F-16DB401B9FC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66189-ABA4-4D66-AEC7-2D24DF289AA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1CAD8-FFF1-4167-853C-710C93C155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3356AB-A854-4397-96A0-BA2837E48C36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83309-E72B-4B5C-B7A4-93A08B07A3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12C04-8282-4BC9-BDC8-90EBC92EF0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3589D8-31C7-4D1E-8547-84036D67B0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3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C2EEA416-8CC2-411C-A661-0EBFDE7C6E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211C3-DEB8-499D-97DC-7127F6F5CC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34406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169CE-EBA2-47E4-9426-325B4A715E7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97280" y="2582338"/>
            <a:ext cx="4937760" cy="32867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07F70-F530-4B83-AFFE-F30DE7FF8DD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34406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C4281-66BA-465C-8874-D3919CFECC5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2867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A8ED7B-119E-4B7C-83CA-C143B5E4E8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1E487-7933-4ADA-96E9-A4C195C572D8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ED9C7-7009-4747-ADD2-8BDA6EE08C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A6F28A-E964-4FC2-9DC7-26CAD0528E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5C016E-4859-420F-99CF-B58F25F81F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8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25D65-FC7F-4361-BDED-EC922DDED0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995E0-BE7B-4A00-8D8C-DD6EBA4816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959FF6-4487-4E9E-9EC6-2DEF6F14CFEC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423A1-EB32-4BAC-9038-C19A0F87B7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94371-202F-4FDF-B2E1-F31DEEDF5E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C8649-783D-40F4-9C67-8EE6A579BE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5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46B8D2-A9B9-403B-A670-0BE5946FC6CF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AB52DF-6353-4D4A-90D9-E646AFDEAA71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79C506B-CEB9-461D-8257-38FD048B7B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8B5FA2-356A-4446-81FA-78A44CD82342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47673423-7265-45CF-A5D5-E470203F99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850B6873-1E4B-44B6-A8A8-FBCA2913B1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B32690-DD9F-499E-A7BD-165B12EA20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BFE62D3-BB86-4329-8A54-207EE4F1B03F}"/>
              </a:ext>
            </a:extLst>
          </p:cNvPr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DDDDBAA-F326-4987-B282-25ACE1115906}"/>
              </a:ext>
            </a:extLst>
          </p:cNvPr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106CB8-AAC6-46C9-A0B5-C9792E85EA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68BAA-C81E-42F0-99E6-D5809549E7C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CE34815-B3F8-47EE-88CC-339CE790CB4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6DABACF-9493-42D6-90E6-AF7798ED28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684889A-5BC4-4B84-8F05-E195B9574070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B6107ED-8FDA-493D-89D5-1A72909C5D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344068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EC99DFC-4CA0-4801-AB3A-DDF68AA9E0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pPr lvl="0"/>
            <a:fld id="{F940FD45-11A7-4985-B00C-33F7B2B3C2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67766C5E-B894-4741-852E-D863C43D4447}"/>
              </a:ext>
            </a:extLst>
          </p:cNvPr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A6C05F3-52A8-46B8-A44A-CCFBDC62D73D}"/>
              </a:ext>
            </a:extLst>
          </p:cNvPr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63140D-8478-405E-987D-E9E984B93B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8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1F93D38-285F-4F15-AA26-54EBBFEEEE7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solidFill>
            <a:srgbClr val="BECAD4"/>
          </a:solidFill>
        </p:spPr>
        <p:txBody>
          <a:bodyPr lIns="457200" tIns="457200"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D57DA19-3733-4E19-BE37-C8B3E53E693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6C07997-9DD8-4164-9BC4-38E338E2D8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21A1CD-9090-4D3A-9731-257A1201DA7E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B777470-EBDB-4002-85BE-09A1AC343B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7B5FEF7-9A1F-4B7A-9EDB-089E72DDE2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6D413-55D5-4D36-9210-64AA0DAB2A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0BC1DCB-2E68-4687-8C8A-1005E930AAA5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2683C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0DC50DB-0DD1-4D0E-9E3D-17523AD4E9D5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1CADE4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3BE6F0B-6C9C-4C4E-A6A6-B302F63507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08FCA7A-88F0-40A0-9496-BB3F7C26F2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CE3DE5-3E08-499A-B681-E6843D04AF7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DBD75330-78C6-40C9-9016-80DCE25045BF}" type="datetime1">
              <a:rPr lang="en-US"/>
              <a:pPr lvl="0"/>
              <a:t>9/12/2022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8E43E1-F1CD-4AB0-AECF-0D7A40D835B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EB78FCF-4B80-443A-B21F-969C88F5F38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043A0945-F3B6-448D-88C9-77D7BAE75454}" type="slidenum">
              <a:t>‹#›</a:t>
            </a:fld>
            <a:endParaRPr lang="en-US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31D0BA2A-8ADC-4ACC-A1EA-5EC65B83A333}"/>
              </a:ext>
            </a:extLst>
          </p:cNvPr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1CADE4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1CADE4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15F2-7EE2-427B-995E-5D095E1A9AE3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Časový vývoj MHD struktur v tokamaku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5C2E1-01CA-4649-A14A-DA4D246949C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en-US" sz="1100"/>
              <a:t>Matěj Ivánek</a:t>
            </a:r>
          </a:p>
          <a:p>
            <a:pPr lvl="0">
              <a:lnSpc>
                <a:spcPct val="70000"/>
              </a:lnSpc>
            </a:pPr>
            <a:r>
              <a:rPr lang="en-US" sz="1100"/>
              <a:t>PRPL 2021/2022</a:t>
            </a:r>
          </a:p>
          <a:p>
            <a:pPr lvl="0">
              <a:lnSpc>
                <a:spcPct val="70000"/>
              </a:lnSpc>
            </a:pPr>
            <a:r>
              <a:rPr lang="en-US" sz="1100"/>
              <a:t>29. 3. 2022</a:t>
            </a:r>
          </a:p>
          <a:p>
            <a:pPr lvl="0">
              <a:lnSpc>
                <a:spcPct val="70000"/>
              </a:lnSpc>
            </a:pPr>
            <a:r>
              <a:rPr lang="en-US" sz="1100"/>
              <a:t>Fakulta jaderná a fyzikálně inženýrská, čvut v praze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AEC1A-D637-4C05-9BEA-CA98527FBAE7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E55A82-FBCB-4008-8875-57AD334E56F3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2" descr="Ondřej Ticháček">
            <a:extLst>
              <a:ext uri="{FF2B5EF4-FFF2-40B4-BE49-F238E27FC236}">
                <a16:creationId xmlns:a16="http://schemas.microsoft.com/office/drawing/2014/main" id="{8DAB5961-0DF9-4530-9DBB-60D0254128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9295" y="302081"/>
            <a:ext cx="1094061" cy="9573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Znak CVUT">
            <a:extLst>
              <a:ext uri="{FF2B5EF4-FFF2-40B4-BE49-F238E27FC236}">
                <a16:creationId xmlns:a16="http://schemas.microsoft.com/office/drawing/2014/main" id="{5545E741-E95C-4942-8D89-D18169071E3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83347" y="280300"/>
            <a:ext cx="1263033" cy="9573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1E0B-F98B-4247-B6EA-D9C98752E6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3C6C1-768A-4F95-8285-BD5BE5A5768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4BD5DC6-19F4-41A2-97C2-49F3912BFD53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E5D1BFE-09A8-4F68-9FD9-71CF57412892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10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620BCF85-F9DC-42A8-A665-DA9F1C320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40" y="2168525"/>
            <a:ext cx="4952381" cy="3377778"/>
          </a:xfrm>
          <a:prstGeom prst="rect">
            <a:avLst/>
          </a:prstGeom>
        </p:spPr>
      </p:pic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EF43D22B-A722-45E6-B97F-BB8CA9828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736" y="2168525"/>
            <a:ext cx="4926984" cy="33777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AE6F-727F-46AF-8241-C7E1681918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F723-C3DB-4784-B34D-A810B0042DE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58F52B72-4898-446C-B2D3-1AFC3E6D10FC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0F12FA-ED78-4D11-B53F-C315F10B2685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11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4D4E6EE0-E24D-4B74-94B9-FC337848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54F63E-AC13-45E3-B61F-558A498D7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EA0A-5061-4C62-97EA-8540BEA514F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0E17-945E-4AB5-8F43-0AF5FBCD55E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F58658EB-A60E-414E-9E79-11CF4D0FFDBE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CFA841-A7E4-4AD5-8F2D-92569186F7CA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12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B4DE27B7-B88E-4EA4-ADF2-110793098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7E0A41-45B3-4131-B308-E9430AD68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0451848A-B9AA-4D4C-B27D-B9802599CA79}"/>
              </a:ext>
            </a:extLst>
          </p:cNvPr>
          <p:cNvCxnSpPr/>
          <p:nvPr/>
        </p:nvCxnSpPr>
        <p:spPr>
          <a:xfrm flipH="1">
            <a:off x="2768364" y="1690689"/>
            <a:ext cx="3967993" cy="691780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4757EDB4-AB2E-4CF6-BF65-79E654500AFE}"/>
              </a:ext>
            </a:extLst>
          </p:cNvPr>
          <p:cNvSpPr txBox="1"/>
          <p:nvPr/>
        </p:nvSpPr>
        <p:spPr>
          <a:xfrm>
            <a:off x="6912525" y="1526791"/>
            <a:ext cx="32213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Referenční cívka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E4BB-FB91-4B86-B539-307D99B368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3F21-4FFE-42FC-B674-97C0CF2EB03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6">
            <a:extLst>
              <a:ext uri="{FF2B5EF4-FFF2-40B4-BE49-F238E27FC236}">
                <a16:creationId xmlns:a16="http://schemas.microsoft.com/office/drawing/2014/main" id="{DB0CDF87-906F-4EBF-A181-7892D2C76072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EBA2D3-829F-44D2-8FE4-6B658972B07A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13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B42D731-198B-4385-ADE1-20E9E5129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745940-D892-49D0-B473-FC33C3C64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72C1DF27-6E72-4F8E-B37E-3C4E8E14E9F4}"/>
              </a:ext>
            </a:extLst>
          </p:cNvPr>
          <p:cNvCxnSpPr/>
          <p:nvPr/>
        </p:nvCxnSpPr>
        <p:spPr>
          <a:xfrm flipH="1">
            <a:off x="2768364" y="1690689"/>
            <a:ext cx="3967993" cy="691780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AAC4C02F-7B4C-4D63-8085-8E221CD976D0}"/>
              </a:ext>
            </a:extLst>
          </p:cNvPr>
          <p:cNvSpPr txBox="1"/>
          <p:nvPr/>
        </p:nvSpPr>
        <p:spPr>
          <a:xfrm>
            <a:off x="6912525" y="1526791"/>
            <a:ext cx="32213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Referenční cívka</a:t>
            </a:r>
          </a:p>
        </p:txBody>
      </p:sp>
      <p:cxnSp>
        <p:nvCxnSpPr>
          <p:cNvPr id="9" name="Straight Arrow Connector 12">
            <a:extLst>
              <a:ext uri="{FF2B5EF4-FFF2-40B4-BE49-F238E27FC236}">
                <a16:creationId xmlns:a16="http://schemas.microsoft.com/office/drawing/2014/main" id="{EAFF4067-FA11-46CA-AAA6-D91D664D356F}"/>
              </a:ext>
            </a:extLst>
          </p:cNvPr>
          <p:cNvCxnSpPr/>
          <p:nvPr/>
        </p:nvCxnSpPr>
        <p:spPr>
          <a:xfrm flipH="1" flipV="1">
            <a:off x="4253221" y="4630722"/>
            <a:ext cx="3171039" cy="293614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2EE9FFA9-8BB0-4346-A8C6-54A3179D5A70}"/>
              </a:ext>
            </a:extLst>
          </p:cNvPr>
          <p:cNvCxnSpPr/>
          <p:nvPr/>
        </p:nvCxnSpPr>
        <p:spPr>
          <a:xfrm flipH="1" flipV="1">
            <a:off x="1350623" y="4697830"/>
            <a:ext cx="6073637" cy="381149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11" name="TextBox 15">
            <a:extLst>
              <a:ext uri="{FF2B5EF4-FFF2-40B4-BE49-F238E27FC236}">
                <a16:creationId xmlns:a16="http://schemas.microsoft.com/office/drawing/2014/main" id="{A6EF760D-B231-4F5B-88EF-C0CD7F3DD168}"/>
              </a:ext>
            </a:extLst>
          </p:cNvPr>
          <p:cNvSpPr txBox="1"/>
          <p:nvPr/>
        </p:nvSpPr>
        <p:spPr>
          <a:xfrm>
            <a:off x="7684315" y="4773332"/>
            <a:ext cx="3087151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Budou měřit v daný čas podobně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CC1C-15C7-4C43-B2FD-21D888160C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18C6-38ED-4AEE-80ED-38FF658C010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3C96D948-9FAC-4ACF-82D4-88E9B906291A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AEC6412-66B5-4E62-8615-CE8C989C8270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14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2A3911B-E5B3-44EE-9661-79003E5D6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4B2C8A-DDF0-4705-B3DC-4AC69C929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54B98B18-EFC5-447F-9799-932BC954FCEC}"/>
              </a:ext>
            </a:extLst>
          </p:cNvPr>
          <p:cNvCxnSpPr/>
          <p:nvPr/>
        </p:nvCxnSpPr>
        <p:spPr>
          <a:xfrm flipH="1">
            <a:off x="2768364" y="1690689"/>
            <a:ext cx="3967993" cy="691780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D6DD1CFF-6DD3-4838-8560-BB5D9DF4C8AA}"/>
              </a:ext>
            </a:extLst>
          </p:cNvPr>
          <p:cNvSpPr txBox="1"/>
          <p:nvPr/>
        </p:nvSpPr>
        <p:spPr>
          <a:xfrm>
            <a:off x="6912525" y="1526791"/>
            <a:ext cx="32213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Referenční cívka</a:t>
            </a:r>
          </a:p>
        </p:txBody>
      </p:sp>
      <p:cxnSp>
        <p:nvCxnSpPr>
          <p:cNvPr id="9" name="Straight Arrow Connector 12">
            <a:extLst>
              <a:ext uri="{FF2B5EF4-FFF2-40B4-BE49-F238E27FC236}">
                <a16:creationId xmlns:a16="http://schemas.microsoft.com/office/drawing/2014/main" id="{F53434B1-FE12-4AEC-B0FD-B35467941D29}"/>
              </a:ext>
            </a:extLst>
          </p:cNvPr>
          <p:cNvCxnSpPr/>
          <p:nvPr/>
        </p:nvCxnSpPr>
        <p:spPr>
          <a:xfrm flipH="1" flipV="1">
            <a:off x="4253221" y="4630722"/>
            <a:ext cx="3171039" cy="293614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5F77CC2E-3BE7-452E-A691-86F3CA2161BD}"/>
              </a:ext>
            </a:extLst>
          </p:cNvPr>
          <p:cNvCxnSpPr/>
          <p:nvPr/>
        </p:nvCxnSpPr>
        <p:spPr>
          <a:xfrm flipH="1" flipV="1">
            <a:off x="1350623" y="4697830"/>
            <a:ext cx="6073637" cy="381149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sp>
        <p:nvSpPr>
          <p:cNvPr id="11" name="TextBox 15">
            <a:extLst>
              <a:ext uri="{FF2B5EF4-FFF2-40B4-BE49-F238E27FC236}">
                <a16:creationId xmlns:a16="http://schemas.microsoft.com/office/drawing/2014/main" id="{8B945A8A-A6D0-41EF-AB50-E68A132986B9}"/>
              </a:ext>
            </a:extLst>
          </p:cNvPr>
          <p:cNvSpPr txBox="1"/>
          <p:nvPr/>
        </p:nvSpPr>
        <p:spPr>
          <a:xfrm>
            <a:off x="7684315" y="4773332"/>
            <a:ext cx="3087151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Budou měřit v daný čas podobně</a:t>
            </a:r>
          </a:p>
        </p:txBody>
      </p:sp>
      <p:cxnSp>
        <p:nvCxnSpPr>
          <p:cNvPr id="12" name="Straight Arrow Connector 6">
            <a:extLst>
              <a:ext uri="{FF2B5EF4-FFF2-40B4-BE49-F238E27FC236}">
                <a16:creationId xmlns:a16="http://schemas.microsoft.com/office/drawing/2014/main" id="{B4CA5CCA-2E40-43C4-B3DB-7811FCA06615}"/>
              </a:ext>
            </a:extLst>
          </p:cNvPr>
          <p:cNvCxnSpPr/>
          <p:nvPr/>
        </p:nvCxnSpPr>
        <p:spPr>
          <a:xfrm flipH="1">
            <a:off x="2768364" y="3429000"/>
            <a:ext cx="4454554" cy="2283906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3" name="Straight Arrow Connector 10">
            <a:extLst>
              <a:ext uri="{FF2B5EF4-FFF2-40B4-BE49-F238E27FC236}">
                <a16:creationId xmlns:a16="http://schemas.microsoft.com/office/drawing/2014/main" id="{63FC2170-D15D-4719-A49D-6A7D0C8B2249}"/>
              </a:ext>
            </a:extLst>
          </p:cNvPr>
          <p:cNvCxnSpPr/>
          <p:nvPr/>
        </p:nvCxnSpPr>
        <p:spPr>
          <a:xfrm flipH="1">
            <a:off x="4311944" y="3305263"/>
            <a:ext cx="2835472" cy="201332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20934E-C37C-4AC5-9324-D5EB030A0280}"/>
              </a:ext>
            </a:extLst>
          </p:cNvPr>
          <p:cNvCxnSpPr/>
          <p:nvPr/>
        </p:nvCxnSpPr>
        <p:spPr>
          <a:xfrm flipH="1">
            <a:off x="1283515" y="3162653"/>
            <a:ext cx="5863901" cy="26634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sp>
        <p:nvSpPr>
          <p:cNvPr id="15" name="TextBox 16">
            <a:extLst>
              <a:ext uri="{FF2B5EF4-FFF2-40B4-BE49-F238E27FC236}">
                <a16:creationId xmlns:a16="http://schemas.microsoft.com/office/drawing/2014/main" id="{F2D94AAE-59E1-4884-896B-F4B6F5806688}"/>
              </a:ext>
            </a:extLst>
          </p:cNvPr>
          <p:cNvSpPr txBox="1"/>
          <p:nvPr/>
        </p:nvSpPr>
        <p:spPr>
          <a:xfrm>
            <a:off x="7424260" y="3028428"/>
            <a:ext cx="270964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Budou naprosto odlišné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7383-6461-42E2-806C-22F101A074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Cross-korelační analýza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C449-E8C2-4BBC-AB29-01251BFB97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39">
            <a:extLst>
              <a:ext uri="{FF2B5EF4-FFF2-40B4-BE49-F238E27FC236}">
                <a16:creationId xmlns:a16="http://schemas.microsoft.com/office/drawing/2014/main" id="{1C5FA6C8-FAE1-4ED1-BEC7-107BB36686CF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B5CF0A-47D9-41ED-9FC0-628C5B794FC6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15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5F132A12-660A-4C24-B3EA-DFC222E9A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35E4E8-262A-410B-AE85-CD6BAC52B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69DE1E-8EF4-4233-80C8-D4BB253A0730}"/>
              </a:ext>
            </a:extLst>
          </p:cNvPr>
          <p:cNvCxnSpPr/>
          <p:nvPr/>
        </p:nvCxnSpPr>
        <p:spPr>
          <a:xfrm>
            <a:off x="2776758" y="2407642"/>
            <a:ext cx="671115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8" name="Straight Arrow Connector 8">
            <a:extLst>
              <a:ext uri="{FF2B5EF4-FFF2-40B4-BE49-F238E27FC236}">
                <a16:creationId xmlns:a16="http://schemas.microsoft.com/office/drawing/2014/main" id="{A4E03724-94FF-4A36-8D0D-15E1276AB9CA}"/>
              </a:ext>
            </a:extLst>
          </p:cNvPr>
          <p:cNvCxnSpPr/>
          <p:nvPr/>
        </p:nvCxnSpPr>
        <p:spPr>
          <a:xfrm>
            <a:off x="2776758" y="2407642"/>
            <a:ext cx="1266737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5023FD59-1668-4B11-9827-8705F5CAFE76}"/>
              </a:ext>
            </a:extLst>
          </p:cNvPr>
          <p:cNvCxnSpPr/>
          <p:nvPr/>
        </p:nvCxnSpPr>
        <p:spPr>
          <a:xfrm>
            <a:off x="2776758" y="2407642"/>
            <a:ext cx="1551956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0" name="Straight Arrow Connector 12">
            <a:extLst>
              <a:ext uri="{FF2B5EF4-FFF2-40B4-BE49-F238E27FC236}">
                <a16:creationId xmlns:a16="http://schemas.microsoft.com/office/drawing/2014/main" id="{3567CDE9-C9D4-4CE2-B0BF-4FA972DBC96A}"/>
              </a:ext>
            </a:extLst>
          </p:cNvPr>
          <p:cNvCxnSpPr/>
          <p:nvPr/>
        </p:nvCxnSpPr>
        <p:spPr>
          <a:xfrm>
            <a:off x="2776758" y="2407642"/>
            <a:ext cx="1551956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1" name="Straight Arrow Connector 14">
            <a:extLst>
              <a:ext uri="{FF2B5EF4-FFF2-40B4-BE49-F238E27FC236}">
                <a16:creationId xmlns:a16="http://schemas.microsoft.com/office/drawing/2014/main" id="{91C9500A-E356-43CE-9B10-B9470F83D34F}"/>
              </a:ext>
            </a:extLst>
          </p:cNvPr>
          <p:cNvCxnSpPr/>
          <p:nvPr/>
        </p:nvCxnSpPr>
        <p:spPr>
          <a:xfrm>
            <a:off x="2776758" y="2407642"/>
            <a:ext cx="1468069" cy="229018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2" name="Straight Arrow Connector 16">
            <a:extLst>
              <a:ext uri="{FF2B5EF4-FFF2-40B4-BE49-F238E27FC236}">
                <a16:creationId xmlns:a16="http://schemas.microsoft.com/office/drawing/2014/main" id="{2E5252A0-F343-408C-BEA2-3FD66CB7893A}"/>
              </a:ext>
            </a:extLst>
          </p:cNvPr>
          <p:cNvCxnSpPr/>
          <p:nvPr/>
        </p:nvCxnSpPr>
        <p:spPr>
          <a:xfrm>
            <a:off x="2776758" y="2407642"/>
            <a:ext cx="1124127" cy="2860646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3" name="Straight Arrow Connector 18">
            <a:extLst>
              <a:ext uri="{FF2B5EF4-FFF2-40B4-BE49-F238E27FC236}">
                <a16:creationId xmlns:a16="http://schemas.microsoft.com/office/drawing/2014/main" id="{6D18660B-2BCF-4A08-BDCB-6A0498136173}"/>
              </a:ext>
            </a:extLst>
          </p:cNvPr>
          <p:cNvCxnSpPr/>
          <p:nvPr/>
        </p:nvCxnSpPr>
        <p:spPr>
          <a:xfrm>
            <a:off x="2776758" y="2407642"/>
            <a:ext cx="671115" cy="3212982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4" name="Straight Arrow Connector 20">
            <a:extLst>
              <a:ext uri="{FF2B5EF4-FFF2-40B4-BE49-F238E27FC236}">
                <a16:creationId xmlns:a16="http://schemas.microsoft.com/office/drawing/2014/main" id="{79ED37B5-7C7F-4F6B-AD52-32EFA8779C66}"/>
              </a:ext>
            </a:extLst>
          </p:cNvPr>
          <p:cNvCxnSpPr/>
          <p:nvPr/>
        </p:nvCxnSpPr>
        <p:spPr>
          <a:xfrm>
            <a:off x="2776758" y="2407642"/>
            <a:ext cx="0" cy="329686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5" name="Straight Arrow Connector 22">
            <a:extLst>
              <a:ext uri="{FF2B5EF4-FFF2-40B4-BE49-F238E27FC236}">
                <a16:creationId xmlns:a16="http://schemas.microsoft.com/office/drawing/2014/main" id="{84C3E461-6143-49AC-AF4B-4A7A0D599CD5}"/>
              </a:ext>
            </a:extLst>
          </p:cNvPr>
          <p:cNvCxnSpPr/>
          <p:nvPr/>
        </p:nvCxnSpPr>
        <p:spPr>
          <a:xfrm flipH="1">
            <a:off x="2072085" y="2407642"/>
            <a:ext cx="704673" cy="315426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6" name="Straight Arrow Connector 24">
            <a:extLst>
              <a:ext uri="{FF2B5EF4-FFF2-40B4-BE49-F238E27FC236}">
                <a16:creationId xmlns:a16="http://schemas.microsoft.com/office/drawing/2014/main" id="{029E57F2-62AD-44C8-8DFB-9A4898CF1F0B}"/>
              </a:ext>
            </a:extLst>
          </p:cNvPr>
          <p:cNvCxnSpPr/>
          <p:nvPr/>
        </p:nvCxnSpPr>
        <p:spPr>
          <a:xfrm flipH="1">
            <a:off x="1610688" y="2407642"/>
            <a:ext cx="1166070" cy="274320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7" name="Straight Arrow Connector 26">
            <a:extLst>
              <a:ext uri="{FF2B5EF4-FFF2-40B4-BE49-F238E27FC236}">
                <a16:creationId xmlns:a16="http://schemas.microsoft.com/office/drawing/2014/main" id="{3F26E8EA-8E3B-41B9-9D02-EB8E7870450B}"/>
              </a:ext>
            </a:extLst>
          </p:cNvPr>
          <p:cNvCxnSpPr/>
          <p:nvPr/>
        </p:nvCxnSpPr>
        <p:spPr>
          <a:xfrm flipH="1">
            <a:off x="1317074" y="2407642"/>
            <a:ext cx="1459684" cy="222308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8" name="Straight Arrow Connector 28">
            <a:extLst>
              <a:ext uri="{FF2B5EF4-FFF2-40B4-BE49-F238E27FC236}">
                <a16:creationId xmlns:a16="http://schemas.microsoft.com/office/drawing/2014/main" id="{73FDD948-A1D5-4DCA-B83B-115D14A1709B}"/>
              </a:ext>
            </a:extLst>
          </p:cNvPr>
          <p:cNvCxnSpPr/>
          <p:nvPr/>
        </p:nvCxnSpPr>
        <p:spPr>
          <a:xfrm flipH="1">
            <a:off x="1233178" y="2407642"/>
            <a:ext cx="1543580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9" name="Straight Arrow Connector 30">
            <a:extLst>
              <a:ext uri="{FF2B5EF4-FFF2-40B4-BE49-F238E27FC236}">
                <a16:creationId xmlns:a16="http://schemas.microsoft.com/office/drawing/2014/main" id="{B8038513-4C21-48A6-9CFE-CC49EE2B194A}"/>
              </a:ext>
            </a:extLst>
          </p:cNvPr>
          <p:cNvCxnSpPr/>
          <p:nvPr/>
        </p:nvCxnSpPr>
        <p:spPr>
          <a:xfrm flipH="1">
            <a:off x="1317074" y="2407642"/>
            <a:ext cx="1459684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20" name="Straight Arrow Connector 32">
            <a:extLst>
              <a:ext uri="{FF2B5EF4-FFF2-40B4-BE49-F238E27FC236}">
                <a16:creationId xmlns:a16="http://schemas.microsoft.com/office/drawing/2014/main" id="{980027D7-6E75-4E91-91D4-19067FD627DC}"/>
              </a:ext>
            </a:extLst>
          </p:cNvPr>
          <p:cNvCxnSpPr/>
          <p:nvPr/>
        </p:nvCxnSpPr>
        <p:spPr>
          <a:xfrm flipH="1">
            <a:off x="1535186" y="2407642"/>
            <a:ext cx="1241572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21" name="Straight Arrow Connector 34">
            <a:extLst>
              <a:ext uri="{FF2B5EF4-FFF2-40B4-BE49-F238E27FC236}">
                <a16:creationId xmlns:a16="http://schemas.microsoft.com/office/drawing/2014/main" id="{B70677FD-8811-4BCD-B0CA-386E7848A279}"/>
              </a:ext>
            </a:extLst>
          </p:cNvPr>
          <p:cNvCxnSpPr/>
          <p:nvPr/>
        </p:nvCxnSpPr>
        <p:spPr>
          <a:xfrm flipH="1">
            <a:off x="2072085" y="2407642"/>
            <a:ext cx="704673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sp>
        <p:nvSpPr>
          <p:cNvPr id="23" name="AutoShape 2">
            <a:extLst>
              <a:ext uri="{FF2B5EF4-FFF2-40B4-BE49-F238E27FC236}">
                <a16:creationId xmlns:a16="http://schemas.microsoft.com/office/drawing/2014/main" id="{AFC87FD4-1F42-403F-B409-0BD35529FD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A285-AD4A-4BEA-8545-67EB010A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Modelový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D14557B-9DBB-4DEE-BDC4-C7A69E5861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62" y="2213124"/>
            <a:ext cx="5130159" cy="33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3B67F02-290D-40BB-A9FB-8B2CBE13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213124"/>
            <a:ext cx="5130159" cy="33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499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7383-6461-42E2-806C-22F101A074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Modelový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C449-E8C2-4BBC-AB29-01251BFB97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39">
            <a:extLst>
              <a:ext uri="{FF2B5EF4-FFF2-40B4-BE49-F238E27FC236}">
                <a16:creationId xmlns:a16="http://schemas.microsoft.com/office/drawing/2014/main" id="{1C5FA6C8-FAE1-4ED1-BEC7-107BB36686CF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B5CF0A-47D9-41ED-9FC0-628C5B794FC6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17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5F132A12-660A-4C24-B3EA-DFC222E9A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35E4E8-262A-410B-AE85-CD6BAC52B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69DE1E-8EF4-4233-80C8-D4BB253A0730}"/>
              </a:ext>
            </a:extLst>
          </p:cNvPr>
          <p:cNvCxnSpPr/>
          <p:nvPr/>
        </p:nvCxnSpPr>
        <p:spPr>
          <a:xfrm>
            <a:off x="2776758" y="2407642"/>
            <a:ext cx="671115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8" name="Straight Arrow Connector 8">
            <a:extLst>
              <a:ext uri="{FF2B5EF4-FFF2-40B4-BE49-F238E27FC236}">
                <a16:creationId xmlns:a16="http://schemas.microsoft.com/office/drawing/2014/main" id="{A4E03724-94FF-4A36-8D0D-15E1276AB9CA}"/>
              </a:ext>
            </a:extLst>
          </p:cNvPr>
          <p:cNvCxnSpPr/>
          <p:nvPr/>
        </p:nvCxnSpPr>
        <p:spPr>
          <a:xfrm>
            <a:off x="2776758" y="2407642"/>
            <a:ext cx="1266737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5023FD59-1668-4B11-9827-8705F5CAFE76}"/>
              </a:ext>
            </a:extLst>
          </p:cNvPr>
          <p:cNvCxnSpPr/>
          <p:nvPr/>
        </p:nvCxnSpPr>
        <p:spPr>
          <a:xfrm>
            <a:off x="2776758" y="2407642"/>
            <a:ext cx="1551956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0" name="Straight Arrow Connector 12">
            <a:extLst>
              <a:ext uri="{FF2B5EF4-FFF2-40B4-BE49-F238E27FC236}">
                <a16:creationId xmlns:a16="http://schemas.microsoft.com/office/drawing/2014/main" id="{3567CDE9-C9D4-4CE2-B0BF-4FA972DBC96A}"/>
              </a:ext>
            </a:extLst>
          </p:cNvPr>
          <p:cNvCxnSpPr/>
          <p:nvPr/>
        </p:nvCxnSpPr>
        <p:spPr>
          <a:xfrm>
            <a:off x="2776758" y="2407642"/>
            <a:ext cx="1551956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1" name="Straight Arrow Connector 14">
            <a:extLst>
              <a:ext uri="{FF2B5EF4-FFF2-40B4-BE49-F238E27FC236}">
                <a16:creationId xmlns:a16="http://schemas.microsoft.com/office/drawing/2014/main" id="{91C9500A-E356-43CE-9B10-B9470F83D34F}"/>
              </a:ext>
            </a:extLst>
          </p:cNvPr>
          <p:cNvCxnSpPr/>
          <p:nvPr/>
        </p:nvCxnSpPr>
        <p:spPr>
          <a:xfrm>
            <a:off x="2776758" y="2407642"/>
            <a:ext cx="1468069" cy="229018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2" name="Straight Arrow Connector 16">
            <a:extLst>
              <a:ext uri="{FF2B5EF4-FFF2-40B4-BE49-F238E27FC236}">
                <a16:creationId xmlns:a16="http://schemas.microsoft.com/office/drawing/2014/main" id="{2E5252A0-F343-408C-BEA2-3FD66CB7893A}"/>
              </a:ext>
            </a:extLst>
          </p:cNvPr>
          <p:cNvCxnSpPr/>
          <p:nvPr/>
        </p:nvCxnSpPr>
        <p:spPr>
          <a:xfrm>
            <a:off x="2776758" y="2407642"/>
            <a:ext cx="1124127" cy="2860646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3" name="Straight Arrow Connector 18">
            <a:extLst>
              <a:ext uri="{FF2B5EF4-FFF2-40B4-BE49-F238E27FC236}">
                <a16:creationId xmlns:a16="http://schemas.microsoft.com/office/drawing/2014/main" id="{6D18660B-2BCF-4A08-BDCB-6A0498136173}"/>
              </a:ext>
            </a:extLst>
          </p:cNvPr>
          <p:cNvCxnSpPr/>
          <p:nvPr/>
        </p:nvCxnSpPr>
        <p:spPr>
          <a:xfrm>
            <a:off x="2776758" y="2407642"/>
            <a:ext cx="671115" cy="3212982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4" name="Straight Arrow Connector 20">
            <a:extLst>
              <a:ext uri="{FF2B5EF4-FFF2-40B4-BE49-F238E27FC236}">
                <a16:creationId xmlns:a16="http://schemas.microsoft.com/office/drawing/2014/main" id="{79ED37B5-7C7F-4F6B-AD52-32EFA8779C66}"/>
              </a:ext>
            </a:extLst>
          </p:cNvPr>
          <p:cNvCxnSpPr/>
          <p:nvPr/>
        </p:nvCxnSpPr>
        <p:spPr>
          <a:xfrm>
            <a:off x="2776758" y="2407642"/>
            <a:ext cx="0" cy="329686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5" name="Straight Arrow Connector 22">
            <a:extLst>
              <a:ext uri="{FF2B5EF4-FFF2-40B4-BE49-F238E27FC236}">
                <a16:creationId xmlns:a16="http://schemas.microsoft.com/office/drawing/2014/main" id="{84C3E461-6143-49AC-AF4B-4A7A0D599CD5}"/>
              </a:ext>
            </a:extLst>
          </p:cNvPr>
          <p:cNvCxnSpPr/>
          <p:nvPr/>
        </p:nvCxnSpPr>
        <p:spPr>
          <a:xfrm flipH="1">
            <a:off x="2072085" y="2407642"/>
            <a:ext cx="704673" cy="315426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6" name="Straight Arrow Connector 24">
            <a:extLst>
              <a:ext uri="{FF2B5EF4-FFF2-40B4-BE49-F238E27FC236}">
                <a16:creationId xmlns:a16="http://schemas.microsoft.com/office/drawing/2014/main" id="{029E57F2-62AD-44C8-8DFB-9A4898CF1F0B}"/>
              </a:ext>
            </a:extLst>
          </p:cNvPr>
          <p:cNvCxnSpPr/>
          <p:nvPr/>
        </p:nvCxnSpPr>
        <p:spPr>
          <a:xfrm flipH="1">
            <a:off x="1610688" y="2407642"/>
            <a:ext cx="1166070" cy="274320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7" name="Straight Arrow Connector 26">
            <a:extLst>
              <a:ext uri="{FF2B5EF4-FFF2-40B4-BE49-F238E27FC236}">
                <a16:creationId xmlns:a16="http://schemas.microsoft.com/office/drawing/2014/main" id="{3F26E8EA-8E3B-41B9-9D02-EB8E7870450B}"/>
              </a:ext>
            </a:extLst>
          </p:cNvPr>
          <p:cNvCxnSpPr/>
          <p:nvPr/>
        </p:nvCxnSpPr>
        <p:spPr>
          <a:xfrm flipH="1">
            <a:off x="1317074" y="2407642"/>
            <a:ext cx="1459684" cy="222308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8" name="Straight Arrow Connector 28">
            <a:extLst>
              <a:ext uri="{FF2B5EF4-FFF2-40B4-BE49-F238E27FC236}">
                <a16:creationId xmlns:a16="http://schemas.microsoft.com/office/drawing/2014/main" id="{73FDD948-A1D5-4DCA-B83B-115D14A1709B}"/>
              </a:ext>
            </a:extLst>
          </p:cNvPr>
          <p:cNvCxnSpPr/>
          <p:nvPr/>
        </p:nvCxnSpPr>
        <p:spPr>
          <a:xfrm flipH="1">
            <a:off x="1233178" y="2407642"/>
            <a:ext cx="1543580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9" name="Straight Arrow Connector 30">
            <a:extLst>
              <a:ext uri="{FF2B5EF4-FFF2-40B4-BE49-F238E27FC236}">
                <a16:creationId xmlns:a16="http://schemas.microsoft.com/office/drawing/2014/main" id="{B8038513-4C21-48A6-9CFE-CC49EE2B194A}"/>
              </a:ext>
            </a:extLst>
          </p:cNvPr>
          <p:cNvCxnSpPr/>
          <p:nvPr/>
        </p:nvCxnSpPr>
        <p:spPr>
          <a:xfrm flipH="1">
            <a:off x="1317074" y="2407642"/>
            <a:ext cx="1459684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20" name="Straight Arrow Connector 32">
            <a:extLst>
              <a:ext uri="{FF2B5EF4-FFF2-40B4-BE49-F238E27FC236}">
                <a16:creationId xmlns:a16="http://schemas.microsoft.com/office/drawing/2014/main" id="{980027D7-6E75-4E91-91D4-19067FD627DC}"/>
              </a:ext>
            </a:extLst>
          </p:cNvPr>
          <p:cNvCxnSpPr/>
          <p:nvPr/>
        </p:nvCxnSpPr>
        <p:spPr>
          <a:xfrm flipH="1">
            <a:off x="1535186" y="2407642"/>
            <a:ext cx="1241572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21" name="Straight Arrow Connector 34">
            <a:extLst>
              <a:ext uri="{FF2B5EF4-FFF2-40B4-BE49-F238E27FC236}">
                <a16:creationId xmlns:a16="http://schemas.microsoft.com/office/drawing/2014/main" id="{B70677FD-8811-4BCD-B0CA-386E7848A279}"/>
              </a:ext>
            </a:extLst>
          </p:cNvPr>
          <p:cNvCxnSpPr/>
          <p:nvPr/>
        </p:nvCxnSpPr>
        <p:spPr>
          <a:xfrm flipH="1">
            <a:off x="2072085" y="2407642"/>
            <a:ext cx="704673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sp>
        <p:nvSpPr>
          <p:cNvPr id="23" name="AutoShape 2">
            <a:extLst>
              <a:ext uri="{FF2B5EF4-FFF2-40B4-BE49-F238E27FC236}">
                <a16:creationId xmlns:a16="http://schemas.microsoft.com/office/drawing/2014/main" id="{AFC87FD4-1F42-403F-B409-0BD35529FD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8286B88-37F9-49F0-AE25-AEBA8FDC7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878" y="3960358"/>
            <a:ext cx="3471642" cy="236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38E486C9-E4BD-4697-8154-1FFFFB9B8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902" y="1836691"/>
            <a:ext cx="3370795" cy="221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660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7383-6461-42E2-806C-22F101A074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Modelový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C449-E8C2-4BBC-AB29-01251BFB978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39">
            <a:extLst>
              <a:ext uri="{FF2B5EF4-FFF2-40B4-BE49-F238E27FC236}">
                <a16:creationId xmlns:a16="http://schemas.microsoft.com/office/drawing/2014/main" id="{1C5FA6C8-FAE1-4ED1-BEC7-107BB36686CF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B5CF0A-47D9-41ED-9FC0-628C5B794FC6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18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49A64A21-774D-4820-ABD8-87B82FA23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53" y="1943050"/>
            <a:ext cx="3047717" cy="20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>
            <a:extLst>
              <a:ext uri="{FF2B5EF4-FFF2-40B4-BE49-F238E27FC236}">
                <a16:creationId xmlns:a16="http://schemas.microsoft.com/office/drawing/2014/main" id="{BAD62501-4A79-4CA2-B36A-79C331486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97" y="1953692"/>
            <a:ext cx="3047717" cy="200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>
            <a:extLst>
              <a:ext uri="{FF2B5EF4-FFF2-40B4-BE49-F238E27FC236}">
                <a16:creationId xmlns:a16="http://schemas.microsoft.com/office/drawing/2014/main" id="{725CF65D-6FB4-4BF0-8CB8-33BC33B1B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91" y="3896593"/>
            <a:ext cx="3333565" cy="22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995CF7BE-05A3-4721-AE54-88037915F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53" y="3896593"/>
            <a:ext cx="3333565" cy="22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274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A9A5-E57B-4150-A3EF-7955808890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Aplikace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9971C-43B5-4CE1-BBA1-38D5A45A64F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Výboje 10579 a 11767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C5F54524-70C1-4385-9C14-9DAAA1E49341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A320573-02A7-4F2A-B35D-91629359500F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19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081388-9BF7-46EB-B154-338805D9D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317775"/>
            <a:ext cx="4676488" cy="363283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DF73705-58A2-4CF9-99AC-7227954FE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691" y="3162461"/>
            <a:ext cx="5757345" cy="194347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DCE78-1BB4-4916-9725-30F973CB4B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Stav a cíle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6721B-EE14-4DE7-A8F5-05603BA0F71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Stav</a:t>
            </a:r>
          </a:p>
          <a:p>
            <a:pPr lvl="1"/>
            <a:r>
              <a:rPr lang="en-US"/>
              <a:t>Replikovány výsledky detekce MHD struktur</a:t>
            </a:r>
          </a:p>
          <a:p>
            <a:pPr lvl="1"/>
            <a:r>
              <a:rPr lang="en-US"/>
              <a:t>Proveden 1. scan výbojů s proměnným toroidálním magnetickým polem</a:t>
            </a:r>
          </a:p>
          <a:p>
            <a:pPr lvl="1"/>
            <a:r>
              <a:rPr lang="en-US"/>
              <a:t>Napsán skript pro popis časového vývoje MHD struktur</a:t>
            </a:r>
          </a:p>
          <a:p>
            <a:pPr lvl="1"/>
            <a:endParaRPr lang="en-US"/>
          </a:p>
          <a:p>
            <a:pPr lvl="0"/>
            <a:r>
              <a:rPr lang="en-US"/>
              <a:t>Cíle</a:t>
            </a:r>
          </a:p>
          <a:p>
            <a:pPr lvl="1"/>
            <a:r>
              <a:rPr lang="en-US"/>
              <a:t>Provést 2. scan výbojů a dosažení optimálních parametrů pro vznik MHD struktur</a:t>
            </a:r>
          </a:p>
          <a:p>
            <a:pPr lvl="1"/>
            <a:r>
              <a:rPr lang="en-US"/>
              <a:t>Detekce časového a prostorového vývoje MHD struktur</a:t>
            </a:r>
          </a:p>
          <a:p>
            <a:pPr lvl="1"/>
            <a:r>
              <a:rPr lang="en-US"/>
              <a:t>Implementace skriptu do rozhraní tokamaku GOLEM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8D39C-F0DB-43C3-A90A-CFAA77576486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8C5713-1D97-4D3D-9250-AA3074DD5CA9}" type="slidenum">
              <a:t>2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F8759-496E-4160-A562-2275E836D1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Aplikace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43467-803E-4468-B0D1-05A322508FC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Výboje 10579 a 11767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74A4C76D-C242-424B-A859-2F1984EE9B74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87EED9-612D-4888-B4F9-5504F6467FB0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20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BA26225-C5CE-4B78-808D-F72307006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84" y="2355274"/>
            <a:ext cx="4892606" cy="37341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9F8ECCF7-5871-4AEA-A929-4E453A49C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691" y="3202457"/>
            <a:ext cx="5593156" cy="187856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67CD-4057-46D8-8148-2858D704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AC0C6-C9D6-4DA4-97A6-C5E37CD3D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D00F01DC-E49E-411C-AD75-A491C071A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E241BD-A9B3-4E55-9A85-F90FB5177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44694">
            <a:off x="1993514" y="3261178"/>
            <a:ext cx="1597959" cy="150675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57CB865-6325-471F-A092-4138AABDF845}"/>
              </a:ext>
            </a:extLst>
          </p:cNvPr>
          <p:cNvCxnSpPr/>
          <p:nvPr/>
        </p:nvCxnSpPr>
        <p:spPr>
          <a:xfrm>
            <a:off x="2776758" y="2407642"/>
            <a:ext cx="671115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5C8C7B7F-BA1F-42AE-B4B9-52C7E2ECEC5C}"/>
              </a:ext>
            </a:extLst>
          </p:cNvPr>
          <p:cNvCxnSpPr/>
          <p:nvPr/>
        </p:nvCxnSpPr>
        <p:spPr>
          <a:xfrm>
            <a:off x="2776758" y="2407642"/>
            <a:ext cx="1266737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8" name="Straight Arrow Connector 10">
            <a:extLst>
              <a:ext uri="{FF2B5EF4-FFF2-40B4-BE49-F238E27FC236}">
                <a16:creationId xmlns:a16="http://schemas.microsoft.com/office/drawing/2014/main" id="{E560904B-86AA-4986-B935-B24AABA36BFE}"/>
              </a:ext>
            </a:extLst>
          </p:cNvPr>
          <p:cNvCxnSpPr/>
          <p:nvPr/>
        </p:nvCxnSpPr>
        <p:spPr>
          <a:xfrm>
            <a:off x="2776758" y="2407642"/>
            <a:ext cx="1551956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9" name="Straight Arrow Connector 12">
            <a:extLst>
              <a:ext uri="{FF2B5EF4-FFF2-40B4-BE49-F238E27FC236}">
                <a16:creationId xmlns:a16="http://schemas.microsoft.com/office/drawing/2014/main" id="{6F576603-C50E-4688-8DCB-0674C202F723}"/>
              </a:ext>
            </a:extLst>
          </p:cNvPr>
          <p:cNvCxnSpPr/>
          <p:nvPr/>
        </p:nvCxnSpPr>
        <p:spPr>
          <a:xfrm>
            <a:off x="2776758" y="2407642"/>
            <a:ext cx="1551956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61B6DD8A-66FA-45ED-9755-120AE385BD11}"/>
              </a:ext>
            </a:extLst>
          </p:cNvPr>
          <p:cNvCxnSpPr/>
          <p:nvPr/>
        </p:nvCxnSpPr>
        <p:spPr>
          <a:xfrm>
            <a:off x="2776758" y="2407642"/>
            <a:ext cx="1468069" cy="229018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1" name="Straight Arrow Connector 16">
            <a:extLst>
              <a:ext uri="{FF2B5EF4-FFF2-40B4-BE49-F238E27FC236}">
                <a16:creationId xmlns:a16="http://schemas.microsoft.com/office/drawing/2014/main" id="{39A73F4F-71F7-4F94-B546-91200F11E0C7}"/>
              </a:ext>
            </a:extLst>
          </p:cNvPr>
          <p:cNvCxnSpPr/>
          <p:nvPr/>
        </p:nvCxnSpPr>
        <p:spPr>
          <a:xfrm>
            <a:off x="2776758" y="2407642"/>
            <a:ext cx="1124127" cy="2860646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2" name="Straight Arrow Connector 18">
            <a:extLst>
              <a:ext uri="{FF2B5EF4-FFF2-40B4-BE49-F238E27FC236}">
                <a16:creationId xmlns:a16="http://schemas.microsoft.com/office/drawing/2014/main" id="{99AED87C-C064-43D3-8981-70583973595F}"/>
              </a:ext>
            </a:extLst>
          </p:cNvPr>
          <p:cNvCxnSpPr/>
          <p:nvPr/>
        </p:nvCxnSpPr>
        <p:spPr>
          <a:xfrm>
            <a:off x="2776758" y="2407642"/>
            <a:ext cx="671115" cy="3212982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3" name="Straight Arrow Connector 20">
            <a:extLst>
              <a:ext uri="{FF2B5EF4-FFF2-40B4-BE49-F238E27FC236}">
                <a16:creationId xmlns:a16="http://schemas.microsoft.com/office/drawing/2014/main" id="{0D6EB1A6-03EE-41E4-839B-5BC217078578}"/>
              </a:ext>
            </a:extLst>
          </p:cNvPr>
          <p:cNvCxnSpPr/>
          <p:nvPr/>
        </p:nvCxnSpPr>
        <p:spPr>
          <a:xfrm>
            <a:off x="2776758" y="2407642"/>
            <a:ext cx="0" cy="329686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4" name="Straight Arrow Connector 22">
            <a:extLst>
              <a:ext uri="{FF2B5EF4-FFF2-40B4-BE49-F238E27FC236}">
                <a16:creationId xmlns:a16="http://schemas.microsoft.com/office/drawing/2014/main" id="{8C33ADD3-FAE3-4A48-BBB0-1863171C46D8}"/>
              </a:ext>
            </a:extLst>
          </p:cNvPr>
          <p:cNvCxnSpPr/>
          <p:nvPr/>
        </p:nvCxnSpPr>
        <p:spPr>
          <a:xfrm flipH="1">
            <a:off x="2072085" y="2407642"/>
            <a:ext cx="704673" cy="315426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5" name="Straight Arrow Connector 24">
            <a:extLst>
              <a:ext uri="{FF2B5EF4-FFF2-40B4-BE49-F238E27FC236}">
                <a16:creationId xmlns:a16="http://schemas.microsoft.com/office/drawing/2014/main" id="{029D9121-8400-463B-A6AC-A486078803B6}"/>
              </a:ext>
            </a:extLst>
          </p:cNvPr>
          <p:cNvCxnSpPr/>
          <p:nvPr/>
        </p:nvCxnSpPr>
        <p:spPr>
          <a:xfrm flipH="1">
            <a:off x="1610688" y="2407642"/>
            <a:ext cx="1166070" cy="274320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6" name="Straight Arrow Connector 26">
            <a:extLst>
              <a:ext uri="{FF2B5EF4-FFF2-40B4-BE49-F238E27FC236}">
                <a16:creationId xmlns:a16="http://schemas.microsoft.com/office/drawing/2014/main" id="{10B8D840-7194-4271-9B6E-2E59E5A4DBCF}"/>
              </a:ext>
            </a:extLst>
          </p:cNvPr>
          <p:cNvCxnSpPr/>
          <p:nvPr/>
        </p:nvCxnSpPr>
        <p:spPr>
          <a:xfrm flipH="1">
            <a:off x="1317074" y="2407642"/>
            <a:ext cx="1459684" cy="2223080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7" name="Straight Arrow Connector 28">
            <a:extLst>
              <a:ext uri="{FF2B5EF4-FFF2-40B4-BE49-F238E27FC236}">
                <a16:creationId xmlns:a16="http://schemas.microsoft.com/office/drawing/2014/main" id="{21F345F6-0CB5-4F66-A99D-2A4F04E71DAC}"/>
              </a:ext>
            </a:extLst>
          </p:cNvPr>
          <p:cNvCxnSpPr/>
          <p:nvPr/>
        </p:nvCxnSpPr>
        <p:spPr>
          <a:xfrm flipH="1">
            <a:off x="1233178" y="2407642"/>
            <a:ext cx="1543580" cy="1661017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8" name="Straight Arrow Connector 30">
            <a:extLst>
              <a:ext uri="{FF2B5EF4-FFF2-40B4-BE49-F238E27FC236}">
                <a16:creationId xmlns:a16="http://schemas.microsoft.com/office/drawing/2014/main" id="{7E349009-8283-45C5-8F3A-0E2DC1CD1292}"/>
              </a:ext>
            </a:extLst>
          </p:cNvPr>
          <p:cNvCxnSpPr/>
          <p:nvPr/>
        </p:nvCxnSpPr>
        <p:spPr>
          <a:xfrm flipH="1">
            <a:off x="1317074" y="2407642"/>
            <a:ext cx="1459684" cy="1021358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19" name="Straight Arrow Connector 32">
            <a:extLst>
              <a:ext uri="{FF2B5EF4-FFF2-40B4-BE49-F238E27FC236}">
                <a16:creationId xmlns:a16="http://schemas.microsoft.com/office/drawing/2014/main" id="{E0A91592-2CAA-470B-A6EB-A300FF811152}"/>
              </a:ext>
            </a:extLst>
          </p:cNvPr>
          <p:cNvCxnSpPr/>
          <p:nvPr/>
        </p:nvCxnSpPr>
        <p:spPr>
          <a:xfrm flipH="1">
            <a:off x="1535186" y="2407642"/>
            <a:ext cx="1241572" cy="542505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cxnSp>
        <p:nvCxnSpPr>
          <p:cNvPr id="20" name="Straight Arrow Connector 34">
            <a:extLst>
              <a:ext uri="{FF2B5EF4-FFF2-40B4-BE49-F238E27FC236}">
                <a16:creationId xmlns:a16="http://schemas.microsoft.com/office/drawing/2014/main" id="{0B58EC23-20DF-4837-B36B-4D945806DF6C}"/>
              </a:ext>
            </a:extLst>
          </p:cNvPr>
          <p:cNvCxnSpPr/>
          <p:nvPr/>
        </p:nvCxnSpPr>
        <p:spPr>
          <a:xfrm flipH="1">
            <a:off x="2072085" y="2407642"/>
            <a:ext cx="704673" cy="159389"/>
          </a:xfrm>
          <a:prstGeom prst="straightConnector1">
            <a:avLst/>
          </a:prstGeom>
          <a:noFill/>
          <a:ln w="12701" cap="flat">
            <a:solidFill>
              <a:srgbClr val="1CADE4"/>
            </a:solidFill>
            <a:prstDash val="solid"/>
            <a:tailEnd type="arrow"/>
          </a:ln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C5483A99-7C4E-46D9-B9EB-57C6738CC8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6">
            <a:extLst>
              <a:ext uri="{FF2B5EF4-FFF2-40B4-BE49-F238E27FC236}">
                <a16:creationId xmlns:a16="http://schemas.microsoft.com/office/drawing/2014/main" id="{CCCF4622-1E38-4451-9B47-28D4DEE141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517409A-3688-4051-B64A-7A3E1D112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868" y="2353348"/>
            <a:ext cx="4617946" cy="328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3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3138-8589-459B-B687-AC673C56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Detekce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EDF0E-5EBA-42BA-B3BA-932A8FA61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Hauova </a:t>
            </a:r>
            <a:r>
              <a:rPr lang="en-US" dirty="0" err="1"/>
              <a:t>transformace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/>
              <a:t>Využívá</a:t>
            </a:r>
            <a:r>
              <a:rPr lang="en-US" dirty="0"/>
              <a:t> </a:t>
            </a:r>
            <a:r>
              <a:rPr lang="en-US" dirty="0" err="1"/>
              <a:t>vyjádření</a:t>
            </a:r>
            <a:r>
              <a:rPr lang="en-US" dirty="0"/>
              <a:t> </a:t>
            </a:r>
            <a:r>
              <a:rPr lang="en-US" dirty="0" err="1"/>
              <a:t>přímky</a:t>
            </a:r>
            <a:r>
              <a:rPr lang="en-US" dirty="0"/>
              <a:t> ve </a:t>
            </a:r>
            <a:r>
              <a:rPr lang="en-US" dirty="0" err="1"/>
              <a:t>tvaru</a:t>
            </a:r>
            <a:r>
              <a:rPr lang="en-US" dirty="0"/>
              <a:t>: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/>
              <a:t>Převádí</a:t>
            </a:r>
            <a:r>
              <a:rPr lang="en-US" dirty="0"/>
              <a:t> </a:t>
            </a:r>
            <a:r>
              <a:rPr lang="en-US" dirty="0" err="1"/>
              <a:t>přímky</a:t>
            </a:r>
            <a:r>
              <a:rPr lang="en-US" dirty="0"/>
              <a:t> z </a:t>
            </a:r>
            <a:r>
              <a:rPr lang="en-US" dirty="0" err="1"/>
              <a:t>prostoru</a:t>
            </a:r>
            <a:r>
              <a:rPr lang="en-US" dirty="0"/>
              <a:t> do </a:t>
            </a:r>
            <a:r>
              <a:rPr lang="en-US" dirty="0" err="1"/>
              <a:t>bodů</a:t>
            </a:r>
            <a:r>
              <a:rPr lang="en-US" dirty="0"/>
              <a:t> v </a:t>
            </a:r>
            <a:r>
              <a:rPr lang="en-US" dirty="0" err="1"/>
              <a:t>Houghově</a:t>
            </a:r>
            <a:r>
              <a:rPr lang="en-US" dirty="0"/>
              <a:t> </a:t>
            </a:r>
            <a:r>
              <a:rPr lang="en-US" dirty="0" err="1"/>
              <a:t>prostoru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Funguje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obecněji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nadplochy</a:t>
            </a:r>
            <a:r>
              <a:rPr lang="en-US" dirty="0"/>
              <a:t> v N </a:t>
            </a:r>
            <a:r>
              <a:rPr lang="en-US" dirty="0" err="1"/>
              <a:t>dimenzích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err="1"/>
              <a:t>Používáno</a:t>
            </a:r>
            <a:r>
              <a:rPr lang="en-US" dirty="0"/>
              <a:t> pro </a:t>
            </a:r>
            <a:r>
              <a:rPr lang="en-US" dirty="0" err="1"/>
              <a:t>počítačové</a:t>
            </a:r>
            <a:r>
              <a:rPr lang="en-US" dirty="0"/>
              <a:t> </a:t>
            </a:r>
            <a:r>
              <a:rPr lang="en-US" dirty="0" err="1"/>
              <a:t>vidění</a:t>
            </a:r>
            <a:r>
              <a:rPr lang="en-US" dirty="0"/>
              <a:t> </a:t>
            </a:r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FDCDE0B7-44EA-4515-AAD2-C94FC3069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94" y="2125768"/>
            <a:ext cx="4391025" cy="3743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3E68C1-FDB0-4F72-8B60-8A1DD7BE9D59}"/>
                  </a:ext>
                </a:extLst>
              </p:cNvPr>
              <p:cNvSpPr txBox="1"/>
              <p:nvPr/>
            </p:nvSpPr>
            <p:spPr>
              <a:xfrm>
                <a:off x="1797545" y="3152001"/>
                <a:ext cx="22105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  <m:func>
                            <m:func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3E68C1-FDB0-4F72-8B60-8A1DD7BE9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545" y="3152001"/>
                <a:ext cx="2210542" cy="276999"/>
              </a:xfrm>
              <a:prstGeom prst="rect">
                <a:avLst/>
              </a:prstGeom>
              <a:blipFill>
                <a:blip r:embed="rId3"/>
                <a:stretch>
                  <a:fillRect l="-1105" r="-2486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683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3D54-5641-4950-BB86-5B79CE33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Houghova</a:t>
            </a:r>
            <a:r>
              <a:rPr lang="en-US" dirty="0"/>
              <a:t> </a:t>
            </a:r>
            <a:r>
              <a:rPr lang="en-US" dirty="0" err="1"/>
              <a:t>transformace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42CFA-A7E7-4EC9-901A-A9B87AC8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73058" y="1845734"/>
            <a:ext cx="10058400" cy="402336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073BDE95-143A-4681-8379-5AFA5D92E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274" y="2162174"/>
            <a:ext cx="4458901" cy="30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id="{B2970F10-8786-4994-B5A3-7315CB946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25" y="2228849"/>
            <a:ext cx="3905448" cy="298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790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B473-3B9B-41A5-B02B-A3D4A642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Detekce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4DB2-7E6F-4ECD-88C2-EE0896ED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1D9A3A5-5E7B-4F54-B7CB-383EBED0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373667"/>
            <a:ext cx="4220836" cy="285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BDEE0E-F6D6-48A3-A98E-22EF35649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2366360"/>
            <a:ext cx="4220836" cy="287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06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B473-3B9B-41A5-B02B-A3D4A642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Detekce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4DB2-7E6F-4ECD-88C2-EE0896ED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1D9A3A5-5E7B-4F54-B7CB-383EBED0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428988"/>
            <a:ext cx="4220836" cy="285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B2C5E961-CEC1-42C7-82AE-5B4039710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1435"/>
            <a:ext cx="4313660" cy="295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860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B473-3B9B-41A5-B02B-A3D4A642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Detekce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4DB2-7E6F-4ECD-88C2-EE0896ED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1D9A3A5-5E7B-4F54-B7CB-383EBED0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428988"/>
            <a:ext cx="4220836" cy="285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B2C5E961-CEC1-42C7-82AE-5B4039710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1435"/>
            <a:ext cx="4313660" cy="295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F0E75269-EA57-4899-899E-952D85B53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51435"/>
            <a:ext cx="4313660" cy="295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05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B473-3B9B-41A5-B02B-A3D4A642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Detekce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4DB2-7E6F-4ECD-88C2-EE0896EDB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43A3C73C-8EE0-4D2C-B8EB-228CC07D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74" y="2707345"/>
            <a:ext cx="3368059" cy="23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62B805C8-493A-4508-947C-DF8704AA4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691" y="2707345"/>
            <a:ext cx="3368060" cy="230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FF93D373-2E31-44D9-AADD-430A579D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51" y="2707345"/>
            <a:ext cx="3368059" cy="23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38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37BC-3412-4CD6-A4E4-80211AFDE2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06439"/>
          </a:xfrm>
        </p:spPr>
        <p:txBody>
          <a:bodyPr>
            <a:normAutofit/>
          </a:bodyPr>
          <a:lstStyle/>
          <a:p>
            <a:pPr lvl="0"/>
            <a:r>
              <a:rPr lang="en-US" sz="3800" dirty="0"/>
              <a:t>1. </a:t>
            </a:r>
            <a:r>
              <a:rPr lang="en-US" sz="3800" dirty="0" err="1"/>
              <a:t>série</a:t>
            </a:r>
            <a:r>
              <a:rPr lang="en-US" sz="3800" dirty="0"/>
              <a:t> </a:t>
            </a:r>
            <a:r>
              <a:rPr lang="en-US" sz="3800" dirty="0" err="1"/>
              <a:t>výbojů</a:t>
            </a:r>
            <a:r>
              <a:rPr lang="en-US" sz="3800" dirty="0"/>
              <a:t> s </a:t>
            </a:r>
            <a:r>
              <a:rPr lang="en-US" sz="3800" dirty="0" err="1"/>
              <a:t>proměnlivým</a:t>
            </a:r>
            <a:r>
              <a:rPr lang="en-US" sz="3800" dirty="0"/>
              <a:t> </a:t>
            </a:r>
            <a:r>
              <a:rPr lang="en-US" sz="3800" dirty="0" err="1"/>
              <a:t>polem</a:t>
            </a:r>
            <a:r>
              <a:rPr lang="en-US" sz="3800" dirty="0"/>
              <a:t> (</a:t>
            </a:r>
            <a:r>
              <a:rPr lang="en-US" sz="3800" b="0" i="0" u="none" strike="noStrike" kern="1200" cap="none" spc="0" baseline="0" dirty="0"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35880 – 35901)</a:t>
            </a:r>
            <a:endParaRPr lang="en-US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8AB71-1AA2-4341-94AE-9E8DCFB872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4152775" cy="4303468"/>
          </a:xfrm>
        </p:spPr>
        <p:txBody>
          <a:bodyPr/>
          <a:lstStyle/>
          <a:p>
            <a:pPr lvl="0"/>
            <a:r>
              <a:rPr lang="en-US" sz="1800" i="1" dirty="0" err="1"/>
              <a:t>U</a:t>
            </a:r>
            <a:r>
              <a:rPr lang="en-US" sz="1800" i="1" baseline="-25000" dirty="0" err="1"/>
              <a:t>cd</a:t>
            </a:r>
            <a:r>
              <a:rPr lang="en-US" sz="1800" i="1" dirty="0"/>
              <a:t> = </a:t>
            </a:r>
            <a:r>
              <a:rPr lang="en-US" sz="1800" dirty="0"/>
              <a:t>450 V</a:t>
            </a:r>
            <a:endParaRPr lang="en-US" baseline="-25000" dirty="0"/>
          </a:p>
          <a:p>
            <a:pPr lvl="0"/>
            <a:r>
              <a:rPr lang="en-US" i="1" dirty="0" err="1"/>
              <a:t>p</a:t>
            </a:r>
            <a:r>
              <a:rPr lang="en-US" i="1" baseline="-25000" dirty="0" err="1"/>
              <a:t>req</a:t>
            </a:r>
            <a:r>
              <a:rPr lang="en-US" i="1" dirty="0"/>
              <a:t> </a:t>
            </a:r>
            <a:r>
              <a:rPr lang="en-US" dirty="0"/>
              <a:t>= 16 mPa</a:t>
            </a:r>
          </a:p>
          <a:p>
            <a:pPr lvl="0"/>
            <a:r>
              <a:rPr lang="en-US" i="1" dirty="0" err="1"/>
              <a:t>U</a:t>
            </a:r>
            <a:r>
              <a:rPr lang="en-US" i="1" baseline="-25000" dirty="0" err="1"/>
              <a:t>Bt</a:t>
            </a:r>
            <a:r>
              <a:rPr lang="en-US" dirty="0"/>
              <a:t> </a:t>
            </a:r>
            <a:r>
              <a:rPr lang="en-US" dirty="0">
                <a:latin typeface="arial" pitchFamily="34"/>
              </a:rPr>
              <a:t>∈ &lt;1300 V; 250 V&gt;</a:t>
            </a: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5E9A2C7-8BA9-4F26-95C2-C553C7C84A5B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CA04CF-8706-40BA-994D-850F563BD58F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3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7B217BA-1006-471F-8011-121030D175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90" b="1"/>
          <a:stretch>
            <a:fillRect/>
          </a:stretch>
        </p:blipFill>
        <p:spPr>
          <a:xfrm>
            <a:off x="6254097" y="1898649"/>
            <a:ext cx="4470128" cy="30607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9BA1358B-8346-44E9-8579-8B1CBCF2DF87}"/>
              </a:ext>
            </a:extLst>
          </p:cNvPr>
          <p:cNvSpPr txBox="1"/>
          <p:nvPr/>
        </p:nvSpPr>
        <p:spPr>
          <a:xfrm>
            <a:off x="6254097" y="5063235"/>
            <a:ext cx="5561289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Obr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1: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Průběh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maximálního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B</a:t>
            </a:r>
            <a:r>
              <a:rPr lang="en-US" sz="1800" b="0" i="0" u="none" strike="noStrike" kern="1200" cap="none" spc="0" baseline="-25000" dirty="0" err="1">
                <a:solidFill>
                  <a:srgbClr val="000000"/>
                </a:solidFill>
                <a:uFillTx/>
                <a:latin typeface="Calibri"/>
              </a:rPr>
              <a:t>t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v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závislosti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na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pořadí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výstřelu</a:t>
            </a: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341D5-3C4F-4BA6-8E9A-581418190ED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1. série výbojů s proměnlivým polem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C1894-D0CC-4A17-9CFE-E9B8A9FB6DF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3">
            <a:extLst>
              <a:ext uri="{FF2B5EF4-FFF2-40B4-BE49-F238E27FC236}">
                <a16:creationId xmlns:a16="http://schemas.microsoft.com/office/drawing/2014/main" id="{EB56172A-CF01-4359-BFFC-794AD5C22682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B0A03D-64C0-4558-9AB6-872A6E172BC3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4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F4B36812-49A1-47F7-ADED-136C80F8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63005"/>
            <a:ext cx="4205618" cy="39144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8005023E-3630-4A27-8C00-4780A5308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184" y="2027435"/>
            <a:ext cx="4065020" cy="39144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Box 9">
            <a:extLst>
              <a:ext uri="{FF2B5EF4-FFF2-40B4-BE49-F238E27FC236}">
                <a16:creationId xmlns:a16="http://schemas.microsoft.com/office/drawing/2014/main" id="{E6867426-5629-49B4-B6D2-F42160EE48AE}"/>
              </a:ext>
            </a:extLst>
          </p:cNvPr>
          <p:cNvSpPr txBox="1"/>
          <p:nvPr/>
        </p:nvSpPr>
        <p:spPr>
          <a:xfrm>
            <a:off x="838203" y="6010076"/>
            <a:ext cx="397484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Obr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2: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Průběh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výboje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35880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80F68FF3-3FB0-45A2-B8A8-2FEB5D0EA2EB}"/>
              </a:ext>
            </a:extLst>
          </p:cNvPr>
          <p:cNvSpPr txBox="1"/>
          <p:nvPr/>
        </p:nvSpPr>
        <p:spPr>
          <a:xfrm>
            <a:off x="7148184" y="6001710"/>
            <a:ext cx="3935961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Obr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3: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Průběh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výboje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35901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18D5-64C6-4E20-8BEE-F9E6459772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1. série výbojů s proměnlivým polem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EB4A5605-9CAE-4260-870A-67D7046E56D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A0D77D5E-8AAC-49A1-AD75-AA5832A00C90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A0A5BE-B122-4644-93FB-EB280BA002AC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5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DD079D37-1840-462D-A129-C6E2419C0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41" y="1825627"/>
            <a:ext cx="11726914" cy="38010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92121DC8-6383-4AFB-8D88-9BC2B7095755}"/>
              </a:ext>
            </a:extLst>
          </p:cNvPr>
          <p:cNvSpPr txBox="1"/>
          <p:nvPr/>
        </p:nvSpPr>
        <p:spPr>
          <a:xfrm>
            <a:off x="2525088" y="5687732"/>
            <a:ext cx="710547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Obr. 4: Výsledek scanu výbojů s proměnným toroidálním polem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FB73-00A1-49DA-9714-48A10B8CB1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Detekce MHD struktur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8521-86F4-42BC-AC97-8DB62CD39B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Detekce pomocí cívek</a:t>
            </a:r>
          </a:p>
          <a:p>
            <a:pPr lvl="1"/>
            <a:r>
              <a:rPr lang="en-US"/>
              <a:t>Detekujeme pouze derivaci (ta pro analýzu stačí)</a:t>
            </a:r>
          </a:p>
          <a:p>
            <a:pPr lvl="1"/>
            <a:r>
              <a:rPr lang="en-US"/>
              <a:t>Pre-processing (odstranění off-setu, výběr časového okna, …)</a:t>
            </a:r>
          </a:p>
          <a:p>
            <a:pPr lvl="1"/>
            <a:r>
              <a:rPr lang="en-US"/>
              <a:t>Provedeme band-pass filtr</a:t>
            </a:r>
          </a:p>
          <a:p>
            <a:pPr lvl="0"/>
            <a:r>
              <a:rPr lang="en-US"/>
              <a:t>Spektrogram</a:t>
            </a:r>
          </a:p>
          <a:p>
            <a:pPr lvl="1"/>
            <a:r>
              <a:rPr lang="en-US"/>
              <a:t>Pomáha určit zajímavé oblasti zhlediska MHD struktur</a:t>
            </a:r>
          </a:p>
          <a:p>
            <a:pPr lvl="0"/>
            <a:r>
              <a:rPr lang="en-US"/>
              <a:t>Korelační analýza</a:t>
            </a:r>
          </a:p>
          <a:p>
            <a:pPr lvl="1"/>
            <a:r>
              <a:rPr lang="en-US"/>
              <a:t>Vyjadřuje míru podobnosti 2 signálů</a:t>
            </a:r>
          </a:p>
          <a:p>
            <a:pPr lvl="1"/>
            <a:r>
              <a:rPr lang="en-US"/>
              <a:t>Dobře odhaluje perdiodicitu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AE3E3-8FCE-48BA-9ED4-BD23ACE2025D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B449DE-FE79-4C4A-8821-56C51984F750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6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8B76-0F54-48DE-A01D-C527E743B3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Sběr dat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F3DAD-55E3-4ABE-9342-AE711600AE4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DA33FFE9-37F0-45F5-8A94-C66024E4197B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AF8A7D-429C-454E-AED8-59DFA090B867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7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DE5438E4-124E-4A20-B416-9A038186A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3" y="2020092"/>
            <a:ext cx="3914775" cy="39623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208E45E5-766E-48C3-A501-3D3B74855C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39028" y="1234375"/>
            <a:ext cx="3819521" cy="25336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000BBC-2763-488B-9DEC-0EDFD1461C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88113" y="3686623"/>
            <a:ext cx="3819521" cy="2571749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8" name="Straight Arrow Connector 8">
            <a:extLst>
              <a:ext uri="{FF2B5EF4-FFF2-40B4-BE49-F238E27FC236}">
                <a16:creationId xmlns:a16="http://schemas.microsoft.com/office/drawing/2014/main" id="{EC224924-9E60-4CA6-BE69-E30C0FDD58E6}"/>
              </a:ext>
            </a:extLst>
          </p:cNvPr>
          <p:cNvCxnSpPr/>
          <p:nvPr/>
        </p:nvCxnSpPr>
        <p:spPr>
          <a:xfrm flipH="1">
            <a:off x="4269991" y="2559945"/>
            <a:ext cx="4546836" cy="2077334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62296FB0-75C7-4A7E-AA1B-5348E6824CB9}"/>
              </a:ext>
            </a:extLst>
          </p:cNvPr>
          <p:cNvCxnSpPr/>
          <p:nvPr/>
        </p:nvCxnSpPr>
        <p:spPr>
          <a:xfrm flipH="1" flipV="1">
            <a:off x="1627467" y="5142448"/>
            <a:ext cx="7097079" cy="176168"/>
          </a:xfrm>
          <a:prstGeom prst="straightConnector1">
            <a:avLst/>
          </a:prstGeom>
          <a:noFill/>
          <a:ln w="12701" cap="flat">
            <a:solidFill>
              <a:srgbClr val="FF0000"/>
            </a:solidFill>
            <a:prstDash val="solid"/>
            <a:tailEnd type="arrow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D995-2CC2-4D4A-A848-93EDF1A092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Výběr časového okna a filtrace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57550-7507-4E5B-BBE2-F96864DC3E6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E28C2-89D5-4CB4-B520-F5DA04BD08CC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582888-389B-4B62-851F-5A3AC917EAE1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8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06914BDE-1C53-4EBA-BB79-8F0ADBF35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625" y="2180177"/>
            <a:ext cx="3450752" cy="2294835"/>
          </a:xfrm>
          <a:prstGeom prst="rect">
            <a:avLst/>
          </a:prstGeom>
        </p:spPr>
      </p:pic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11DB83C5-A8DF-4669-83B3-F4D348C5C1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872" y="2191274"/>
            <a:ext cx="3532609" cy="2349272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B66F263E-68C2-4589-9E2E-F8AA03B4D1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2171465"/>
            <a:ext cx="3334305" cy="22791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04BA4-2C02-4250-9E3F-DDBFA52EEF2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Tvorba spektrogramu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1D68-0464-46CD-A4CA-B7900F6F78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Časový vývoj spektrálního složení signálu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E503A-758F-47A4-AE63-6B629A5A6470}"/>
              </a:ext>
            </a:extLst>
          </p:cNvPr>
          <p:cNvSpPr txBox="1"/>
          <p:nvPr/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0EB69D-D6EC-46C2-B923-C898B8F72E63}" type="slidenum">
              <a: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9</a:t>
            </a:fld>
            <a:endParaRPr lang="en-US" sz="10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6C2AB08F-9939-47ED-90D7-A0A8FAD81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084" y="2709996"/>
            <a:ext cx="3924303" cy="2609758"/>
          </a:xfrm>
          <a:prstGeom prst="rect">
            <a:avLst/>
          </a:prstGeom>
        </p:spPr>
      </p:pic>
      <p:pic>
        <p:nvPicPr>
          <p:cNvPr id="9" name="Picture 8" descr="A picture containing display&#10;&#10;Description automatically generated">
            <a:extLst>
              <a:ext uri="{FF2B5EF4-FFF2-40B4-BE49-F238E27FC236}">
                <a16:creationId xmlns:a16="http://schemas.microsoft.com/office/drawing/2014/main" id="{A2B6537C-7363-4C01-A134-923FF2F40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384" y="2709996"/>
            <a:ext cx="3982298" cy="26097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TM02900769%5b%5bfn=Retrospect%5d%5d</Template>
  <TotalTime>440</TotalTime>
  <Words>357</Words>
  <Application>Microsoft Office PowerPoint</Application>
  <PresentationFormat>Widescreen</PresentationFormat>
  <Paragraphs>112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</vt:lpstr>
      <vt:lpstr>Calibri</vt:lpstr>
      <vt:lpstr>Calibri Light</vt:lpstr>
      <vt:lpstr>Cambria Math</vt:lpstr>
      <vt:lpstr>Retrospect</vt:lpstr>
      <vt:lpstr>Časový vývoj MHD struktur v tokamaku</vt:lpstr>
      <vt:lpstr>Stav a cíle</vt:lpstr>
      <vt:lpstr>1. série výbojů s proměnlivým polem (35880 – 35901)</vt:lpstr>
      <vt:lpstr>1. série výbojů s proměnlivým polem</vt:lpstr>
      <vt:lpstr>1. série výbojů s proměnlivým polem</vt:lpstr>
      <vt:lpstr>Detekce MHD struktur</vt:lpstr>
      <vt:lpstr>Sběr dat</vt:lpstr>
      <vt:lpstr>Výběr časového okna a filtrace</vt:lpstr>
      <vt:lpstr>Tvorba spektrogramu</vt:lpstr>
      <vt:lpstr>Cross-korelační analýza</vt:lpstr>
      <vt:lpstr>Cross-korelační analýza</vt:lpstr>
      <vt:lpstr>Cross-korelační analýza</vt:lpstr>
      <vt:lpstr>Cross-korelační analýza</vt:lpstr>
      <vt:lpstr>Cross-korelační analýza</vt:lpstr>
      <vt:lpstr>Cross-korelační analýza</vt:lpstr>
      <vt:lpstr>Modelový případ</vt:lpstr>
      <vt:lpstr>Modelový případ</vt:lpstr>
      <vt:lpstr>Modelový případ</vt:lpstr>
      <vt:lpstr>Aplikace</vt:lpstr>
      <vt:lpstr>Aplikace</vt:lpstr>
      <vt:lpstr>Aplikace</vt:lpstr>
      <vt:lpstr>Detekce lineárních struktur</vt:lpstr>
      <vt:lpstr>Houghova transformace</vt:lpstr>
      <vt:lpstr>Detekce lineárních struktur</vt:lpstr>
      <vt:lpstr>Detekce lineárních struktur</vt:lpstr>
      <vt:lpstr>Detekce lineárních struktur</vt:lpstr>
      <vt:lpstr>Detekce lineárních struktur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Časový vývoj MHD struktur v tokamaku</dc:title>
  <dc:creator>Ivanek, Matej</dc:creator>
  <cp:lastModifiedBy>Ivanek, Matej</cp:lastModifiedBy>
  <cp:revision>21</cp:revision>
  <dcterms:created xsi:type="dcterms:W3CDTF">2022-03-29T10:15:53Z</dcterms:created>
  <dcterms:modified xsi:type="dcterms:W3CDTF">2022-09-12T20:20:06Z</dcterms:modified>
</cp:coreProperties>
</file>