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AA5A4-0C7E-44A8-8BEF-147D54D4D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98C247-F69B-4570-92B7-12614D537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C9DD1-2764-448E-8321-AEF88403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F09A8-5375-40CC-BD92-8B64CDE0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EABE4-8692-45DE-9486-85BC2B1E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29713-CCB0-4B14-9AA4-31B9CF30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79ABFA-81E8-4084-A4D4-E5EEB63ED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DBC0A-24B9-412D-AFEC-380145C2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806EC-6038-4832-B73B-198646F0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16F76-9E0F-4FD2-9A3A-8A2DDDCE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1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D707A9-1940-4647-B664-7E3A6CEE0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C8F01F-B621-445E-BC12-0B0783005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E9C8A-26BD-4F73-8CF4-B6C55D78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BEB64-85F7-448C-96CD-B509E80B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2BC0E-26F3-47A7-B28B-D0FC66CC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27F17-D952-43AB-BE68-27FB3A1E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6E15E-BCD6-4FC7-B735-012BDF9FB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38118-5A11-463F-A355-E802B884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4C5F7-7BEB-4F10-AA64-6F4C3F8C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E2103-7A07-4141-B432-A59685D0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8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83B93-2D86-4338-A68F-31940942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9BF988-81BB-4397-B305-F4BCF7321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4D9A4-5A02-4A5E-A94A-34BA7F49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763FA-07B7-4914-BE51-9193D236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CDC0C-5DB1-4D4E-A7C7-308B1D88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B46DA-CB6B-442D-BC16-0AB1526A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2DAB-8290-40A1-B8CD-9C39CD9C6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DB62B-F69B-4867-AD4C-6287808F7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DBF122-DF49-4430-9B7E-86EA28B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293BA-0D40-4B1D-82D6-721C3CB5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ED4FF8-1505-4880-8F3C-94645269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6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0720E-08C1-4315-A38A-8F29CECE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8FE4E-5D5E-41F2-AB4A-EB2B852B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78C25-1262-4BAE-9FD3-D6AE55A47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A0062E-BD45-4BFA-9D89-5EE100BC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C16863-868E-463E-A12D-9B04BDC0D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E69699-0BFA-4574-95F2-6EB2AC71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A906BB-043D-4F75-A821-0921476B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F0ABB2-6BEC-4B96-864A-C20357B2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2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96163-E30B-46B4-864F-247D2075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61015-421E-4FFF-9D1F-A35A9663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D3D089-925D-4B39-81F0-4B29D8EE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83DE5-4047-41AA-B671-086EE2AB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89BD16-7393-46B2-B431-33D1472F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9B2311-4C55-4A53-B7D2-0731899A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15ACC-209B-4D20-BD4C-EDF90A35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2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54A72-F23A-403F-8217-23588183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CC440-C861-4CFF-8BD4-56EC22AD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5AC8A-4093-449E-A74B-CAE5DA89F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D5ADD6-6401-47A2-8A2D-CDAAF612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09EEC-FBEB-48E4-8983-F6DF898C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7985-5598-4143-B6BD-36DB1B98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7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4E7BA-41C4-40F1-83AD-A6A9185B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9D2811-9951-454F-8BFE-0BA88E831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C5465E-3F8A-4FD3-BA26-B61667A36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EBB502-3216-4D44-9F52-8FF6BD4E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D1373-EF82-4B12-BF81-4DDA9AF6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AE5316-C9D3-4952-AE87-2DE6A807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7E3A-252C-4891-9A18-5EB258AD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34F891-C093-47AC-A600-CAE3C644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27B6A-1019-411E-9402-6A13766AE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54184-3BD7-4005-9B6F-406B82ECDAE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14B14-9BD4-4978-908E-49E1E2048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04A78-FFEE-41BA-8C71-15146BB4C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F70F-7225-42D8-8699-13F9A0FF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F5355-97C4-4CD2-B504-9BF432B92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Tokamak GOLEM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A709EB-DA42-4953-867F-E0CC40EC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" y="5202238"/>
            <a:ext cx="3657600" cy="1655762"/>
          </a:xfrm>
        </p:spPr>
        <p:txBody>
          <a:bodyPr/>
          <a:lstStyle/>
          <a:p>
            <a:pPr algn="l"/>
            <a:r>
              <a:rPr lang="en-US" dirty="0"/>
              <a:t>Anastasia </a:t>
            </a:r>
            <a:r>
              <a:rPr lang="en-US" dirty="0" err="1"/>
              <a:t>Stovbchataya</a:t>
            </a:r>
            <a:endParaRPr lang="en-US" dirty="0"/>
          </a:p>
          <a:p>
            <a:pPr algn="l"/>
            <a:r>
              <a:rPr lang="en-US" dirty="0"/>
              <a:t>Arseniy Kholod</a:t>
            </a:r>
          </a:p>
          <a:p>
            <a:pPr algn="l"/>
            <a:r>
              <a:rPr lang="en-US" dirty="0"/>
              <a:t>MIPT, group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D456C-3626-47D3-A436-E55EA56D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Conclusions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60F616-F05F-40C4-93F4-C436A034DB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2796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existance of </a:t>
                </a:r>
                <a:r>
                  <a:rPr lang="en-US" sz="3000" dirty="0" err="1"/>
                  <a:t>quasistationary</a:t>
                </a:r>
                <a:r>
                  <a:rPr lang="en-US" sz="3000" dirty="0"/>
                  <a:t> phase</a:t>
                </a:r>
              </a:p>
              <a:p>
                <a:r>
                  <a:rPr lang="en-US" sz="3000" dirty="0"/>
                  <a:t>energy confinement time increases with toroidal magnetic field</a:t>
                </a:r>
                <a:endParaRPr lang="ru-RU" sz="3000" dirty="0"/>
              </a:p>
              <a:p>
                <a:r>
                  <a:rPr lang="en-US" sz="3000" dirty="0"/>
                  <a:t>plasma exists in a certain range of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sub>
                    </m:sSub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ru-RU" sz="3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60F616-F05F-40C4-93F4-C436A034D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27968"/>
                <a:ext cx="10515600" cy="4351338"/>
              </a:xfrm>
              <a:blipFill>
                <a:blip r:embed="rId2"/>
                <a:stretch>
                  <a:fillRect l="-1217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08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FBA34-395C-444F-9B61-F3CFC5EE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938" y="2025249"/>
            <a:ext cx="6468123" cy="1325563"/>
          </a:xfrm>
        </p:spPr>
        <p:txBody>
          <a:bodyPr/>
          <a:lstStyle/>
          <a:p>
            <a:r>
              <a:rPr lang="en-US" dirty="0"/>
              <a:t>Thank you for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80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C51FE-BB8C-4CD6-B45B-89121816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4ABA6F-183B-4870-995D-A3A2E8287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34" y="1579563"/>
            <a:ext cx="7757246" cy="4913312"/>
          </a:xfrm>
        </p:spPr>
      </p:pic>
    </p:spTree>
    <p:extLst>
      <p:ext uri="{BB962C8B-B14F-4D97-AF65-F5344CB8AC3E}">
        <p14:creationId xmlns:p14="http://schemas.microsoft.com/office/powerpoint/2010/main" val="389314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7069" y="3351047"/>
                <a:ext cx="312928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9" y="3351047"/>
                <a:ext cx="3129280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81760" y="4283956"/>
                <a:ext cx="2199898" cy="420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0" y="4283956"/>
                <a:ext cx="2199898" cy="420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81760" y="4854938"/>
                <a:ext cx="3748701" cy="7612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h𝑒𝑎𝑡𝑖𝑛𝑔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0" y="4854938"/>
                <a:ext cx="3748701" cy="761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81760" y="5705250"/>
                <a:ext cx="1811586" cy="803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0" y="5705250"/>
                <a:ext cx="1811586" cy="803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97A428A-6878-4278-92FC-A80338D54802}"/>
              </a:ext>
            </a:extLst>
          </p:cNvPr>
          <p:cNvSpPr txBox="1"/>
          <p:nvPr/>
        </p:nvSpPr>
        <p:spPr>
          <a:xfrm flipH="1">
            <a:off x="1136440" y="1800354"/>
            <a:ext cx="900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energy confinement time – vital</a:t>
            </a:r>
            <a:r>
              <a:rPr lang="ru-RU" sz="2800" dirty="0"/>
              <a:t> </a:t>
            </a:r>
            <a:r>
              <a:rPr lang="en-US" sz="2800" dirty="0"/>
              <a:t>characteristic of the tokamak, which shows plasma energy loss rate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80A666-B50D-4E05-8CEC-F0066C47CD07}"/>
                  </a:ext>
                </a:extLst>
              </p:cNvPr>
              <p:cNvSpPr txBox="1"/>
              <p:nvPr/>
            </p:nvSpPr>
            <p:spPr>
              <a:xfrm>
                <a:off x="6939682" y="3248006"/>
                <a:ext cx="2411942" cy="796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𝑐h𝑎𝑚𝑏𝑒𝑟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80A666-B50D-4E05-8CEC-F0066C47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82" y="3248006"/>
                <a:ext cx="2411942" cy="796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D170F8-6BD6-4EEF-A13D-55ECAB1919A8}"/>
                  </a:ext>
                </a:extLst>
              </p:cNvPr>
              <p:cNvSpPr txBox="1"/>
              <p:nvPr/>
            </p:nvSpPr>
            <p:spPr>
              <a:xfrm>
                <a:off x="6939682" y="4283956"/>
                <a:ext cx="4255204" cy="1041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D170F8-6BD6-4EEF-A13D-55ECAB19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82" y="4283956"/>
                <a:ext cx="4255204" cy="10411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7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1666F-6795-4080-BC42-40CEEC15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75C73E-3F18-4EC2-BE1A-2A7D5CAA5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a table of the discharges we made and their parameters</a:t>
                </a:r>
              </a:p>
              <a:p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time traces of raw data collected by oscilloscope</a:t>
                </a:r>
              </a:p>
              <a:p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time traces of processed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𝑙𝑜𝑜𝑝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the time period where we averaged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𝑙𝑜𝑜𝑝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lang="en-US" dirty="0">
                  <a:solidFill>
                    <a:srgbClr val="222222"/>
                  </a:solidFill>
                  <a:latin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a graph</a:t>
                </a:r>
                <a:r>
                  <a:rPr lang="ru-RU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with the </a:t>
                </a:r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dependence of the energy confinement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 on the </a:t>
                </a:r>
                <a:r>
                  <a:rPr lang="en-US" b="0" i="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torodial</a:t>
                </a:r>
                <a:r>
                  <a:rPr lang="en-US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75C73E-3F18-4EC2-BE1A-2A7D5CAA5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7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09549" y="770026"/>
          <a:ext cx="9192127" cy="5043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61">
                  <a:extLst>
                    <a:ext uri="{9D8B030D-6E8A-4147-A177-3AD203B41FA5}">
                      <a16:colId xmlns:a16="http://schemas.microsoft.com/office/drawing/2014/main" val="357608580"/>
                    </a:ext>
                  </a:extLst>
                </a:gridCol>
                <a:gridCol w="1798890">
                  <a:extLst>
                    <a:ext uri="{9D8B030D-6E8A-4147-A177-3AD203B41FA5}">
                      <a16:colId xmlns:a16="http://schemas.microsoft.com/office/drawing/2014/main" val="3750759260"/>
                    </a:ext>
                  </a:extLst>
                </a:gridCol>
                <a:gridCol w="1759353">
                  <a:extLst>
                    <a:ext uri="{9D8B030D-6E8A-4147-A177-3AD203B41FA5}">
                      <a16:colId xmlns:a16="http://schemas.microsoft.com/office/drawing/2014/main" val="1412828207"/>
                    </a:ext>
                  </a:extLst>
                </a:gridCol>
                <a:gridCol w="1917498">
                  <a:extLst>
                    <a:ext uri="{9D8B030D-6E8A-4147-A177-3AD203B41FA5}">
                      <a16:colId xmlns:a16="http://schemas.microsoft.com/office/drawing/2014/main" val="2012423129"/>
                    </a:ext>
                  </a:extLst>
                </a:gridCol>
                <a:gridCol w="1838425">
                  <a:extLst>
                    <a:ext uri="{9D8B030D-6E8A-4147-A177-3AD203B41FA5}">
                      <a16:colId xmlns:a16="http://schemas.microsoft.com/office/drawing/2014/main" val="2776187338"/>
                    </a:ext>
                  </a:extLst>
                </a:gridCol>
              </a:tblGrid>
              <a:tr h="688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Discharge number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Initial gas pressure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</a:t>
                      </a:r>
                      <a:r>
                        <a:rPr lang="en-US" sz="1800" u="none" strike="noStrike" baseline="-25000">
                          <a:effectLst/>
                        </a:rPr>
                        <a:t>bt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</a:t>
                      </a:r>
                      <a:r>
                        <a:rPr lang="en-US" sz="1800" u="none" strike="noStrike" baseline="-25000">
                          <a:effectLst/>
                        </a:rPr>
                        <a:t>cd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Plasma existance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6039729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34394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7757302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34395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8455038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34396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91365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34398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1362120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34399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6940632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4011460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34402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6683854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34404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5508158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0894079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0621202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34408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650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025967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34410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 mPa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400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461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1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7"/>
            <a:ext cx="6476197" cy="32003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812807"/>
            <a:ext cx="5816600" cy="32003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200"/>
            <a:ext cx="6096000" cy="2844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3200"/>
            <a:ext cx="6146800" cy="284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B87B6-2025-4ADD-9196-CAB65761EB12}"/>
              </a:ext>
            </a:extLst>
          </p:cNvPr>
          <p:cNvSpPr txBox="1"/>
          <p:nvPr/>
        </p:nvSpPr>
        <p:spPr>
          <a:xfrm flipH="1">
            <a:off x="462279" y="104921"/>
            <a:ext cx="682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Results. Raw data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485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419"/>
            <a:ext cx="5486411" cy="2893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6" y="3837160"/>
            <a:ext cx="5486411" cy="3020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1" y="943419"/>
            <a:ext cx="5486411" cy="2893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86CE2-0A67-47FA-8EFC-42B6FFE7A2F8}"/>
              </a:ext>
            </a:extLst>
          </p:cNvPr>
          <p:cNvSpPr txBox="1"/>
          <p:nvPr/>
        </p:nvSpPr>
        <p:spPr>
          <a:xfrm flipH="1">
            <a:off x="284040" y="108830"/>
            <a:ext cx="637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Results. Processed data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87ED21-D438-45CE-BFAF-EB97BB618CAD}"/>
                  </a:ext>
                </a:extLst>
              </p:cNvPr>
              <p:cNvSpPr txBox="1"/>
              <p:nvPr/>
            </p:nvSpPr>
            <p:spPr>
              <a:xfrm>
                <a:off x="7251560" y="5038457"/>
                <a:ext cx="6094520" cy="71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𝑐h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87ED21-D438-45CE-BFAF-EB97BB618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60" y="5038457"/>
                <a:ext cx="6094520" cy="711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7A7B60-8F65-479B-8515-C443052FB1BB}"/>
                  </a:ext>
                </a:extLst>
              </p:cNvPr>
              <p:cNvSpPr txBox="1"/>
              <p:nvPr/>
            </p:nvSpPr>
            <p:spPr>
              <a:xfrm>
                <a:off x="-2233422" y="4420211"/>
                <a:ext cx="6782540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𝑁𝑆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7A7B60-8F65-479B-8515-C443052FB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3422" y="4420211"/>
                <a:ext cx="6782540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B2D12E-2B08-4A5E-A100-93981784AC32}"/>
                  </a:ext>
                </a:extLst>
              </p:cNvPr>
              <p:cNvSpPr txBox="1"/>
              <p:nvPr/>
            </p:nvSpPr>
            <p:spPr>
              <a:xfrm>
                <a:off x="-2233422" y="5202848"/>
                <a:ext cx="7639812" cy="71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nary>
                        <m:nary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B2D12E-2B08-4A5E-A100-93981784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3422" y="5202848"/>
                <a:ext cx="7639812" cy="711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525EFD-29F4-40C2-84C4-F1AF13A54828}"/>
                  </a:ext>
                </a:extLst>
              </p:cNvPr>
              <p:cNvSpPr txBox="1"/>
              <p:nvPr/>
            </p:nvSpPr>
            <p:spPr>
              <a:xfrm>
                <a:off x="5406390" y="4330962"/>
                <a:ext cx="7790688" cy="62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525EFD-29F4-40C2-84C4-F1AF13A5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390" y="4330962"/>
                <a:ext cx="7790688" cy="62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19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055216" y="0"/>
            <a:ext cx="9136782" cy="6705600"/>
            <a:chOff x="1810619" y="0"/>
            <a:chExt cx="9136782" cy="67056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810619" y="0"/>
              <a:ext cx="9136782" cy="6705600"/>
              <a:chOff x="693018" y="-188498"/>
              <a:chExt cx="9346131" cy="6974309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018" y="-188498"/>
                <a:ext cx="9346131" cy="1864901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018" y="1453412"/>
                <a:ext cx="9346131" cy="1879335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018" y="3095730"/>
                <a:ext cx="9346131" cy="1963547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018" y="4822257"/>
                <a:ext cx="9346131" cy="1963554"/>
              </a:xfrm>
              <a:prstGeom prst="rect">
                <a:avLst/>
              </a:prstGeom>
            </p:spPr>
          </p:pic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7645400" y="165100"/>
              <a:ext cx="0" cy="62611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29523" y="196663"/>
              <a:ext cx="0" cy="62611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829523" y="196663"/>
              <a:ext cx="815877" cy="6261100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189A45-29AE-48CE-AC3B-DDFE88BAE3CB}"/>
              </a:ext>
            </a:extLst>
          </p:cNvPr>
          <p:cNvSpPr txBox="1"/>
          <p:nvPr/>
        </p:nvSpPr>
        <p:spPr>
          <a:xfrm flipH="1">
            <a:off x="0" y="196663"/>
            <a:ext cx="305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Results.</a:t>
            </a:r>
          </a:p>
          <a:p>
            <a:r>
              <a:rPr lang="en-US" sz="2400" dirty="0" err="1"/>
              <a:t>Quasistationary</a:t>
            </a:r>
            <a:r>
              <a:rPr lang="en-US" sz="2400" dirty="0"/>
              <a:t> phase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B77B30-9ACE-4C65-A5F2-8FF3F680170D}"/>
              </a:ext>
            </a:extLst>
          </p:cNvPr>
          <p:cNvSpPr/>
          <p:nvPr/>
        </p:nvSpPr>
        <p:spPr>
          <a:xfrm>
            <a:off x="4844247" y="3056190"/>
            <a:ext cx="25035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Quasistationary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phase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F39BFBA-CCFA-43E5-B630-C22D3891CC4E}"/>
              </a:ext>
            </a:extLst>
          </p:cNvPr>
          <p:cNvCxnSpPr/>
          <p:nvPr/>
        </p:nvCxnSpPr>
        <p:spPr>
          <a:xfrm flipV="1">
            <a:off x="7368469" y="3018404"/>
            <a:ext cx="1136341" cy="290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D4A4E7-3B57-4163-B147-646B27FB3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4" y="1106903"/>
            <a:ext cx="8829205" cy="5751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E8D0D-45B8-45AE-8C5B-64815F821E66}"/>
              </a:ext>
            </a:extLst>
          </p:cNvPr>
          <p:cNvSpPr txBox="1"/>
          <p:nvPr/>
        </p:nvSpPr>
        <p:spPr>
          <a:xfrm>
            <a:off x="467103" y="293526"/>
            <a:ext cx="109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Results. Confinement time dependence on toroidal magnetic field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8124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293</Words>
  <Application>Microsoft Office PowerPoint</Application>
  <PresentationFormat>Широкоэкранный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Tokamak GOLEM</vt:lpstr>
      <vt:lpstr>Introduction</vt:lpstr>
      <vt:lpstr>Introduction</vt:lpstr>
      <vt:lpstr>Plan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Tokamak GOLEM</dc:title>
  <dc:creator>User</dc:creator>
  <cp:lastModifiedBy>User</cp:lastModifiedBy>
  <cp:revision>22</cp:revision>
  <dcterms:created xsi:type="dcterms:W3CDTF">2020-12-29T22:40:34Z</dcterms:created>
  <dcterms:modified xsi:type="dcterms:W3CDTF">2020-12-30T13:36:45Z</dcterms:modified>
</cp:coreProperties>
</file>