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embeddedFontLst>
    <p:embeddedFont>
      <p:font typeface="Roboto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0D60F53D-AC55-4BF0-87B8-6F0D5356A96B}">
  <a:tblStyle styleId="{0D60F53D-AC55-4BF0-87B8-6F0D5356A96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Roboto-regular.fntdata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oboto-italic.fntdata"/><Relationship Id="rId47" Type="http://schemas.openxmlformats.org/officeDocument/2006/relationships/font" Target="fonts/Roboto-bold.fntdata"/><Relationship Id="rId49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139700" marR="139700" rtl="0">
              <a:lnSpc>
                <a:spcPct val="136363"/>
              </a:lnSpc>
              <a:spcBef>
                <a:spcPts val="2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cs" sz="1200">
                <a:solidFill>
                  <a:schemeClr val="dk1"/>
                </a:solidFill>
                <a:highlight>
                  <a:srgbClr val="FFFFFF"/>
                </a:highlight>
              </a:rPr>
              <a:t>obr. 3 </a:t>
            </a:r>
            <a:r>
              <a:rPr lang="cs" sz="1200">
                <a:solidFill>
                  <a:schemeClr val="dk1"/>
                </a:solidFill>
                <a:highlight>
                  <a:srgbClr val="FFFFFF"/>
                </a:highlight>
              </a:rPr>
              <a:t>Fusion reactor. In: </a:t>
            </a:r>
            <a:r>
              <a:rPr i="1" lang="cs" sz="1200">
                <a:solidFill>
                  <a:schemeClr val="dk1"/>
                </a:solidFill>
                <a:highlight>
                  <a:srgbClr val="FFFFFF"/>
                </a:highlight>
              </a:rPr>
              <a:t>Encyclopædia Britannica, Inc.</a:t>
            </a:r>
            <a:r>
              <a:rPr lang="cs" sz="1200">
                <a:solidFill>
                  <a:schemeClr val="dk1"/>
                </a:solidFill>
                <a:highlight>
                  <a:srgbClr val="FFFFFF"/>
                </a:highlight>
              </a:rPr>
              <a:t> [online]. 1999 [cit. 2017-11-07]. Dostupné z: https://www.britannica.com/technology/fusion-reactor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139700" marR="139700" rtl="0">
              <a:lnSpc>
                <a:spcPct val="136363"/>
              </a:lnSpc>
              <a:spcBef>
                <a:spcPts val="2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cs" sz="1200">
                <a:solidFill>
                  <a:schemeClr val="dk1"/>
                </a:solidFill>
                <a:highlight>
                  <a:srgbClr val="FFFFFF"/>
                </a:highlight>
              </a:rPr>
              <a:t>ENTLER, Slavomír, Jan MLYNÁŘ a Václav DOSTÁL. TZB-info / Energetika / Elektroenergetika / Základy fúzní energetiky II. – Základní fyzika fúzních reaktorů Základy fúzní energetiky II. – Základní fyzika fúzních reaktorů. In: </a:t>
            </a:r>
            <a:r>
              <a:rPr i="1" lang="cs" sz="1200">
                <a:solidFill>
                  <a:schemeClr val="dk1"/>
                </a:solidFill>
                <a:highlight>
                  <a:srgbClr val="FFFFFF"/>
                </a:highlight>
              </a:rPr>
              <a:t>Tzbinfo</a:t>
            </a:r>
            <a:r>
              <a:rPr lang="cs" sz="1200">
                <a:solidFill>
                  <a:schemeClr val="dk1"/>
                </a:solidFill>
                <a:highlight>
                  <a:srgbClr val="FFFFFF"/>
                </a:highlight>
              </a:rPr>
              <a:t> [online]. 2016 [cit. 2017-11-13]. Dostupné z: http://energetika.tzb-info.cz/elektroenergetika/14538-zaklady-fuzni-energetiky-ii-zakladni-fyzika-fuznich-reaktoru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139700" marR="139700" rtl="0">
              <a:lnSpc>
                <a:spcPct val="136363"/>
              </a:lnSpc>
              <a:spcBef>
                <a:spcPts val="2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cs" sz="1200">
                <a:solidFill>
                  <a:schemeClr val="dk1"/>
                </a:solidFill>
                <a:highlight>
                  <a:srgbClr val="FFFFFF"/>
                </a:highlight>
              </a:rPr>
              <a:t>obr. 4 </a:t>
            </a:r>
            <a:r>
              <a:rPr lang="cs" sz="1200">
                <a:solidFill>
                  <a:schemeClr val="dk1"/>
                </a:solidFill>
                <a:highlight>
                  <a:srgbClr val="FFFFFF"/>
                </a:highlight>
              </a:rPr>
              <a:t>ROMAN, Václav. Úspěšná obhajoba senzorů pro fúzní reaktor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cs" sz="1200">
                <a:solidFill>
                  <a:schemeClr val="dk1"/>
                </a:solidFill>
              </a:rPr>
              <a:t>tlak [mPa]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cs" sz="1200">
                <a:solidFill>
                  <a:schemeClr val="dk1"/>
                </a:solidFill>
              </a:rPr>
              <a:t>opravdový tlak [mPa]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cs" sz="1200">
                <a:solidFill>
                  <a:schemeClr val="dk1"/>
                </a:solidFill>
              </a:rPr>
              <a:t>Max. teplota [eV]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cs" sz="1200">
                <a:solidFill>
                  <a:schemeClr val="dk1"/>
                </a:solidFill>
              </a:rPr>
              <a:t>W_TH (celkova energie - jednoky?)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cs" sz="1200">
                <a:solidFill>
                  <a:schemeClr val="dk1"/>
                </a:solidFill>
              </a:rPr>
              <a:t>R_P [odpor plazmatu] [Ohm]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cs" sz="1200">
                <a:solidFill>
                  <a:schemeClr val="dk1"/>
                </a:solidFill>
              </a:rPr>
              <a:t>P_OH (ohmický příkon)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cs" sz="1200">
                <a:solidFill>
                  <a:schemeClr val="dk1"/>
                </a:solidFill>
              </a:rPr>
              <a:t>tau_E (doba udržení)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cs" sz="1200">
                <a:solidFill>
                  <a:schemeClr val="dk1"/>
                </a:solidFill>
              </a:rPr>
              <a:t>I_P max (max proud plazmatem)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cs" sz="1200">
                <a:solidFill>
                  <a:schemeClr val="dk1"/>
                </a:solidFill>
              </a:rPr>
              <a:t>U [V] napětí na závit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Ríša to má ocitované pěkně... akorát možná bych to ještě opravil po Martinovi, ať tam má něco víc, než jen URL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teď budu vyhazovat hodnoty </a:t>
            </a:r>
          </a:p>
          <a:p>
            <a:pPr lvl="0">
              <a:spcBef>
                <a:spcPts val="0"/>
              </a:spcBef>
              <a:buNone/>
            </a:pPr>
            <a:r>
              <a:rPr lang="cs"/>
              <a:t>na nic nešahám :D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teplota *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nevíš jak hodit hodnotu z 4 sloupce posledního řádku dolů </a:t>
            </a:r>
          </a:p>
          <a:p>
            <a:pPr lvl="0">
              <a:spcBef>
                <a:spcPts val="0"/>
              </a:spcBef>
              <a:buNone/>
            </a:pPr>
            <a:r>
              <a:rPr lang="cs"/>
              <a:t>? </a:t>
            </a:r>
          </a:p>
          <a:p>
            <a:pPr lvl="0">
              <a:spcBef>
                <a:spcPts val="0"/>
              </a:spcBef>
              <a:buNone/>
            </a:pPr>
            <a:r>
              <a:rPr lang="cs"/>
              <a:t>aby to bylo nastejno s ostatníma hodnotama  na řádku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cs"/>
              <a:t>Ok Teď bych už jenom vykreslila ty 4 graf pro 6 a pto 4 mPa </a:t>
            </a:r>
          </a:p>
          <a:p>
            <a:pPr lvl="0">
              <a:spcBef>
                <a:spcPts val="0"/>
              </a:spcBef>
              <a:buNone/>
            </a:pPr>
            <a:r>
              <a:rPr lang="cs"/>
              <a:t>ještě si pak pohraju s tím jak to vypadá  (stejné písmo, pozadí, možná tam hodím pár ilustračních obrázků (uvídím) a citace)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cs"/>
              <a:t>jestli chceš jít spát tak klidně běž :) </a:t>
            </a:r>
          </a:p>
          <a:p>
            <a:pPr lvl="0">
              <a:spcBef>
                <a:spcPts val="0"/>
              </a:spcBef>
              <a:buNone/>
            </a:pPr>
            <a:r>
              <a:rPr lang="cs"/>
              <a:t>btw tohle je lepší než FB </a:t>
            </a:r>
          </a:p>
          <a:p>
            <a:pPr lvl="0">
              <a:spcBef>
                <a:spcPts val="0"/>
              </a:spcBef>
              <a:buNone/>
            </a:pPr>
            <a:r>
              <a:rPr lang="cs"/>
              <a:t>Ještě mi označ finální tabulky a já je zbavím toho ohraničení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cs"/>
              <a:t>(resp. jim dám takové našedlé okénka) </a:t>
            </a:r>
          </a:p>
          <a:p>
            <a:pPr lvl="0">
              <a:spcBef>
                <a:spcPts val="0"/>
              </a:spcBef>
              <a:buNone/>
            </a:pPr>
            <a:r>
              <a:rPr lang="cs"/>
              <a:t>Já je tam chci v tohle pořadí všechny </a:t>
            </a:r>
          </a:p>
          <a:p>
            <a:pPr lvl="0">
              <a:spcBef>
                <a:spcPts val="0"/>
              </a:spcBef>
              <a:buNone/>
            </a:pPr>
            <a:r>
              <a:rPr lang="cs"/>
              <a:t>ok :)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4mPa</a:t>
            </a:r>
          </a:p>
          <a:p>
            <a:pPr lvl="0">
              <a:spcBef>
                <a:spcPts val="0"/>
              </a:spcBef>
              <a:buNone/>
            </a:pPr>
            <a:r>
              <a:rPr lang="cs"/>
              <a:t>Kdyžtak ještě ocituju, co bude třeba :) Svoje mám ocitované v poznámce pod slidem</a:t>
            </a:r>
          </a:p>
          <a:p>
            <a:pPr lvl="0">
              <a:spcBef>
                <a:spcPts val="0"/>
              </a:spcBef>
              <a:buNone/>
            </a:pPr>
            <a:r>
              <a:rPr lang="cs"/>
              <a:t>(y)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6mPaMagnetické pole - 6.57 mPa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co vše je nutné si utřídit bychom se mohli věnovat něčemu takovému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9845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-"/>
            </a:pPr>
            <a:r>
              <a:rPr lang="cs">
                <a:solidFill>
                  <a:schemeClr val="dk1"/>
                </a:solidFill>
              </a:rPr>
              <a:t>nastavený tlak není skutečný tlak </a:t>
            </a:r>
          </a:p>
          <a:p>
            <a:pPr indent="-29845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-"/>
            </a:pPr>
            <a:r>
              <a:rPr lang="cs">
                <a:solidFill>
                  <a:schemeClr val="dk1"/>
                </a:solidFill>
              </a:rPr>
              <a:t>teploty jsou ve většině případů nereálné </a:t>
            </a:r>
          </a:p>
          <a:p>
            <a:pPr indent="-29845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-"/>
            </a:pPr>
            <a:r>
              <a:rPr lang="cs">
                <a:solidFill>
                  <a:schemeClr val="dk1"/>
                </a:solidFill>
              </a:rPr>
              <a:t>n*10^1 eV</a:t>
            </a:r>
          </a:p>
          <a:p>
            <a:pPr indent="-298450" lvl="0" marL="457200" rtl="0">
              <a:spcBef>
                <a:spcPts val="0"/>
              </a:spcBef>
              <a:buClr>
                <a:schemeClr val="dk1"/>
              </a:buClr>
              <a:buSzPct val="91666"/>
              <a:buChar char="-"/>
            </a:pPr>
            <a:r>
              <a:rPr lang="cs">
                <a:solidFill>
                  <a:schemeClr val="dk1"/>
                </a:solidFill>
              </a:rPr>
              <a:t>11000 st= 1 eV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Nějak to zacitované je :) můžu Tě tu takhle nechat? :/ cítím se hrozně provinile, že to Ty všechno odedřeš... už Ti někdy někdo řekl, že jsi nejlepší...?</a:t>
            </a:r>
          </a:p>
          <a:p>
            <a:pPr lvl="0">
              <a:spcBef>
                <a:spcPts val="0"/>
              </a:spcBef>
              <a:buNone/>
            </a:pPr>
            <a:r>
              <a:rPr lang="cs"/>
              <a:t>Dobrou :)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cs" sz="1000">
                <a:solidFill>
                  <a:schemeClr val="dk1"/>
                </a:solidFill>
              </a:rPr>
              <a:t>elektro- a magneto-dynamické procesy se rozumí, že jednotlivé cásti plazmatu spolu v tokamaku interagují prostřednictvím dalekodosahových magnetických a elektrických polí, takže na každou částici najednou působí velké množství jiných částic na vzdálenosti řádově až metrů.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cs" sz="1000">
                <a:solidFill>
                  <a:schemeClr val="dk1"/>
                </a:solidFill>
              </a:rPr>
              <a:t> kolektivní chování poukazuje na reakci plazmatu na přítomnost elektromagnetických polí jako celek.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139700" marR="139700" rtl="0">
              <a:lnSpc>
                <a:spcPct val="136363"/>
              </a:lnSpc>
              <a:spcBef>
                <a:spcPts val="2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69850" lvl="0" marL="139700" marR="139700" rtl="0">
              <a:lnSpc>
                <a:spcPct val="136363"/>
              </a:lnSpc>
              <a:spcBef>
                <a:spcPts val="2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139700" marR="139700" rtl="0">
              <a:lnSpc>
                <a:spcPct val="136363"/>
              </a:lnSpc>
              <a:spcBef>
                <a:spcPts val="2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i="1" lang="cs" sz="1200">
                <a:solidFill>
                  <a:schemeClr val="dk1"/>
                </a:solidFill>
              </a:rPr>
              <a:t>obr. 2: I</a:t>
            </a:r>
            <a:r>
              <a:rPr b="1" i="1" lang="cs" sz="1200">
                <a:solidFill>
                  <a:schemeClr val="dk1"/>
                </a:solidFill>
              </a:rPr>
              <a:t>lustrační obrázek</a:t>
            </a:r>
            <a:r>
              <a:rPr b="1" lang="cs" sz="1200">
                <a:solidFill>
                  <a:schemeClr val="dk1"/>
                </a:solidFill>
              </a:rPr>
              <a:t> </a:t>
            </a:r>
            <a:r>
              <a:rPr lang="cs" sz="1200">
                <a:solidFill>
                  <a:schemeClr val="dk1"/>
                </a:solidFill>
              </a:rPr>
              <a:t>[online]. [cit. 2017-11-08]. Dostupné z: http://www.observatory.cz/news-images/old/344-fuze.jpg</a:t>
            </a:r>
            <a:r>
              <a:rPr b="1" lang="c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c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Magnetické pole nádob se zásadně vytváří elektrickým proudem, který teče pevným vodičem, nebo přímo plazmatem.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Shape 76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Shape 2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Shape 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jpg"/><Relationship Id="rId4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Relationship Id="rId4" Type="http://schemas.openxmlformats.org/officeDocument/2006/relationships/image" Target="../media/image24.png"/><Relationship Id="rId5" Type="http://schemas.openxmlformats.org/officeDocument/2006/relationships/image" Target="../media/image17.png"/><Relationship Id="rId6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png"/><Relationship Id="rId4" Type="http://schemas.openxmlformats.org/officeDocument/2006/relationships/image" Target="../media/image26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png"/><Relationship Id="rId4" Type="http://schemas.openxmlformats.org/officeDocument/2006/relationships/image" Target="../media/image18.png"/><Relationship Id="rId5" Type="http://schemas.openxmlformats.org/officeDocument/2006/relationships/image" Target="../media/image32.png"/><Relationship Id="rId6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6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://tophdimgs.com/453703-task.html" TargetMode="External"/><Relationship Id="rId4" Type="http://schemas.openxmlformats.org/officeDocument/2006/relationships/hyperlink" Target="http://energyfanatics.com/2015/05/08/plasma-power-limitless-source-clean-energy/" TargetMode="External"/><Relationship Id="rId10" Type="http://schemas.openxmlformats.org/officeDocument/2006/relationships/hyperlink" Target="http://21stoleti.cz/2016/12/22/uspesna-obhajoba-senzoru-pro-fuzni-reaktor-iter/" TargetMode="External"/><Relationship Id="rId9" Type="http://schemas.openxmlformats.org/officeDocument/2006/relationships/hyperlink" Target="https://www.britannica.com/technology/fusion-reactor" TargetMode="External"/><Relationship Id="rId5" Type="http://schemas.openxmlformats.org/officeDocument/2006/relationships/hyperlink" Target="https://www.linkedin.com/pulse/20140922135532-27855475-knowledge-is-power-in-customer-service" TargetMode="External"/><Relationship Id="rId6" Type="http://schemas.openxmlformats.org/officeDocument/2006/relationships/hyperlink" Target="http://www.hvezdarnaplzen.cz/wp-content/uploads/2015/09/energie_na_nukleon.jpg" TargetMode="External"/><Relationship Id="rId7" Type="http://schemas.openxmlformats.org/officeDocument/2006/relationships/hyperlink" Target="http://www.observatory.cz/news-images/old/344-fuze.jpg" TargetMode="External"/><Relationship Id="rId8" Type="http://schemas.openxmlformats.org/officeDocument/2006/relationships/hyperlink" Target="https://www.iter.org/sci/tkmkresearch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researchgate.net/figure/266594073_fig5_Figure-5-Simplified-scheme-of-a-Tokamak-and-the-loop-voltage-measurements" TargetMode="External"/><Relationship Id="rId4" Type="http://schemas.openxmlformats.org/officeDocument/2006/relationships/hyperlink" Target="https://www.researchgate.net/figure/266594073_fig5_Figure-5-Simplified-scheme-of-a-Tokamak-and-the-loop-voltage-measurements" TargetMode="External"/><Relationship Id="rId11" Type="http://schemas.openxmlformats.org/officeDocument/2006/relationships/hyperlink" Target="http://www.encyclopedia-magnetica.com/doku.php/file/rogowski_coil_ends_magnetica.jpg" TargetMode="External"/><Relationship Id="rId10" Type="http://schemas.openxmlformats.org/officeDocument/2006/relationships/hyperlink" Target="https://en.wikipedia.org/wiki/Rogowski_coil" TargetMode="External"/><Relationship Id="rId9" Type="http://schemas.openxmlformats.org/officeDocument/2006/relationships/hyperlink" Target="https://en.wikipedia.org/wiki/Rogowski_coil" TargetMode="External"/><Relationship Id="rId5" Type="http://schemas.openxmlformats.org/officeDocument/2006/relationships/hyperlink" Target="https://www.researchgate.net/figure/266594073_fig5_Figure-5-Simplified-scheme-of-a-Tokamak-and-the-loop-voltage-measurements" TargetMode="External"/><Relationship Id="rId6" Type="http://schemas.openxmlformats.org/officeDocument/2006/relationships/hyperlink" Target="http://global.wago.com/en/products/product-catalog/interface-electronics/current-measurement/rogowski-coils-855-series/index.jspo" TargetMode="External"/><Relationship Id="rId7" Type="http://schemas.openxmlformats.org/officeDocument/2006/relationships/hyperlink" Target="http://global.wago.com/en/products/product-catalog/interface-electronics/current-measurement/rogowski-coils-855-series/index.jspo" TargetMode="External"/><Relationship Id="rId8" Type="http://schemas.openxmlformats.org/officeDocument/2006/relationships/hyperlink" Target="https://www.researchgate.net/figure/266594073_fig5_Figure-5-Simplified-scheme-of-a-Tokamak-and-the-loop-voltage-measurements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://golem.fjfi.cvut.cz/wiki/Handling/CompAlgSystems4Golem/gnuplot/training/index" TargetMode="External"/><Relationship Id="rId4" Type="http://schemas.openxmlformats.org/officeDocument/2006/relationships/hyperlink" Target="http://physics.mff.cuni.cz/kfpp/s4r/plazma/?p=6" TargetMode="External"/><Relationship Id="rId5" Type="http://schemas.openxmlformats.org/officeDocument/2006/relationships/hyperlink" Target="http://energetika.tzb-info.cz/elektroenergetika/14538-zaklady-fuzni-energetiky-ii-zakladni-fyzika-fuznich-reaktoru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Tokamak Golem</a:t>
            </a:r>
          </a:p>
        </p:txBody>
      </p:sp>
      <p:sp>
        <p:nvSpPr>
          <p:cNvPr id="86" name="Shape 86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Studentský experiment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11700" y="8855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180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b="1" lang="cs"/>
              <a:t>Technické problémy termonukleární reakce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311700" y="858175"/>
            <a:ext cx="8520600" cy="4164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cs" sz="1400">
                <a:solidFill>
                  <a:srgbClr val="000000"/>
                </a:solidFill>
              </a:rPr>
              <a:t>Překonáním problémů s udržením resp. ohřevem plazmatu přijde na řadu řešení problémů technologického charakteru.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000000"/>
                </a:solidFill>
              </a:rPr>
              <a:t>1.</a:t>
            </a:r>
            <a:r>
              <a:rPr lang="cs">
                <a:solidFill>
                  <a:srgbClr val="000000"/>
                </a:solidFill>
              </a:rPr>
              <a:t>      </a:t>
            </a:r>
            <a:r>
              <a:rPr b="1" lang="cs">
                <a:solidFill>
                  <a:srgbClr val="000000"/>
                </a:solidFill>
              </a:rPr>
              <a:t>Materiály stěn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000000"/>
                </a:solidFill>
              </a:rPr>
              <a:t>2.</a:t>
            </a:r>
            <a:r>
              <a:rPr lang="cs">
                <a:solidFill>
                  <a:srgbClr val="000000"/>
                </a:solidFill>
              </a:rPr>
              <a:t>      </a:t>
            </a:r>
            <a:r>
              <a:rPr b="1" lang="cs">
                <a:solidFill>
                  <a:srgbClr val="000000"/>
                </a:solidFill>
              </a:rPr>
              <a:t>Tritium: </a:t>
            </a:r>
            <a:r>
              <a:rPr lang="cs">
                <a:solidFill>
                  <a:srgbClr val="000000"/>
                </a:solidFill>
              </a:rPr>
              <a:t>Rozpadá se beta rozpadem s poločasem 12.3 let. Na Zemi se prakticky nevyskytuje, je možné ho vytvořit neutronovou aktivací :</a:t>
            </a:r>
          </a:p>
          <a:p>
            <a:pPr indent="-298450" lvl="0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cs">
                <a:solidFill>
                  <a:srgbClr val="000000"/>
                </a:solidFill>
              </a:rPr>
              <a:t> n +6Li → 4He + T                                                                                  </a:t>
            </a:r>
          </a:p>
          <a:p>
            <a:pPr indent="-298450" lvl="0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cs">
                <a:solidFill>
                  <a:srgbClr val="000000"/>
                </a:solidFill>
              </a:rPr>
              <a:t> n + 7Li → 4He + T + n                                                                                     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cs">
                <a:solidFill>
                  <a:srgbClr val="000000"/>
                </a:solidFill>
              </a:rPr>
              <a:t> </a:t>
            </a:r>
            <a:r>
              <a:rPr lang="cs">
                <a:solidFill>
                  <a:srgbClr val="000000"/>
                </a:solidFill>
              </a:rPr>
              <a:t>Druhá reakce důležitá, protože se při ní produkuje další neutron, který může dále reagovat. Je tak v principu možné využít neutrony vznikající při DT reakci pro tvorbu dostatečného množství tritia. </a:t>
            </a:r>
            <a:br>
              <a:rPr lang="cs">
                <a:solidFill>
                  <a:srgbClr val="000000"/>
                </a:solidFill>
              </a:rPr>
            </a:br>
            <a:r>
              <a:rPr b="1" lang="cs">
                <a:solidFill>
                  <a:srgbClr val="000000"/>
                </a:solidFill>
              </a:rPr>
              <a:t>3.</a:t>
            </a:r>
            <a:r>
              <a:rPr lang="cs">
                <a:solidFill>
                  <a:srgbClr val="000000"/>
                </a:solidFill>
              </a:rPr>
              <a:t> 	</a:t>
            </a:r>
            <a:r>
              <a:rPr b="1" lang="cs">
                <a:solidFill>
                  <a:srgbClr val="000000"/>
                </a:solidFill>
              </a:rPr>
              <a:t>Magnety: </a:t>
            </a:r>
            <a:r>
              <a:rPr lang="cs">
                <a:solidFill>
                  <a:srgbClr val="000000"/>
                </a:solidFill>
              </a:rPr>
              <a:t>Objem prostoru, ve kterém je požadováno vysoké magnetické pole je z ekonomického hlediska nejvyznamější faktor limitující velikost fúzních zařízení.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Tokamak</a:t>
            </a:r>
          </a:p>
        </p:txBody>
      </p:sp>
      <p:sp>
        <p:nvSpPr>
          <p:cNvPr id="156" name="Shape 156"/>
          <p:cNvSpPr txBox="1"/>
          <p:nvPr>
            <p:ph idx="1" type="subTitle"/>
          </p:nvPr>
        </p:nvSpPr>
        <p:spPr>
          <a:xfrm>
            <a:off x="166275" y="279717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zařízení pro realizaci fúze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Tokamak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311700" y="1152475"/>
            <a:ext cx="8520600" cy="384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92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b="1" lang="cs" sz="1900">
                <a:solidFill>
                  <a:srgbClr val="000000"/>
                </a:solidFill>
              </a:rPr>
              <a:t>TO</a:t>
            </a:r>
            <a:r>
              <a:rPr lang="cs" sz="1900">
                <a:solidFill>
                  <a:srgbClr val="000000"/>
                </a:solidFill>
              </a:rPr>
              <a:t>roidnaja</a:t>
            </a:r>
            <a:r>
              <a:rPr b="1" lang="cs" sz="1900">
                <a:solidFill>
                  <a:srgbClr val="000000"/>
                </a:solidFill>
              </a:rPr>
              <a:t> KA</a:t>
            </a:r>
            <a:r>
              <a:rPr lang="cs" sz="1900">
                <a:solidFill>
                  <a:srgbClr val="000000"/>
                </a:solidFill>
              </a:rPr>
              <a:t>mera i</a:t>
            </a:r>
            <a:r>
              <a:rPr b="1" lang="cs" sz="1900">
                <a:solidFill>
                  <a:srgbClr val="000000"/>
                </a:solidFill>
              </a:rPr>
              <a:t> MA</a:t>
            </a:r>
            <a:r>
              <a:rPr lang="cs" sz="1900">
                <a:solidFill>
                  <a:srgbClr val="000000"/>
                </a:solidFill>
              </a:rPr>
              <a:t>gnitnaja </a:t>
            </a:r>
            <a:r>
              <a:rPr b="1" lang="cs" sz="1900">
                <a:solidFill>
                  <a:srgbClr val="000000"/>
                </a:solidFill>
              </a:rPr>
              <a:t>K</a:t>
            </a:r>
            <a:r>
              <a:rPr lang="cs" sz="1900">
                <a:solidFill>
                  <a:srgbClr val="000000"/>
                </a:solidFill>
              </a:rPr>
              <a:t>atuška</a:t>
            </a:r>
          </a:p>
          <a:p>
            <a:pPr indent="-3492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cs" sz="1900">
                <a:solidFill>
                  <a:srgbClr val="000000"/>
                </a:solidFill>
              </a:rPr>
              <a:t>Nemůžeme dosáhnout tlaků jako na slunci</a:t>
            </a:r>
          </a:p>
          <a:p>
            <a:pPr indent="-3492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cs" sz="1900">
                <a:solidFill>
                  <a:srgbClr val="000000"/>
                </a:solidFill>
              </a:rPr>
              <a:t>Jsou potřeba vysoké teploty (řádově 10^8 K)</a:t>
            </a:r>
          </a:p>
          <a:p>
            <a:pPr indent="-3492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cs" sz="1900">
                <a:solidFill>
                  <a:srgbClr val="000000"/>
                </a:solidFill>
              </a:rPr>
              <a:t>Ohmický ohřev (efektivní do řádově 10^7 K)</a:t>
            </a:r>
          </a:p>
          <a:p>
            <a:pPr indent="-34925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cs" sz="1900">
                <a:solidFill>
                  <a:srgbClr val="000000"/>
                </a:solidFill>
              </a:rPr>
              <a:t>Dodatečný ohřev elektromagnetickou vlnou </a:t>
            </a:r>
          </a:p>
          <a:p>
            <a:pPr indent="-34925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cs" sz="1900">
                <a:solidFill>
                  <a:srgbClr val="000000"/>
                </a:solidFill>
              </a:rPr>
              <a:t>vstřikování svazků urychlených atomů -&gt; iontů a elektronů (urychlí se a předají energii plazmatu)</a:t>
            </a:r>
          </a:p>
          <a:p>
            <a:pPr indent="-349250" lvl="2" marL="1371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cs" sz="1900">
                <a:solidFill>
                  <a:srgbClr val="000000"/>
                </a:solidFill>
              </a:rPr>
              <a:t>je nutné vyladit správnou energii vstřikovaných částic</a:t>
            </a:r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8151" y="410000"/>
            <a:ext cx="3395577" cy="251147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6298775" y="3094125"/>
            <a:ext cx="25818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obr. 6: TOKAMAK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Schéma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311700" y="1152475"/>
            <a:ext cx="3999900" cy="416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7777"/>
              <a:buChar char="-"/>
            </a:pPr>
            <a:r>
              <a:rPr lang="cs" sz="1800">
                <a:solidFill>
                  <a:srgbClr val="000000"/>
                </a:solidFill>
              </a:rPr>
              <a:t>Cíl: Toroidální tvar plazmatu; nesmí se dotýkat stěn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cs" sz="1400">
                <a:solidFill>
                  <a:srgbClr val="000000"/>
                </a:solidFill>
              </a:rPr>
              <a:t>poloidální + toroidální magnetické pole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cs" sz="1800">
                <a:solidFill>
                  <a:srgbClr val="000000"/>
                </a:solidFill>
              </a:rPr>
              <a:t>Velký transformátor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cs" sz="1400">
                <a:solidFill>
                  <a:srgbClr val="000000"/>
                </a:solidFill>
              </a:rPr>
              <a:t>primární vinutí klasické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cs" sz="1400">
                <a:solidFill>
                  <a:srgbClr val="000000"/>
                </a:solidFill>
              </a:rPr>
              <a:t>sekundární vinutí je jádrem tokamaku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cs" sz="1800">
                <a:solidFill>
                  <a:srgbClr val="000000"/>
                </a:solidFill>
              </a:rPr>
              <a:t>Ohmický ohřev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cs" sz="1400">
                <a:solidFill>
                  <a:srgbClr val="000000"/>
                </a:solidFill>
              </a:rPr>
              <a:t>rychlé vybití kondenzátorů -&gt; indukce el. proudu</a:t>
            </a:r>
          </a:p>
          <a:p>
            <a:pPr indent="-317500" lvl="1" marL="914400" rtl="0">
              <a:spcBef>
                <a:spcPts val="0"/>
              </a:spcBef>
              <a:buSzPct val="100000"/>
              <a:buChar char="-"/>
            </a:pPr>
            <a:r>
              <a:rPr lang="cs" sz="1400">
                <a:solidFill>
                  <a:srgbClr val="000000"/>
                </a:solidFill>
              </a:rPr>
              <a:t>vodivost plazmatu roste s teplotou</a:t>
            </a:r>
            <a:r>
              <a:rPr lang="cs" sz="1400"/>
              <a:t>   </a:t>
            </a:r>
          </a:p>
        </p:txBody>
      </p:sp>
      <p:pic>
        <p:nvPicPr>
          <p:cNvPr descr="339-004-7BD6624C.jpg"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600" y="1152475"/>
            <a:ext cx="4520700" cy="302931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5872975" y="4278000"/>
            <a:ext cx="20031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obr. 7 - fúzní reaktor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Lawsonovo kritérium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311700" y="1152475"/>
            <a:ext cx="4584600" cy="4053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ct val="100000"/>
              <a:buChar char="-"/>
            </a:pPr>
            <a:r>
              <a:rPr lang="cs" sz="1800">
                <a:solidFill>
                  <a:srgbClr val="000000"/>
                </a:solidFill>
              </a:rPr>
              <a:t>Určuje hodnotu, kterou je nutné přesáhnout pro energetické využití fúze</a:t>
            </a:r>
          </a:p>
          <a:p>
            <a:pPr lvl="0" rtl="0">
              <a:spcBef>
                <a:spcPts val="0"/>
              </a:spcBef>
              <a:spcAft>
                <a:spcPts val="5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ct val="100000"/>
              <a:buChar char="-"/>
            </a:pPr>
            <a:r>
              <a:rPr lang="cs" sz="1800">
                <a:solidFill>
                  <a:srgbClr val="000000"/>
                </a:solidFill>
              </a:rPr>
              <a:t>Kritérium vědecké rovnováhy</a:t>
            </a:r>
          </a:p>
          <a:p>
            <a:pPr indent="-317500" lvl="1" marL="914400" rtl="0"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ct val="100000"/>
              <a:buChar char="-"/>
            </a:pPr>
            <a:r>
              <a:rPr lang="cs" sz="1400">
                <a:solidFill>
                  <a:srgbClr val="000000"/>
                </a:solidFill>
              </a:rPr>
              <a:t>vyrovnání fúzní výkon x ohřev</a:t>
            </a:r>
          </a:p>
          <a:p>
            <a:pPr lvl="0" rtl="0">
              <a:spcBef>
                <a:spcPts val="0"/>
              </a:spcBef>
              <a:spcAft>
                <a:spcPts val="5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ct val="100000"/>
              <a:buChar char="-"/>
            </a:pPr>
            <a:r>
              <a:rPr lang="cs" sz="1800">
                <a:solidFill>
                  <a:srgbClr val="000000"/>
                </a:solidFill>
              </a:rPr>
              <a:t>Kritérium zapálení</a:t>
            </a:r>
          </a:p>
          <a:p>
            <a:pPr indent="-317500" lvl="1" marL="914400" rtl="0"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ct val="100000"/>
              <a:buChar char="-"/>
            </a:pPr>
            <a:r>
              <a:rPr lang="cs" sz="1400">
                <a:solidFill>
                  <a:srgbClr val="000000"/>
                </a:solidFill>
              </a:rPr>
              <a:t>vyrovnání tepelného ohřevu z plazmatu x ztráty</a:t>
            </a:r>
          </a:p>
        </p:txBody>
      </p:sp>
      <p:sp>
        <p:nvSpPr>
          <p:cNvPr id="179" name="Shape 179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cs" sz="24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cs" sz="2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τ</a:t>
            </a:r>
            <a:r>
              <a:rPr baseline="-25000" lang="cs" sz="2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cs" sz="2400">
                <a:solidFill>
                  <a:schemeClr val="dk1"/>
                </a:solidFill>
                <a:highlight>
                  <a:srgbClr val="FFFFFF"/>
                </a:highlight>
              </a:rPr>
              <a:t> ≥ 𝑓(</a:t>
            </a:r>
            <a:r>
              <a:rPr lang="cs" sz="2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cs" sz="2400">
                <a:solidFill>
                  <a:schemeClr val="dk1"/>
                </a:solidFill>
                <a:highlight>
                  <a:srgbClr val="FFFFFF"/>
                </a:highlight>
              </a:rPr>
              <a:t>)</a:t>
            </a:r>
          </a:p>
          <a:p>
            <a:pPr lv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cs" sz="2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cs" sz="24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cs" sz="2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cs" sz="24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cs" sz="2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τ</a:t>
            </a:r>
            <a:r>
              <a:rPr baseline="-25000" lang="cs" sz="2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cs" sz="2400">
                <a:solidFill>
                  <a:schemeClr val="dk1"/>
                </a:solidFill>
                <a:highlight>
                  <a:srgbClr val="FFFFFF"/>
                </a:highlight>
              </a:rPr>
              <a:t> ≥ 0,926 × 10</a:t>
            </a:r>
            <a:r>
              <a:rPr baseline="30000" lang="cs" sz="2400">
                <a:solidFill>
                  <a:schemeClr val="dk1"/>
                </a:solidFill>
                <a:highlight>
                  <a:srgbClr val="FFFFFF"/>
                </a:highlight>
              </a:rPr>
              <a:t>21</a:t>
            </a:r>
          </a:p>
          <a:p>
            <a:pPr lv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cs" sz="2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cs" sz="24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cs" sz="2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cs" sz="24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cs" sz="2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τ</a:t>
            </a:r>
            <a:r>
              <a:rPr baseline="-25000" lang="cs" sz="2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cs" sz="2400">
                <a:solidFill>
                  <a:schemeClr val="dk1"/>
                </a:solidFill>
                <a:highlight>
                  <a:srgbClr val="FFFFFF"/>
                </a:highlight>
              </a:rPr>
              <a:t> ≥ 5,554 × 10</a:t>
            </a:r>
            <a:r>
              <a:rPr baseline="30000" lang="cs" sz="2400">
                <a:solidFill>
                  <a:schemeClr val="dk1"/>
                </a:solidFill>
                <a:highlight>
                  <a:srgbClr val="FFFFFF"/>
                </a:highlight>
              </a:rPr>
              <a:t>21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ITER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311700" y="1270125"/>
            <a:ext cx="4500300" cy="3339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cs" sz="1800">
                <a:solidFill>
                  <a:srgbClr val="000000"/>
                </a:solidFill>
              </a:rPr>
              <a:t>Projekt EU, USA, Číny, Japonska, Jižní Koreje, Ruska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cs" sz="1800">
                <a:solidFill>
                  <a:srgbClr val="000000"/>
                </a:solidFill>
              </a:rPr>
              <a:t>Největší zařízení na zkoumání term. fúze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cs" sz="1800">
                <a:solidFill>
                  <a:srgbClr val="000000"/>
                </a:solidFill>
              </a:rPr>
              <a:t>Plánované dokončení v roce 2035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cs" sz="1800">
                <a:solidFill>
                  <a:srgbClr val="000000"/>
                </a:solidFill>
              </a:rPr>
              <a:t>Princip TOKAMAKu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cs" sz="1800">
                <a:solidFill>
                  <a:srgbClr val="000000"/>
                </a:solidFill>
              </a:rPr>
              <a:t>Využití největšího kryogenního systému na světě (chlazení cívek -&gt; konzervace energie + supravodivost)</a:t>
            </a:r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5399" y="555700"/>
            <a:ext cx="3756899" cy="25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/>
        </p:nvSpPr>
        <p:spPr>
          <a:xfrm>
            <a:off x="7014900" y="3154425"/>
            <a:ext cx="18174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obr. 8 - ITER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GOLEM</a:t>
            </a: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cs" sz="1800">
                <a:solidFill>
                  <a:srgbClr val="000000"/>
                </a:solidFill>
              </a:rPr>
              <a:t>Fúzní reaktor na FJFI ČVUT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cs" sz="1800">
                <a:solidFill>
                  <a:srgbClr val="222222"/>
                </a:solidFill>
                <a:highlight>
                  <a:srgbClr val="FFFFFF"/>
                </a:highlight>
              </a:rPr>
              <a:t>TM-1, TM-1-MH a CASTOR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cs" sz="1800">
                <a:solidFill>
                  <a:srgbClr val="000000"/>
                </a:solidFill>
              </a:rPr>
              <a:t>Nejstarší a nejmenší reaktor svého typu na světě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cs" sz="1800">
                <a:solidFill>
                  <a:srgbClr val="000000"/>
                </a:solidFill>
              </a:rPr>
              <a:t>do května 1976 </a:t>
            </a:r>
            <a:r>
              <a:rPr lang="cs" sz="1800">
                <a:solidFill>
                  <a:srgbClr val="000000"/>
                </a:solidFill>
                <a:highlight>
                  <a:srgbClr val="FFFFFF"/>
                </a:highlight>
              </a:rPr>
              <a:t> v Ústavu atomové energie I. V. Kurčatova v Moskvě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lang="cs" sz="1800">
                <a:solidFill>
                  <a:srgbClr val="000000"/>
                </a:solidFill>
                <a:highlight>
                  <a:srgbClr val="FFFFFF"/>
                </a:highlight>
              </a:rPr>
              <a:t>od září 1977 v provozu na AV v Praze</a:t>
            </a:r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721275"/>
            <a:ext cx="9525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325" y="4721275"/>
            <a:ext cx="9525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20171109_181821.jpg" id="196" name="Shape 1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1600" y="1152475"/>
            <a:ext cx="4520699" cy="3390563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/>
        </p:nvSpPr>
        <p:spPr>
          <a:xfrm>
            <a:off x="5662800" y="4648925"/>
            <a:ext cx="17556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obr. 9 - GOLEM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Měřicí přístroje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>
                <a:latin typeface="Calibri"/>
                <a:ea typeface="Calibri"/>
                <a:cs typeface="Calibri"/>
                <a:sym typeface="Calibri"/>
              </a:rPr>
              <a:t>Rogowského pásek (cívka)</a:t>
            </a:r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311700" y="1152475"/>
            <a:ext cx="32544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cs">
                <a:solidFill>
                  <a:srgbClr val="000000"/>
                </a:solidFill>
              </a:rPr>
              <a:t>•</a:t>
            </a:r>
            <a:r>
              <a:rPr lang="c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tok nabitých částic vytváří kruhové mag. pole</a:t>
            </a:r>
          </a:p>
          <a:p>
            <a:pPr lvl="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cs">
                <a:solidFill>
                  <a:srgbClr val="000000"/>
                </a:solidFill>
              </a:rPr>
              <a:t>•</a:t>
            </a:r>
            <a:r>
              <a:rPr lang="c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Rog. pásek je el. vodič (cívka)</a:t>
            </a:r>
          </a:p>
          <a:p>
            <a:pPr lvl="0" rtl="0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 txBox="1"/>
          <p:nvPr/>
        </p:nvSpPr>
        <p:spPr>
          <a:xfrm>
            <a:off x="3566088" y="4568863"/>
            <a:ext cx="23406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obr. 11 Rogowského pásek</a:t>
            </a:r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0250" y="2300700"/>
            <a:ext cx="3254325" cy="27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938" y="2397896"/>
            <a:ext cx="2651875" cy="2114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/>
        </p:nvSpPr>
        <p:spPr>
          <a:xfrm>
            <a:off x="5530425" y="714775"/>
            <a:ext cx="3254400" cy="12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" sz="1800"/>
              <a:t>•</a:t>
            </a:r>
            <a:r>
              <a:rPr lang="cs" sz="1800">
                <a:latin typeface="Calibri"/>
                <a:ea typeface="Calibri"/>
                <a:cs typeface="Calibri"/>
                <a:sym typeface="Calibri"/>
              </a:rPr>
              <a:t>díky EMI měří střídavý proud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" sz="1800"/>
              <a:t>•</a:t>
            </a:r>
            <a:r>
              <a:rPr lang="cs" sz="1800">
                <a:latin typeface="Calibri"/>
                <a:ea typeface="Calibri"/>
                <a:cs typeface="Calibri"/>
                <a:sym typeface="Calibri"/>
              </a:rPr>
              <a:t>průchod vodiče středem vinutí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" sz="1800">
                <a:latin typeface="Calibri"/>
                <a:ea typeface="Calibri"/>
                <a:cs typeface="Calibri"/>
                <a:sym typeface="Calibri"/>
              </a:rPr>
              <a:t>ruší ostatní směry mag. pole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311700" y="4512775"/>
            <a:ext cx="27435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obr. 10 Stacionární mag. pole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1250" y="530800"/>
            <a:ext cx="3924300" cy="263713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 txBox="1"/>
          <p:nvPr/>
        </p:nvSpPr>
        <p:spPr>
          <a:xfrm>
            <a:off x="588625" y="3482775"/>
            <a:ext cx="27048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obr. 12 Rogowského pásek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5157525" y="3447675"/>
            <a:ext cx="2943000" cy="4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obr. 13 Vnitřek Rogowského pásku</a:t>
            </a:r>
          </a:p>
        </p:txBody>
      </p:sp>
      <p:pic>
        <p:nvPicPr>
          <p:cNvPr id="221" name="Shape 2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350" y="591825"/>
            <a:ext cx="4706450" cy="251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Pracovní úkoly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238975" y="1017725"/>
            <a:ext cx="5651100" cy="3890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cs" sz="2000"/>
              <a:t>seznámit se s tokamakem, s webovým rozhraním 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cs" sz="2000"/>
              <a:t>osadit tokamak diagnostickými prostředky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cs" sz="2000"/>
              <a:t>vytvořit samostatné el. pole (výboj bez plynu)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cs" sz="2000"/>
              <a:t>vytvořit komplexní zadání pro výboj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cs" sz="2000"/>
              <a:t>odhadnout odpor komory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cs" sz="2000"/>
              <a:t>znázornit časový průběh proudu a vývoj teploty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cs" sz="2000"/>
              <a:t>5 měření s nejvyšší teplotou  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0075" y="239200"/>
            <a:ext cx="2812100" cy="28499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6419325" y="3104175"/>
            <a:ext cx="2320500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Obr. 1: To do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>
                <a:latin typeface="Calibri"/>
                <a:ea typeface="Calibri"/>
                <a:cs typeface="Calibri"/>
                <a:sym typeface="Calibri"/>
              </a:rPr>
              <a:t>Napětí na závit U</a:t>
            </a:r>
            <a:r>
              <a:rPr baseline="-25000" lang="cs"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cs">
                <a:latin typeface="Calibri"/>
                <a:ea typeface="Calibri"/>
                <a:cs typeface="Calibri"/>
                <a:sym typeface="Calibri"/>
              </a:rPr>
              <a:t> (Loop Voltage)</a:t>
            </a:r>
          </a:p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311700" y="1152475"/>
            <a:ext cx="42573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cs" sz="2400">
                <a:solidFill>
                  <a:srgbClr val="000000"/>
                </a:solidFill>
              </a:rPr>
              <a:t>•</a:t>
            </a:r>
            <a:r>
              <a:rPr lang="c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Ul stejné jako napětí na plazmatickém prstenci</a:t>
            </a:r>
          </a:p>
          <a:p>
            <a:pPr lvl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cs" sz="2400">
                <a:solidFill>
                  <a:srgbClr val="000000"/>
                </a:solidFill>
              </a:rPr>
              <a:t>•</a:t>
            </a:r>
            <a:r>
              <a:rPr lang="c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měřeno pomocí jednoho závitu vodiče na výbojové komoře</a:t>
            </a:r>
          </a:p>
        </p:txBody>
      </p:sp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1400" y="1170125"/>
            <a:ext cx="4270200" cy="244908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/>
        </p:nvSpPr>
        <p:spPr>
          <a:xfrm>
            <a:off x="5129475" y="3896175"/>
            <a:ext cx="357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Obr. 14 Zjednodušené schéma tokamaku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Výsledky	</a:t>
            </a:r>
          </a:p>
        </p:txBody>
      </p:sp>
      <p:sp>
        <p:nvSpPr>
          <p:cNvPr id="235" name="Shape 235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Shape 240"/>
          <p:cNvPicPr preferRelativeResize="0"/>
          <p:nvPr/>
        </p:nvPicPr>
        <p:blipFill rotWithShape="1">
          <a:blip r:embed="rId3">
            <a:alphaModFix/>
          </a:blip>
          <a:srcRect b="0" l="0" r="0" t="10738"/>
          <a:stretch/>
        </p:blipFill>
        <p:spPr>
          <a:xfrm>
            <a:off x="0" y="322460"/>
            <a:ext cx="9184448" cy="4668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Shape 245" title="Gra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88" y="0"/>
            <a:ext cx="4286250" cy="2650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 title="Gra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1050" y="-67485"/>
            <a:ext cx="4552950" cy="281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 title="Graf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515125"/>
            <a:ext cx="4552950" cy="260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 title="Graf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91050" y="2650325"/>
            <a:ext cx="4552950" cy="246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3" name="Shape 253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{0D60F53D-AC55-4BF0-87B8-6F0D5356A96B}</a:tableStyleId>
              </a:tblPr>
              <a:tblGrid>
                <a:gridCol w="761775"/>
                <a:gridCol w="1103600"/>
                <a:gridCol w="1078050"/>
                <a:gridCol w="903750"/>
                <a:gridCol w="1164125"/>
                <a:gridCol w="1883100"/>
                <a:gridCol w="1238975"/>
                <a:gridCol w="1010600"/>
              </a:tblGrid>
              <a:tr h="7068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tlak [mPa]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opravdový tlak [mPa]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max. teplota [eV]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W_TH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R_P 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P_loss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tau_E (ms)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I_P max [A]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70675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0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1,77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375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8,58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7,14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0,011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750,87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17,16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70675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1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2,24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18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0,54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-4,76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-0,017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-31,73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16,32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70675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2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3,53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17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0,76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-4,76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-0,017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-44,48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14,12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79300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4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5,58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12,69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cs">
                          <a:solidFill>
                            <a:schemeClr val="dk1"/>
                          </a:solidFill>
                        </a:rPr>
                        <a:t>0,97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cs">
                          <a:solidFill>
                            <a:schemeClr val="dk1"/>
                          </a:solidFill>
                        </a:rPr>
                        <a:t>0,14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cs">
                          <a:solidFill>
                            <a:schemeClr val="dk1"/>
                          </a:solidFill>
                        </a:rPr>
                        <a:t>0,0016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0,00022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>
                          <a:solidFill>
                            <a:schemeClr val="dk1"/>
                          </a:solidFill>
                        </a:rPr>
                        <a:t>17,86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</a:tr>
              <a:tr h="470675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6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6,57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19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1,61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7,14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0,011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140,62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16,86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70675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8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2,55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241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7,96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7,15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0,0114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696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1,24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77875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10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11,44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494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73,21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7,15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0,0114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6403,56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25,4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769425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14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13,88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1,09.10^6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195984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-0,072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-4,57E-04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-428735357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796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8" name="Shape 258"/>
          <p:cNvGraphicFramePr/>
          <p:nvPr/>
        </p:nvGraphicFramePr>
        <p:xfrm>
          <a:off x="-12" y="-198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{0D60F53D-AC55-4BF0-87B8-6F0D5356A96B}</a:tableStyleId>
              </a:tblPr>
              <a:tblGrid>
                <a:gridCol w="825750"/>
                <a:gridCol w="1095175"/>
                <a:gridCol w="1069825"/>
                <a:gridCol w="986850"/>
                <a:gridCol w="1364775"/>
                <a:gridCol w="1299175"/>
                <a:gridCol w="1306650"/>
                <a:gridCol w="1195800"/>
              </a:tblGrid>
              <a:tr h="6855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s"/>
                        <a:t>tlak [mPa]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s"/>
                        <a:t>opravdový tlak [mPa]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max. teplota [eV]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W_TH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R_P 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P_loss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tau_E (ms)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I_P max [A]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35175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s"/>
                        <a:t>0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s"/>
                        <a:t>1,77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375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8,58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7,14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0,011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750,87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17,16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35175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s"/>
                        <a:t>1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s"/>
                        <a:t>2,24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18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0,54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-4,76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-0,017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-31,73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16,32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35175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s"/>
                        <a:t>2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s"/>
                        <a:t>3,53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17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0,76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-4,76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-0,017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-44,48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14,12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35175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s"/>
                        <a:t>4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s"/>
                        <a:t>5,58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12,69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>
                          <a:solidFill>
                            <a:schemeClr val="dk1"/>
                          </a:solidFill>
                        </a:rPr>
                        <a:t>0,97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>
                          <a:solidFill>
                            <a:schemeClr val="dk1"/>
                          </a:solidFill>
                        </a:rPr>
                        <a:t>0,14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>
                          <a:solidFill>
                            <a:schemeClr val="dk1"/>
                          </a:solidFill>
                        </a:rPr>
                        <a:t>0,0016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0,00022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>
                          <a:solidFill>
                            <a:schemeClr val="dk1"/>
                          </a:solidFill>
                        </a:rPr>
                        <a:t>17,86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</a:tr>
              <a:tr h="435175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s"/>
                        <a:t>6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s"/>
                        <a:t>6,57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19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1,61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7,14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0,011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140,62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16,86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35175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s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s">
                          <a:solidFill>
                            <a:srgbClr val="FF0000"/>
                          </a:solidFill>
                        </a:rPr>
                        <a:t>2,55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>
                          <a:solidFill>
                            <a:srgbClr val="FF0000"/>
                          </a:solidFill>
                        </a:rPr>
                        <a:t>241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>
                          <a:solidFill>
                            <a:srgbClr val="FF0000"/>
                          </a:solidFill>
                        </a:rPr>
                        <a:t>7,96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>
                          <a:solidFill>
                            <a:srgbClr val="FF0000"/>
                          </a:solidFill>
                        </a:rPr>
                        <a:t>7,15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>
                          <a:solidFill>
                            <a:srgbClr val="FF0000"/>
                          </a:solidFill>
                        </a:rPr>
                        <a:t>0,0114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>
                          <a:solidFill>
                            <a:srgbClr val="FF0000"/>
                          </a:solidFill>
                        </a:rPr>
                        <a:t>696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>
                          <a:solidFill>
                            <a:srgbClr val="FF0000"/>
                          </a:solidFill>
                        </a:rPr>
                        <a:t>1,24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69475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s"/>
                        <a:t>10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s"/>
                        <a:t>11,44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494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73,21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7,15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0,0114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6403,56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25,4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27000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s"/>
                        <a:t>14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s"/>
                        <a:t>13,88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1,09.10^6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195984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-0,072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-4,57E-04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-428735357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796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" name="Shape 263"/>
          <p:cNvGraphicFramePr/>
          <p:nvPr/>
        </p:nvGraphicFramePr>
        <p:xfrm>
          <a:off x="40188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{0D60F53D-AC55-4BF0-87B8-6F0D5356A96B}</a:tableStyleId>
              </a:tblPr>
              <a:tblGrid>
                <a:gridCol w="721575"/>
                <a:gridCol w="1103600"/>
                <a:gridCol w="1078050"/>
                <a:gridCol w="903750"/>
                <a:gridCol w="1164125"/>
                <a:gridCol w="1883100"/>
                <a:gridCol w="1238975"/>
                <a:gridCol w="1010600"/>
              </a:tblGrid>
              <a:tr h="7693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tlak [mPa]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s"/>
                        <a:t>opravdový tlak [mPa]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s"/>
                        <a:t>max. teplota [eV]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W_TH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R_P [Ohm]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P_loss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tau_E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I_P max [A]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12275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s">
                          <a:solidFill>
                            <a:srgbClr val="FF0000"/>
                          </a:solidFill>
                        </a:rPr>
                        <a:t>1,77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s">
                          <a:solidFill>
                            <a:srgbClr val="FF0000"/>
                          </a:solidFill>
                        </a:rPr>
                        <a:t>375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>
                          <a:solidFill>
                            <a:srgbClr val="FF0000"/>
                          </a:solidFill>
                        </a:rPr>
                        <a:t>8,58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>
                          <a:solidFill>
                            <a:srgbClr val="FF0000"/>
                          </a:solidFill>
                        </a:rPr>
                        <a:t>7,14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>
                          <a:solidFill>
                            <a:srgbClr val="FF0000"/>
                          </a:solidFill>
                        </a:rPr>
                        <a:t>0,011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>
                          <a:solidFill>
                            <a:srgbClr val="FF0000"/>
                          </a:solidFill>
                        </a:rPr>
                        <a:t>750,87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>
                          <a:solidFill>
                            <a:srgbClr val="FF0000"/>
                          </a:solidFill>
                        </a:rPr>
                        <a:t>17,16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12275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1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s"/>
                        <a:t>2,24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s"/>
                        <a:t>18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0,54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-4,76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-0,017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-31,73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16,32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12275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2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s"/>
                        <a:t>3,53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s"/>
                        <a:t>17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0,76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-4,76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-0,017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-44,48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14,12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21650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4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s"/>
                        <a:t>5,58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s"/>
                        <a:t>12,69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>
                          <a:solidFill>
                            <a:schemeClr val="dk1"/>
                          </a:solidFill>
                        </a:rPr>
                        <a:t>0,97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>
                          <a:solidFill>
                            <a:schemeClr val="dk1"/>
                          </a:solidFill>
                        </a:rPr>
                        <a:t>0,14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>
                          <a:solidFill>
                            <a:schemeClr val="dk1"/>
                          </a:solidFill>
                        </a:rPr>
                        <a:t>0,0016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0,00022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>
                          <a:solidFill>
                            <a:schemeClr val="dk1"/>
                          </a:solidFill>
                        </a:rPr>
                        <a:t>17,86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</a:tr>
              <a:tr h="675600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6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s"/>
                        <a:t>6,57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s"/>
                        <a:t>19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1,61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7,14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0,011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140,62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16,86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02675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10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s"/>
                        <a:t>11,44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s"/>
                        <a:t>494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73,21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7,15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0,0114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6403,56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25,4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37425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>
                          <a:solidFill>
                            <a:srgbClr val="FF0000"/>
                          </a:solidFill>
                        </a:rPr>
                        <a:t>14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s">
                          <a:solidFill>
                            <a:srgbClr val="FF0000"/>
                          </a:solidFill>
                        </a:rPr>
                        <a:t>13,88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s">
                          <a:solidFill>
                            <a:srgbClr val="FF0000"/>
                          </a:solidFill>
                        </a:rPr>
                        <a:t>1,09.10^6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>
                          <a:solidFill>
                            <a:srgbClr val="FF0000"/>
                          </a:solidFill>
                        </a:rPr>
                        <a:t>195984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>
                          <a:solidFill>
                            <a:srgbClr val="FF0000"/>
                          </a:solidFill>
                        </a:rPr>
                        <a:t>-0,072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>
                          <a:solidFill>
                            <a:srgbClr val="FF0000"/>
                          </a:solidFill>
                        </a:rPr>
                        <a:t>-4,57E-04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>
                          <a:solidFill>
                            <a:srgbClr val="FF0000"/>
                          </a:solidFill>
                        </a:rPr>
                        <a:t>-428735357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>
                          <a:solidFill>
                            <a:srgbClr val="FF0000"/>
                          </a:solidFill>
                        </a:rPr>
                        <a:t>796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8" name="Shape 268"/>
          <p:cNvGraphicFramePr/>
          <p:nvPr/>
        </p:nvGraphicFramePr>
        <p:xfrm>
          <a:off x="-12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{0D60F53D-AC55-4BF0-87B8-6F0D5356A96B}</a:tableStyleId>
              </a:tblPr>
              <a:tblGrid>
                <a:gridCol w="761775"/>
                <a:gridCol w="1103600"/>
                <a:gridCol w="1078050"/>
                <a:gridCol w="903750"/>
                <a:gridCol w="1164125"/>
                <a:gridCol w="1280350"/>
                <a:gridCol w="1319350"/>
                <a:gridCol w="1532975"/>
              </a:tblGrid>
              <a:tr h="11819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tlak [mPa]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s"/>
                        <a:t>opravdový tlak [mPa]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max. teplota [eV]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W_TH 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R_P [Ohm]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P_loss 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s"/>
                        <a:t>tau_E (ms)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I_P max [A]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787025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s">
                          <a:solidFill>
                            <a:srgbClr val="FF0000"/>
                          </a:solidFill>
                        </a:rPr>
                        <a:t>2,24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>
                          <a:solidFill>
                            <a:srgbClr val="FF0000"/>
                          </a:solidFill>
                        </a:rPr>
                        <a:t>18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>
                          <a:solidFill>
                            <a:srgbClr val="FF0000"/>
                          </a:solidFill>
                        </a:rPr>
                        <a:t>0,54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>
                          <a:solidFill>
                            <a:srgbClr val="FF0000"/>
                          </a:solidFill>
                        </a:rPr>
                        <a:t>-4,76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>
                          <a:solidFill>
                            <a:srgbClr val="FF0000"/>
                          </a:solidFill>
                        </a:rPr>
                        <a:t>-0,017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s">
                          <a:solidFill>
                            <a:srgbClr val="FF0000"/>
                          </a:solidFill>
                        </a:rPr>
                        <a:t>-31,73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>
                          <a:solidFill>
                            <a:srgbClr val="FF0000"/>
                          </a:solidFill>
                        </a:rPr>
                        <a:t>16,32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787025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s">
                          <a:solidFill>
                            <a:srgbClr val="FF0000"/>
                          </a:solidFill>
                        </a:rPr>
                        <a:t>3,53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>
                          <a:solidFill>
                            <a:srgbClr val="FF0000"/>
                          </a:solidFill>
                        </a:rPr>
                        <a:t>17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>
                          <a:solidFill>
                            <a:srgbClr val="FF0000"/>
                          </a:solidFill>
                        </a:rPr>
                        <a:t>0,76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>
                          <a:solidFill>
                            <a:srgbClr val="FF0000"/>
                          </a:solidFill>
                        </a:rPr>
                        <a:t>-4,76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>
                          <a:solidFill>
                            <a:srgbClr val="FF0000"/>
                          </a:solidFill>
                        </a:rPr>
                        <a:t>-0,017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s">
                          <a:solidFill>
                            <a:srgbClr val="FF0000"/>
                          </a:solidFill>
                        </a:rPr>
                        <a:t>-44,48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>
                          <a:solidFill>
                            <a:srgbClr val="FF0000"/>
                          </a:solidFill>
                        </a:rPr>
                        <a:t>14,12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01425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4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s"/>
                        <a:t>5,58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12,69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0,97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0,14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0,0016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s">
                          <a:highlight>
                            <a:srgbClr val="FFFFFF"/>
                          </a:highlight>
                        </a:rPr>
                        <a:t>0,00022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17,86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</a:tr>
              <a:tr h="787025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6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s"/>
                        <a:t>6,57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19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1,61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7,14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0,011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s"/>
                        <a:t>140,62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/>
                        <a:t>16,86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799050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>
                          <a:solidFill>
                            <a:srgbClr val="FF0000"/>
                          </a:solidFill>
                        </a:rPr>
                        <a:t>10 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s">
                          <a:solidFill>
                            <a:srgbClr val="FF0000"/>
                          </a:solidFill>
                        </a:rPr>
                        <a:t>11,44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>
                          <a:solidFill>
                            <a:srgbClr val="FF0000"/>
                          </a:solidFill>
                        </a:rPr>
                        <a:t>494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>
                          <a:solidFill>
                            <a:srgbClr val="FF0000"/>
                          </a:solidFill>
                        </a:rPr>
                        <a:t>73,21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>
                          <a:solidFill>
                            <a:srgbClr val="FF0000"/>
                          </a:solidFill>
                        </a:rPr>
                        <a:t>7,15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>
                          <a:solidFill>
                            <a:srgbClr val="FF0000"/>
                          </a:solidFill>
                        </a:rPr>
                        <a:t>0,0114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cs">
                          <a:solidFill>
                            <a:srgbClr val="FF0000"/>
                          </a:solidFill>
                        </a:rPr>
                        <a:t>6403,56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cs">
                          <a:solidFill>
                            <a:srgbClr val="FF0000"/>
                          </a:solidFill>
                        </a:rPr>
                        <a:t>25,4</a:t>
                      </a: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Shape 273" title="Gra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480474" cy="255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 title="Gra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433825"/>
            <a:ext cx="4382237" cy="27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 title="Graf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11050" y="-78200"/>
            <a:ext cx="4382250" cy="27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Shape 276" title="Graf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91425" y="2483513"/>
            <a:ext cx="4221499" cy="261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Shape 281" title="Gra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713600" cy="26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 title="Gra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63" y="2497800"/>
            <a:ext cx="4611075" cy="244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 title="Graf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91425" y="0"/>
            <a:ext cx="4452574" cy="249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Shape 284" title="Graf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75" y="2392850"/>
            <a:ext cx="4448498" cy="275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23507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Fúze aneb jak “fúzovat”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106600" y="861700"/>
            <a:ext cx="4695300" cy="3568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cs" sz="2400"/>
              <a:t>proč lidstvo zajímá fúze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cs" sz="2400"/>
              <a:t>plazma 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cs" sz="2400"/>
              <a:t>termojadern</a:t>
            </a:r>
            <a:r>
              <a:rPr lang="cs" sz="2400"/>
              <a:t>á fúze a </a:t>
            </a:r>
          </a:p>
          <a:p>
            <a:pPr indent="0" lvl="0" marL="45720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cs" sz="2400"/>
              <a:t>problémy kolem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cs" sz="2400"/>
              <a:t>tokamak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cs" sz="2400"/>
              <a:t>měřicí přístroje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cs" sz="2400"/>
              <a:t>Výsledky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3425" y="355625"/>
            <a:ext cx="4348875" cy="289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4483425" y="3475875"/>
            <a:ext cx="2411100" cy="2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obr 2: Plasma koule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Shape 289" title="Gra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200"/>
            <a:ext cx="9144000" cy="494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96" name="Shape 296" title="Gra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49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Shape 301" title="Gra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235099"/>
            <a:ext cx="9144000" cy="4673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08" name="Shape 308" title="Gra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90874"/>
            <a:ext cx="9144000" cy="4673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Shape 313" title="Gra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6825"/>
            <a:ext cx="9144000" cy="489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20" name="Shape 320" title="Gra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489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Co jsme si odnesli?</a:t>
            </a:r>
          </a:p>
        </p:txBody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311700" y="1017725"/>
            <a:ext cx="8520600" cy="3990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3000"/>
              <a:t>průběžně kontrolovat data měření (alespoň odhadem) </a:t>
            </a: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3000"/>
              <a:t>psát si příště lépe měřící deník  (Jak? )</a:t>
            </a: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Char char="-"/>
            </a:pPr>
            <a:r>
              <a:rPr b="1" lang="cs" sz="3000">
                <a:solidFill>
                  <a:schemeClr val="accent5"/>
                </a:solidFill>
              </a:rPr>
              <a:t>Nezpracovávat data na poslední chvíli </a:t>
            </a: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3000"/>
              <a:t>kachnička (jinak to bude muset dělat někdo z vás) </a:t>
            </a:r>
          </a:p>
          <a:p>
            <a:pPr indent="-419100" lvl="0" marL="457200" rtl="0">
              <a:spcBef>
                <a:spcPts val="0"/>
              </a:spcBef>
              <a:buSzPct val="100000"/>
              <a:buChar char="-"/>
            </a:pPr>
            <a:r>
              <a:rPr lang="cs" sz="3000"/>
              <a:t>nechat si zkontrolovat měřidla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Shape 3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50" y="-646700"/>
            <a:ext cx="7613100" cy="570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reference/citace - obrázky</a:t>
            </a:r>
          </a:p>
        </p:txBody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x="311700" y="1017725"/>
            <a:ext cx="89244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139700" marR="139700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obr 1: To do.</a:t>
            </a:r>
            <a:r>
              <a:rPr lang="cs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In: </a:t>
            </a:r>
            <a:r>
              <a:rPr i="1"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TOPHIDMGS</a:t>
            </a:r>
            <a:r>
              <a:rPr lang="cs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[online]. [cit. 2017-11-15]. Dostupné z: </a:t>
            </a:r>
          </a:p>
          <a:p>
            <a:pPr indent="0" lvl="0" marL="139700" marR="139700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cs" sz="12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http://tophdimgs.com/453703-task.html</a:t>
            </a:r>
          </a:p>
          <a:p>
            <a:pPr indent="0" lvl="0" marL="0" marR="139700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cs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cs" sz="12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obr2 : Plasma Koule</a:t>
            </a:r>
            <a:r>
              <a:rPr lang="cs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cs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Energyfantastics.com</a:t>
            </a:r>
            <a:r>
              <a:rPr lang="cs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[online]. In: . [cit. 2017-11-15]. Dostupné z: </a:t>
            </a:r>
          </a:p>
          <a:p>
            <a:pPr indent="0" lvl="0" marL="139700" marR="139700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cs" sz="12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http://energyfanatics.com/2015/05/08/plasma-power-limitless-source-clean-energy/</a:t>
            </a:r>
          </a:p>
          <a:p>
            <a:pPr indent="0" lvl="0" marL="139700" marR="139700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obr 3: síla v poznání</a:t>
            </a:r>
            <a:r>
              <a:rPr lang="cs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Linkedin</a:t>
            </a:r>
            <a:r>
              <a:rPr lang="cs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[online]. In: . [cit. 2017-11-15]. Dostupné z: </a:t>
            </a:r>
            <a:r>
              <a:rPr lang="cs" sz="12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5"/>
              </a:rPr>
              <a:t>https://www.linkedin.com/pulse/20140922135532-27855475-knowledge-is-power-in-customer-service</a:t>
            </a:r>
          </a:p>
          <a:p>
            <a:pPr indent="-69850" lvl="0" marL="139700" marR="139700" rtl="0">
              <a:lnSpc>
                <a:spcPct val="136363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c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obr 4: Graf závislosti separační energie</a:t>
            </a:r>
            <a:r>
              <a:rPr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[online]. [cit. 2017-11-08]. Dostupné z: </a:t>
            </a:r>
            <a:r>
              <a:rPr lang="cs" sz="12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http://www.hvezdarnaplzen.cz/wp-content/uploads/2015/09/energie_na_nukleon.jpg</a:t>
            </a:r>
          </a:p>
          <a:p>
            <a:pPr indent="0" lvl="0" marL="139700" marR="139700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dk1"/>
                </a:solidFill>
              </a:rPr>
              <a:t>obr 5: Ilustrační obrázek</a:t>
            </a:r>
            <a:r>
              <a:rPr b="1" lang="cs" sz="1200">
                <a:solidFill>
                  <a:srgbClr val="000000"/>
                </a:solidFill>
              </a:rPr>
              <a:t> </a:t>
            </a:r>
            <a:r>
              <a:rPr lang="cs" sz="1200">
                <a:solidFill>
                  <a:srgbClr val="000000"/>
                </a:solidFill>
              </a:rPr>
              <a:t>[online]. [cit. 2017-11-08]. Dostupné z: </a:t>
            </a:r>
          </a:p>
          <a:p>
            <a:pPr indent="0" lvl="0" marL="139700" marR="139700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cs" sz="1200" u="sng">
                <a:solidFill>
                  <a:schemeClr val="hlink"/>
                </a:solidFill>
                <a:hlinkClick r:id="rId7"/>
              </a:rPr>
              <a:t>http://www.observatory.cz/news-images/old/344-fuze.jpg</a:t>
            </a:r>
          </a:p>
          <a:p>
            <a:pPr indent="0" lvl="0" marL="139700" marR="139700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dk1"/>
                </a:solidFill>
              </a:rPr>
              <a:t>obr 6: TOKAMAK </a:t>
            </a:r>
            <a:r>
              <a:rPr i="1"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ITER</a:t>
            </a:r>
            <a:r>
              <a:rPr lang="cs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[online]. In: . [cit. 2017-11-15]. Dostupné z: </a:t>
            </a:r>
          </a:p>
          <a:p>
            <a:pPr indent="0" lvl="0" marL="139700" marR="139700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cs" sz="12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8"/>
              </a:rPr>
              <a:t>https://www.iter.org/sci/tkmkresearch</a:t>
            </a:r>
          </a:p>
          <a:p>
            <a:pPr indent="0" lvl="0" marL="139700" marR="139700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dk1"/>
                </a:solidFill>
              </a:rPr>
              <a:t>obr. 7: Fusion reactor. In: </a:t>
            </a:r>
            <a:r>
              <a:rPr i="1" lang="cs" sz="1200">
                <a:solidFill>
                  <a:schemeClr val="dk1"/>
                </a:solidFill>
              </a:rPr>
              <a:t>Encyclopædia Britannica, Inc.</a:t>
            </a:r>
            <a:r>
              <a:rPr lang="cs" sz="1200">
                <a:solidFill>
                  <a:schemeClr val="dk1"/>
                </a:solidFill>
              </a:rPr>
              <a:t> [online]. 1999 [cit. 2017-11-07]. Dostupné z: </a:t>
            </a:r>
            <a:r>
              <a:rPr lang="cs" sz="1200" u="sng">
                <a:solidFill>
                  <a:schemeClr val="hlink"/>
                </a:solidFill>
                <a:hlinkClick r:id="rId9"/>
              </a:rPr>
              <a:t>https://www.britannica.com/technology/fusion-reactor</a:t>
            </a:r>
          </a:p>
          <a:p>
            <a:pPr indent="0" lvl="0" marL="139700" marR="139700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dk1"/>
                </a:solidFill>
              </a:rPr>
              <a:t>obr 8: ITER </a:t>
            </a:r>
            <a:r>
              <a:rPr lang="c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In: </a:t>
            </a:r>
            <a:r>
              <a:rPr i="1" lang="c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21. století</a:t>
            </a:r>
            <a:r>
              <a:rPr lang="c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[online]. 2016 [cit. 2017-11-07]. Dostupné z: </a:t>
            </a:r>
            <a:r>
              <a:rPr lang="c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http://21stoleti.cz/2016/12/22/uspesna-obhajoba-senzoru-pro-fuzni-reaktor-iter/</a:t>
            </a:r>
          </a:p>
          <a:p>
            <a:pPr indent="0" lvl="0" marL="139700" marR="139700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69850" lvl="0" marL="139700" marR="139700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139700" marR="139700" rtl="0">
              <a:lnSpc>
                <a:spcPct val="136363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139700" marR="139700" rtl="0">
              <a:lnSpc>
                <a:spcPct val="136363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139700" marR="139700" rtl="0">
              <a:lnSpc>
                <a:spcPct val="136363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69850" lvl="0" marL="139700" marR="139700" rtl="0">
              <a:lnSpc>
                <a:spcPct val="136363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reference/citace - obrázky</a:t>
            </a:r>
          </a:p>
        </p:txBody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x="311700" y="1260025"/>
            <a:ext cx="8520600" cy="3833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1200"/>
              <a:t>obr 8: GOLEM foto by [Sára]</a:t>
            </a:r>
          </a:p>
          <a:p>
            <a:pPr indent="0" lvl="0" marL="0" marR="139700" rtl="0">
              <a:spcBef>
                <a:spcPts val="20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dk1"/>
                </a:solidFill>
              </a:rPr>
              <a:t>obr. 9: Stacionární magnetické pole,</a:t>
            </a:r>
            <a:r>
              <a:rPr lang="cs" sz="1200">
                <a:solidFill>
                  <a:schemeClr val="dk1"/>
                </a:solidFill>
                <a:hlinkClick r:id="rId3"/>
              </a:rPr>
              <a:t> </a:t>
            </a:r>
            <a:r>
              <a:rPr i="1"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Reaserchgate</a:t>
            </a:r>
            <a:r>
              <a:rPr lang="cs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5"/>
              </a:rPr>
              <a:t> [online]. In: . [cit. 2017-11-15]. Dostupné z: https://www.researchgate.net/figure/266594073_fig5_Figure-5-Simplified-scheme-of-a-Tokamak-and-the-loop-voltage-measurements</a:t>
            </a:r>
          </a:p>
          <a:p>
            <a:pPr indent="0" lvl="0" marL="0" marR="139700" rtl="0">
              <a:spcBef>
                <a:spcPts val="20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dk1"/>
                </a:solidFill>
              </a:rPr>
              <a:t>obr. 10: Rogowského pásek, </a:t>
            </a:r>
            <a:r>
              <a:rPr i="1"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WAGO</a:t>
            </a:r>
            <a:r>
              <a:rPr lang="cs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[online]. In: . [cit. 2017-11-15]. Dostupné z: </a:t>
            </a:r>
            <a:r>
              <a:rPr lang="cs" sz="12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6"/>
              </a:rPr>
              <a:t>http://global.wago.com/en/products/product-catalog/interface-electronics/current-measurement/rogowski-coils-855-series/index.jsp</a:t>
            </a:r>
            <a:r>
              <a:rPr lang="cs" sz="1200" u="sng">
                <a:solidFill>
                  <a:schemeClr val="hlink"/>
                </a:solidFill>
                <a:hlinkClick r:id="rId7"/>
              </a:rPr>
              <a:t>o</a:t>
            </a:r>
          </a:p>
          <a:p>
            <a:pPr indent="0" lvl="0" marL="0" marR="139700" rtl="0">
              <a:spcBef>
                <a:spcPts val="20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dk1"/>
                </a:solidFill>
              </a:rPr>
              <a:t>obr 11:  Zjednodušené schéma tokamaku, </a:t>
            </a:r>
            <a:r>
              <a:rPr i="1"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Reaserch gate</a:t>
            </a:r>
            <a:r>
              <a:rPr lang="cs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[online]. In: . [cit. 2017-11-15]. Dostupné z: </a:t>
            </a:r>
            <a:r>
              <a:rPr lang="cs" sz="12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8"/>
              </a:rPr>
              <a:t>https://www.researchgate.net/figure/266594073_fig5_Figure-5-Simplified-scheme-of-a-Tokamak-and-the-loop-voltage-measurements</a:t>
            </a:r>
          </a:p>
          <a:p>
            <a:pPr indent="0" lvl="0" marL="0" marR="139700" rtl="0">
              <a:spcBef>
                <a:spcPts val="20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dk1"/>
                </a:solidFill>
              </a:rPr>
              <a:t>obr. 12: Rogowského pásek,</a:t>
            </a:r>
            <a:r>
              <a:rPr lang="cs" sz="1200">
                <a:solidFill>
                  <a:schemeClr val="dk1"/>
                </a:solidFill>
                <a:hlinkClick r:id="rId9"/>
              </a:rPr>
              <a:t> </a:t>
            </a:r>
            <a:r>
              <a:rPr lang="cs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In: </a:t>
            </a:r>
            <a:r>
              <a:rPr i="1" lang="cs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Wikipedia</a:t>
            </a:r>
            <a:r>
              <a:rPr lang="cs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[online]. [cit. 2017-11-15]. Dostupné z: </a:t>
            </a:r>
            <a:r>
              <a:rPr lang="cs" sz="12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0"/>
              </a:rPr>
              <a:t>https://en.wikipedia.org/wiki/Rogowski_coil</a:t>
            </a:r>
          </a:p>
          <a:p>
            <a:pPr indent="0" lvl="0" marL="0" marR="139700" rtl="0">
              <a:spcBef>
                <a:spcPts val="20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dk1"/>
                </a:solidFill>
              </a:rPr>
              <a:t>obr. 13: Vnitřek Rogowského pásku,</a:t>
            </a:r>
            <a:r>
              <a:rPr i="1" lang="c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Reaserch gate</a:t>
            </a:r>
            <a:r>
              <a:rPr lang="cs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[online]. In: . [cit. 2017-11-15]. Dostupné z: </a:t>
            </a:r>
            <a:r>
              <a:rPr lang="cs" sz="12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1"/>
              </a:rPr>
              <a:t>http://www.encyclopedia-magnetica.com/doku.php/file/rogowski_coil_ends_magnetica.jpg</a:t>
            </a:r>
          </a:p>
          <a:p>
            <a:pPr indent="0" lvl="0" marL="139700" marR="139700" rtl="0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Co nás k tomu vede?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231350" y="1526975"/>
            <a:ext cx="6630000" cy="3483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937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cs" sz="2600"/>
              <a:t>Lidská zvědavost</a:t>
            </a:r>
          </a:p>
          <a:p>
            <a:pPr indent="-3937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cs" sz="2600"/>
              <a:t>inspirace přírodou</a:t>
            </a:r>
          </a:p>
          <a:p>
            <a:pPr indent="-3937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cs" sz="2600"/>
              <a:t>rostoucí energetická závislost lidstva</a:t>
            </a:r>
          </a:p>
          <a:p>
            <a:pPr indent="-393700" lvl="0" marL="45720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cs" sz="2600"/>
              <a:t>zneužití x využití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0700" y="-221000"/>
            <a:ext cx="4613300" cy="307008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6730750" y="2993675"/>
            <a:ext cx="2413200" cy="2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obr. 3: Síla v poznání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cs"/>
              <a:t>reference/citace - informace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9" name="Shape 34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139700" marR="139700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cs" sz="1200">
                <a:solidFill>
                  <a:schemeClr val="dk1"/>
                </a:solidFill>
                <a:highlight>
                  <a:srgbClr val="FFFFFF"/>
                </a:highlight>
              </a:rPr>
              <a:t>Základní úloha. In: </a:t>
            </a:r>
            <a:r>
              <a:rPr i="1" lang="cs" sz="1200">
                <a:solidFill>
                  <a:schemeClr val="dk1"/>
                </a:solidFill>
              </a:rPr>
              <a:t>GOLEM TOKAMAK</a:t>
            </a:r>
            <a:r>
              <a:rPr lang="cs" sz="1200">
                <a:solidFill>
                  <a:schemeClr val="dk1"/>
                </a:solidFill>
                <a:highlight>
                  <a:srgbClr val="FFFFFF"/>
                </a:highlight>
              </a:rPr>
              <a:t> [online]. [cit. 2017-11-15]. Dostupné z: </a:t>
            </a:r>
            <a:r>
              <a:rPr lang="cs" sz="12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http://golem.fjfi.cvut.cz/wiki/Handling/CompAlgSystems4Golem/gnuplot/training/index</a:t>
            </a:r>
          </a:p>
          <a:p>
            <a:pPr indent="-69850" lvl="0" marL="139700" marR="139700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69850" lvl="0" marL="139700" marR="139700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cs" sz="1200">
                <a:solidFill>
                  <a:schemeClr val="dk1"/>
                </a:solidFill>
                <a:highlight>
                  <a:srgbClr val="FFFFFF"/>
                </a:highlight>
              </a:rPr>
              <a:t>KOTRÍK, Tomáš, Milan AFTANAS a Michael KOMM. Plazma: Termonukleární fúze. In: </a:t>
            </a:r>
            <a:r>
              <a:rPr i="1" lang="cs" sz="1200">
                <a:solidFill>
                  <a:schemeClr val="dk1"/>
                </a:solidFill>
              </a:rPr>
              <a:t>Physics.mff.cuni.cz</a:t>
            </a:r>
            <a:r>
              <a:rPr lang="cs" sz="1200">
                <a:solidFill>
                  <a:schemeClr val="dk1"/>
                </a:solidFill>
                <a:highlight>
                  <a:srgbClr val="FFFFFF"/>
                </a:highlight>
              </a:rPr>
              <a:t>[online]. [cit. 2017-11-15]. Dostupné z: </a:t>
            </a:r>
            <a:r>
              <a:rPr lang="cs" sz="1200" u="sng">
                <a:solidFill>
                  <a:schemeClr val="accent5"/>
                </a:solidFill>
                <a:highlight>
                  <a:srgbClr val="FFFFFF"/>
                </a:highlight>
                <a:hlinkClick r:id="rId4"/>
              </a:rPr>
              <a:t>http://physics.mff.cuni.cz/kfpp/s4r/plazma/?p=6</a:t>
            </a:r>
          </a:p>
          <a:p>
            <a:pPr indent="-69850" lvl="0" marL="139700" marR="139700" rtl="0">
              <a:lnSpc>
                <a:spcPct val="136363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69850" lvl="0" marL="139700" marR="139700" rtl="0">
              <a:lnSpc>
                <a:spcPct val="136363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cs" sz="1200">
                <a:solidFill>
                  <a:schemeClr val="dk1"/>
                </a:solidFill>
                <a:highlight>
                  <a:srgbClr val="FFFFFF"/>
                </a:highlight>
              </a:rPr>
              <a:t>ŘÍPA, Milan, Vladimír WEIZETTL, Jan MLYNÁŘ a František ŽÁČEK. </a:t>
            </a:r>
            <a:r>
              <a:rPr i="1" lang="cs" sz="1200">
                <a:solidFill>
                  <a:schemeClr val="dk1"/>
                </a:solidFill>
              </a:rPr>
              <a:t>Řízená termojaderná syntéza pro každého</a:t>
            </a:r>
            <a:r>
              <a:rPr lang="cs" sz="1200">
                <a:solidFill>
                  <a:schemeClr val="dk1"/>
                </a:solidFill>
                <a:highlight>
                  <a:srgbClr val="FFFFFF"/>
                </a:highlight>
              </a:rPr>
              <a:t> [online]. Ústav fyziky plazmatu Akademie věd České republiky, Praha, 2005 [cit. 2017-11-15]. ISBN 80-902724-7-9. Dostupné z: https://www.cez.cz/edee/content/file/vzdelavani/termojaderna-synteza.pdf</a:t>
            </a:r>
          </a:p>
          <a:p>
            <a:pPr indent="-69850" lvl="0" marL="139700" marR="139700" rtl="0">
              <a:lnSpc>
                <a:spcPct val="136363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69850" lvl="0" marL="139700" marR="139700" rtl="0">
              <a:lnSpc>
                <a:spcPct val="136363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cs" sz="1200">
                <a:solidFill>
                  <a:schemeClr val="dk1"/>
                </a:solidFill>
              </a:rPr>
              <a:t>ENTLER, Slavomír, Jan MLYNÁŘ a Václav DOSTÁL. TZB-info / Energetika / Elektroenergetika / Základy fúzní energetiky II. – Základní fyzika fúzních reaktorů Základy fúzní energetiky II. – Základní fyzika fúzních reaktorů. In: </a:t>
            </a:r>
            <a:r>
              <a:rPr i="1" lang="cs" sz="1200">
                <a:solidFill>
                  <a:schemeClr val="dk1"/>
                </a:solidFill>
              </a:rPr>
              <a:t>Tzbinfo</a:t>
            </a:r>
            <a:r>
              <a:rPr lang="cs" sz="1200">
                <a:solidFill>
                  <a:schemeClr val="dk1"/>
                </a:solidFill>
              </a:rPr>
              <a:t> [online]. 2016 [cit. 2017-11-13]. Dostupné z: </a:t>
            </a:r>
            <a:r>
              <a:rPr lang="cs" sz="1200" u="sng">
                <a:solidFill>
                  <a:schemeClr val="hlink"/>
                </a:solidFill>
                <a:hlinkClick r:id="rId5"/>
              </a:rPr>
              <a:t>http://energetika.tzb-info.cz/elektroenergetika/14538-zaklady-fuzni-energetiky-ii-zakladni-fyzika-fuznich-reaktoru</a:t>
            </a:r>
          </a:p>
          <a:p>
            <a:pPr indent="-69850" lvl="0" marL="139700" marR="139700" rtl="0">
              <a:lnSpc>
                <a:spcPct val="136363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69850" lvl="0" marL="139700" marR="139700" rtl="0">
              <a:lnSpc>
                <a:spcPct val="136363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2234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Plazma a jeho ohřev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11700" y="933050"/>
            <a:ext cx="8520600" cy="4058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cs">
                <a:solidFill>
                  <a:srgbClr val="000000"/>
                </a:solidFill>
              </a:rPr>
              <a:t>soubor částic s volnými nosiči nábojů, který je globálně neutrální a vykazuje kolektivní chování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b="1" lang="cs">
                <a:solidFill>
                  <a:srgbClr val="000000"/>
                </a:solidFill>
              </a:rPr>
              <a:t>elektrické vlastnosti</a:t>
            </a:r>
            <a:r>
              <a:rPr lang="cs">
                <a:solidFill>
                  <a:srgbClr val="000000"/>
                </a:solidFill>
              </a:rPr>
              <a:t>:  elektricky vodivá, reaguje na magnetické pole, sama může generovat elektrické a magnetické pole, probíhají v ní složité elektro- a magneto-dynamické procesy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cs">
                <a:solidFill>
                  <a:srgbClr val="000000"/>
                </a:solidFill>
              </a:rPr>
              <a:t>čtvrté skupenství hmoty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cs">
                <a:solidFill>
                  <a:srgbClr val="000000"/>
                </a:solidFill>
              </a:rPr>
              <a:t>nejrozšířenější forma látky, až 99% pozorované atomarní hmoty vesmíru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cs">
                <a:solidFill>
                  <a:srgbClr val="000000"/>
                </a:solidFill>
              </a:rPr>
              <a:t>médium pro termojaderné reakce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2029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Termojaderná fúze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11700" y="775625"/>
            <a:ext cx="8520600" cy="1681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cs">
                <a:solidFill>
                  <a:srgbClr val="000000"/>
                </a:solidFill>
              </a:rPr>
              <a:t> </a:t>
            </a:r>
            <a:r>
              <a:rPr lang="cs">
                <a:solidFill>
                  <a:srgbClr val="000000"/>
                </a:solidFill>
                <a:highlight>
                  <a:srgbClr val="FFFFFF"/>
                </a:highlight>
              </a:rPr>
              <a:t>inverzní k ději jaderného štěpení. 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cs">
                <a:solidFill>
                  <a:srgbClr val="000000"/>
                </a:solidFill>
                <a:highlight>
                  <a:srgbClr val="FFFFFF"/>
                </a:highlight>
              </a:rPr>
              <a:t>založené na poznatku, že při slučovaní (fúzi) jader lehkých prvků vzniká určité množství energie, což vyplývá z rozdílu vazebných energií jednotlivých prvků</a:t>
            </a:r>
          </a:p>
          <a:p>
            <a:pPr indent="-3429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cs" sz="1800">
                <a:solidFill>
                  <a:srgbClr val="000000"/>
                </a:solidFill>
              </a:rPr>
              <a:t>Ze dvou jader lehčích než je jádro železa , lze vytvářet jádra těžší, která jsou stabilnější, a při tom uvolnit jadernou energii.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000" y="1995325"/>
            <a:ext cx="7639376" cy="30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4438050" y="2075025"/>
            <a:ext cx="42918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139700" marR="139700" rtl="0">
              <a:lnSpc>
                <a:spcPct val="136363"/>
              </a:lnSpc>
              <a:spcBef>
                <a:spcPts val="200"/>
              </a:spcBef>
              <a:buNone/>
            </a:pPr>
            <a:r>
              <a:rPr lang="cs">
                <a:highlight>
                  <a:srgbClr val="FFFFFF"/>
                </a:highlight>
              </a:rPr>
              <a:t>obr 4: - Graf závislosti separační energie 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11700" y="1301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Termojaderná fúze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311700" y="802575"/>
            <a:ext cx="8202600" cy="3868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cs" sz="1400">
                <a:solidFill>
                  <a:srgbClr val="000000"/>
                </a:solidFill>
              </a:rPr>
              <a:t>Aby došlo k uvolnění energie musí se splnit určité podmínky: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b="1" lang="cs">
                <a:solidFill>
                  <a:srgbClr val="000000"/>
                </a:solidFill>
              </a:rPr>
              <a:t>Lawsonovo kritérium</a:t>
            </a:r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cs">
                <a:solidFill>
                  <a:srgbClr val="000000"/>
                </a:solidFill>
                <a:highlight>
                  <a:srgbClr val="FFFFFF"/>
                </a:highlight>
              </a:rPr>
              <a:t>Požadavek kladený na teplotu plazmatu </a:t>
            </a:r>
            <a:r>
              <a:rPr i="1" lang="cs">
                <a:solidFill>
                  <a:srgbClr val="000000"/>
                </a:solidFill>
                <a:highlight>
                  <a:srgbClr val="FFFFFF"/>
                </a:highlight>
              </a:rPr>
              <a:t>T</a:t>
            </a:r>
            <a:r>
              <a:rPr lang="cs">
                <a:solidFill>
                  <a:srgbClr val="000000"/>
                </a:solidFill>
                <a:highlight>
                  <a:srgbClr val="FFFFFF"/>
                </a:highlight>
              </a:rPr>
              <a:t>, hustotu iontů v plazmatu </a:t>
            </a:r>
            <a:r>
              <a:rPr i="1" lang="cs">
                <a:solidFill>
                  <a:srgbClr val="000000"/>
                </a:solidFill>
                <a:highlight>
                  <a:srgbClr val="FFFFFF"/>
                </a:highlight>
              </a:rPr>
              <a:t>n</a:t>
            </a:r>
            <a:r>
              <a:rPr lang="cs">
                <a:solidFill>
                  <a:srgbClr val="000000"/>
                </a:solidFill>
                <a:highlight>
                  <a:srgbClr val="FFFFFF"/>
                </a:highlight>
              </a:rPr>
              <a:t> a dobu udržení plazmatu τ, který zabezpečuje, aby při termonukleární fúzi v plazmatu vzniklo větší množství energie než je potřebné k ohřevu a náhradě ztrát zářením.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b="1" lang="cs">
                <a:solidFill>
                  <a:srgbClr val="000000"/>
                </a:solidFill>
              </a:rPr>
              <a:t>zabránit dotyku horkého plazmatu a stěny komory</a:t>
            </a:r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cs">
                <a:solidFill>
                  <a:srgbClr val="000000"/>
                </a:solidFill>
              </a:rPr>
              <a:t>magnetickým udržením (viz níže)*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b="1" lang="cs">
                <a:solidFill>
                  <a:srgbClr val="000000"/>
                </a:solidFill>
              </a:rPr>
              <a:t>sloučení jader</a:t>
            </a:r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cs">
                <a:solidFill>
                  <a:srgbClr val="000000"/>
                </a:solidFill>
              </a:rPr>
              <a:t>dostat jádra na vzdálenost menší než </a:t>
            </a:r>
            <a:r>
              <a:rPr lang="cs">
                <a:solidFill>
                  <a:srgbClr val="000000"/>
                </a:solidFill>
              </a:rPr>
              <a:t>10</a:t>
            </a:r>
            <a:r>
              <a:rPr baseline="30000" lang="cs">
                <a:solidFill>
                  <a:srgbClr val="000000"/>
                </a:solidFill>
              </a:rPr>
              <a:t>−14 </a:t>
            </a:r>
            <a:r>
              <a:rPr lang="cs">
                <a:solidFill>
                  <a:srgbClr val="000000"/>
                </a:solidFill>
              </a:rPr>
              <a:t>m → urychlení:</a:t>
            </a:r>
            <a:br>
              <a:rPr lang="cs">
                <a:solidFill>
                  <a:srgbClr val="000000"/>
                </a:solidFill>
              </a:rPr>
            </a:br>
            <a:r>
              <a:rPr lang="cs">
                <a:solidFill>
                  <a:srgbClr val="000000"/>
                </a:solidFill>
              </a:rPr>
              <a:t>	urychlovačem nebo </a:t>
            </a:r>
            <a:r>
              <a:rPr b="1" lang="cs">
                <a:solidFill>
                  <a:srgbClr val="000000"/>
                </a:solidFill>
              </a:rPr>
              <a:t>zahřátím na zápalnou teplotu</a:t>
            </a:r>
            <a:r>
              <a:rPr lang="cs">
                <a:solidFill>
                  <a:srgbClr val="000000"/>
                </a:solidFill>
              </a:rPr>
              <a:t> </a:t>
            </a:r>
            <a:r>
              <a:rPr b="1" lang="cs">
                <a:solidFill>
                  <a:srgbClr val="000000"/>
                </a:solidFill>
              </a:rPr>
              <a:t>T</a:t>
            </a:r>
            <a:r>
              <a:rPr b="1" baseline="-25000" lang="cs">
                <a:solidFill>
                  <a:srgbClr val="000000"/>
                </a:solidFill>
              </a:rPr>
              <a:t>i </a:t>
            </a:r>
            <a:r>
              <a:rPr b="1" lang="cs">
                <a:solidFill>
                  <a:srgbClr val="000000"/>
                </a:solidFill>
              </a:rPr>
              <a:t>≈ 2 × 10</a:t>
            </a:r>
            <a:r>
              <a:rPr b="1" baseline="30000" lang="cs">
                <a:solidFill>
                  <a:srgbClr val="000000"/>
                </a:solidFill>
              </a:rPr>
              <a:t>8 </a:t>
            </a:r>
            <a:r>
              <a:rPr b="1" lang="cs">
                <a:solidFill>
                  <a:srgbClr val="000000"/>
                </a:solidFill>
              </a:rPr>
              <a:t>°C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185000" y="592675"/>
            <a:ext cx="7931100" cy="4324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400">
                <a:solidFill>
                  <a:srgbClr val="000000"/>
                </a:solidFill>
              </a:rPr>
              <a:t>D +T→ </a:t>
            </a:r>
            <a:r>
              <a:rPr b="1" baseline="30000" lang="cs" sz="1400">
                <a:solidFill>
                  <a:srgbClr val="000000"/>
                </a:solidFill>
              </a:rPr>
              <a:t>4 </a:t>
            </a:r>
            <a:r>
              <a:rPr b="1" lang="cs" sz="1400">
                <a:solidFill>
                  <a:srgbClr val="000000"/>
                </a:solidFill>
              </a:rPr>
              <a:t>He (3,5 MeV, 20 % celkové uvolněné energie) + n (14,1 MeV, 80 %)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b="1" lang="cs" sz="1400">
                <a:solidFill>
                  <a:srgbClr val="000000"/>
                </a:solidFill>
              </a:rPr>
              <a:t>Pro syntézu deuteria s tritiem (D-T reakci) při teplotě iontů T</a:t>
            </a:r>
            <a:r>
              <a:rPr b="1" baseline="-25000" lang="cs" sz="1400">
                <a:solidFill>
                  <a:srgbClr val="000000"/>
                </a:solidFill>
              </a:rPr>
              <a:t>i </a:t>
            </a:r>
            <a:r>
              <a:rPr b="1" lang="cs" sz="1400">
                <a:solidFill>
                  <a:srgbClr val="000000"/>
                </a:solidFill>
              </a:rPr>
              <a:t>≈ 2 × 10</a:t>
            </a:r>
            <a:r>
              <a:rPr b="1" baseline="30000" lang="cs" sz="1400">
                <a:solidFill>
                  <a:srgbClr val="000000"/>
                </a:solidFill>
              </a:rPr>
              <a:t>8 </a:t>
            </a:r>
            <a:r>
              <a:rPr b="1" lang="cs" sz="1400">
                <a:solidFill>
                  <a:srgbClr val="000000"/>
                </a:solidFill>
              </a:rPr>
              <a:t>°C platí:</a:t>
            </a:r>
            <a:br>
              <a:rPr b="1" lang="cs" sz="1400">
                <a:solidFill>
                  <a:srgbClr val="000000"/>
                </a:solidFill>
              </a:rPr>
            </a:br>
            <a:r>
              <a:rPr b="1" lang="cs" sz="1400">
                <a:solidFill>
                  <a:srgbClr val="000000"/>
                </a:solidFill>
              </a:rPr>
              <a:t> (n xτ</a:t>
            </a:r>
            <a:r>
              <a:rPr b="1" baseline="-25000" lang="cs" sz="1400">
                <a:solidFill>
                  <a:srgbClr val="000000"/>
                </a:solidFill>
              </a:rPr>
              <a:t>E</a:t>
            </a:r>
            <a:r>
              <a:rPr b="1" lang="cs" sz="1400">
                <a:solidFill>
                  <a:srgbClr val="000000"/>
                </a:solidFill>
              </a:rPr>
              <a:t>) ≥ 0,5 × 10</a:t>
            </a:r>
            <a:r>
              <a:rPr b="1" baseline="30000" lang="cs" sz="1400">
                <a:solidFill>
                  <a:srgbClr val="000000"/>
                </a:solidFill>
              </a:rPr>
              <a:t>20</a:t>
            </a:r>
            <a:r>
              <a:rPr b="1" lang="cs" sz="1400">
                <a:solidFill>
                  <a:srgbClr val="000000"/>
                </a:solidFill>
              </a:rPr>
              <a:t> m</a:t>
            </a:r>
            <a:r>
              <a:rPr b="1" baseline="30000" lang="cs" sz="1400">
                <a:solidFill>
                  <a:srgbClr val="000000"/>
                </a:solidFill>
              </a:rPr>
              <a:t>−3</a:t>
            </a:r>
            <a:r>
              <a:rPr b="1" lang="cs" sz="1400">
                <a:solidFill>
                  <a:srgbClr val="000000"/>
                </a:solidFill>
              </a:rPr>
              <a:t> s 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cs" sz="1400">
                <a:solidFill>
                  <a:srgbClr val="000000"/>
                </a:solidFill>
              </a:rPr>
              <a:t>Z kritéria pak obecně vyplývají dva základní způsoby jak dosáhnout kladného zisku termojaderné reakce: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cs" sz="1400">
                <a:solidFill>
                  <a:srgbClr val="000000"/>
                </a:solidFill>
              </a:rPr>
              <a:t>Zhruba řečeno, buď velkou hustotou n (≈ 10</a:t>
            </a:r>
            <a:r>
              <a:rPr baseline="30000" lang="cs" sz="1400">
                <a:solidFill>
                  <a:srgbClr val="000000"/>
                </a:solidFill>
              </a:rPr>
              <a:t>31</a:t>
            </a:r>
            <a:r>
              <a:rPr lang="cs" sz="1400">
                <a:solidFill>
                  <a:srgbClr val="000000"/>
                </a:solidFill>
              </a:rPr>
              <a:t> m</a:t>
            </a:r>
            <a:r>
              <a:rPr baseline="30000" lang="cs" sz="1400">
                <a:solidFill>
                  <a:srgbClr val="000000"/>
                </a:solidFill>
              </a:rPr>
              <a:t>−3</a:t>
            </a:r>
            <a:r>
              <a:rPr lang="cs" sz="1400">
                <a:solidFill>
                  <a:srgbClr val="000000"/>
                </a:solidFill>
              </a:rPr>
              <a:t>) a krátkou dobou udržení </a:t>
            </a:r>
            <a:r>
              <a:rPr b="1" lang="cs" sz="1400">
                <a:solidFill>
                  <a:srgbClr val="000000"/>
                </a:solidFill>
              </a:rPr>
              <a:t>τ</a:t>
            </a:r>
            <a:r>
              <a:rPr b="1" baseline="-25000" lang="cs" sz="1400">
                <a:solidFill>
                  <a:srgbClr val="000000"/>
                </a:solidFill>
              </a:rPr>
              <a:t>E</a:t>
            </a:r>
            <a:r>
              <a:rPr lang="cs" sz="1400">
                <a:solidFill>
                  <a:srgbClr val="000000"/>
                </a:solidFill>
              </a:rPr>
              <a:t> (≈ 10</a:t>
            </a:r>
            <a:r>
              <a:rPr baseline="30000" lang="cs" sz="1400">
                <a:solidFill>
                  <a:srgbClr val="000000"/>
                </a:solidFill>
              </a:rPr>
              <a:t>−10</a:t>
            </a:r>
            <a:r>
              <a:rPr lang="cs" sz="1400">
                <a:solidFill>
                  <a:srgbClr val="000000"/>
                </a:solidFill>
              </a:rPr>
              <a:t> s) - </a:t>
            </a:r>
            <a:r>
              <a:rPr b="1" lang="cs" sz="1400">
                <a:solidFill>
                  <a:srgbClr val="000000"/>
                </a:solidFill>
              </a:rPr>
              <a:t>inerciální udržení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cs" sz="1400">
                <a:solidFill>
                  <a:srgbClr val="000000"/>
                </a:solidFill>
              </a:rPr>
              <a:t>nebo malou hustotou (≈ 10</a:t>
            </a:r>
            <a:r>
              <a:rPr baseline="30000" lang="cs" sz="1400">
                <a:solidFill>
                  <a:srgbClr val="000000"/>
                </a:solidFill>
              </a:rPr>
              <a:t>20</a:t>
            </a:r>
            <a:r>
              <a:rPr lang="cs" sz="1400">
                <a:solidFill>
                  <a:srgbClr val="000000"/>
                </a:solidFill>
              </a:rPr>
              <a:t> m</a:t>
            </a:r>
            <a:r>
              <a:rPr baseline="30000" lang="cs" sz="1400">
                <a:solidFill>
                  <a:srgbClr val="000000"/>
                </a:solidFill>
              </a:rPr>
              <a:t>−3</a:t>
            </a:r>
            <a:r>
              <a:rPr lang="cs" sz="1400">
                <a:solidFill>
                  <a:srgbClr val="000000"/>
                </a:solidFill>
              </a:rPr>
              <a:t>) a </a:t>
            </a:r>
            <a:r>
              <a:rPr lang="cs">
                <a:solidFill>
                  <a:srgbClr val="000000"/>
                </a:solidFill>
              </a:rPr>
              <a:t>“</a:t>
            </a:r>
            <a:r>
              <a:rPr lang="cs" sz="1400">
                <a:solidFill>
                  <a:srgbClr val="000000"/>
                </a:solidFill>
              </a:rPr>
              <a:t>dlouhou</a:t>
            </a:r>
            <a:r>
              <a:rPr lang="cs">
                <a:solidFill>
                  <a:srgbClr val="000000"/>
                </a:solidFill>
              </a:rPr>
              <a:t>”</a:t>
            </a:r>
            <a:r>
              <a:rPr lang="cs" sz="1400">
                <a:solidFill>
                  <a:srgbClr val="000000"/>
                </a:solidFill>
              </a:rPr>
              <a:t> dobou udržení (snaha o několik s) – </a:t>
            </a:r>
            <a:r>
              <a:rPr b="1" lang="cs" sz="1400">
                <a:solidFill>
                  <a:srgbClr val="000000"/>
                </a:solidFill>
              </a:rPr>
              <a:t>magnetické udržení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000000"/>
                </a:solidFill>
              </a:rPr>
              <a:t>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9275" y="745800"/>
            <a:ext cx="6023900" cy="401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2052713" y="4787700"/>
            <a:ext cx="4677000" cy="3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139700" marR="139700" rtl="0" algn="ctr">
              <a:lnSpc>
                <a:spcPct val="136363"/>
              </a:lnSpc>
              <a:spcBef>
                <a:spcPts val="200"/>
              </a:spcBef>
              <a:buNone/>
            </a:pPr>
            <a:r>
              <a:rPr lang="cs">
                <a:highlight>
                  <a:srgbClr val="FFFFFF"/>
                </a:highlight>
              </a:rPr>
              <a:t>obr 5 - </a:t>
            </a:r>
            <a:r>
              <a:rPr b="1" lang="cs">
                <a:highlight>
                  <a:srgbClr val="FFFFFF"/>
                </a:highlight>
              </a:rPr>
              <a:t>Ilustrační obrázek</a:t>
            </a:r>
            <a:r>
              <a:rPr b="1" lang="cs" sz="12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874775" y="139950"/>
            <a:ext cx="7032900" cy="6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b="1" lang="c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D-T reakce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cs">
                <a:solidFill>
                  <a:srgbClr val="000000"/>
                </a:solidFill>
              </a:rPr>
              <a:t>realizováno </a:t>
            </a:r>
            <a:r>
              <a:rPr lang="cs">
                <a:solidFill>
                  <a:srgbClr val="000000"/>
                </a:solidFill>
              </a:rPr>
              <a:t>vnějším magnetickým polem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cs">
                <a:solidFill>
                  <a:srgbClr val="000000"/>
                </a:solidFill>
              </a:rPr>
              <a:t>dráha nabité částice je polem zakřivována, až kolem směru siločar magnetického pole opíše kružnici. Čím je mag. pole silnější, tím menší kružnice nabité částice opisují, a tím lépe jsou polem „drženy“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cs">
                <a:solidFill>
                  <a:srgbClr val="000000"/>
                </a:solidFill>
              </a:rPr>
              <a:t>pohyb pouze díky srážkám, které je posunují na „sousední“ magnetické siločáry</a:t>
            </a:r>
          </a:p>
          <a:p>
            <a:pPr indent="-342900" lvl="0" marL="4572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cs">
                <a:solidFill>
                  <a:srgbClr val="000000"/>
                </a:solidFill>
              </a:rPr>
              <a:t>částice ve směru kolmém na směr magnetických siločar difundují (pronikají nebo unikají) tím hůře, čím je méně srážek a čím je magnetické pole silnější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44" name="Shape 1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cs"/>
              <a:t>Magnetické udržení</a:t>
            </a:r>
            <a:r>
              <a:rPr lang="cs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