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62" r:id="rId5"/>
    <p:sldId id="286" r:id="rId6"/>
    <p:sldId id="287" r:id="rId7"/>
    <p:sldId id="288" r:id="rId8"/>
    <p:sldId id="28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610A2-3899-4CA4-AD1A-903315A0D142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8B18E-98B6-4A4A-A81E-801DAC83D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8B18E-98B6-4A4A-A81E-801DAC83DB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84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8B18E-98B6-4A4A-A81E-801DAC83DB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0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8B18E-98B6-4A4A-A81E-801DAC83DB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307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8B18E-98B6-4A4A-A81E-801DAC83DB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59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714256-18C6-42CA-B067-E348BCA96756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4C70-69F7-442D-99D0-5245CD2B1701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7B0BFE-E314-441F-803F-33CB181EB932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6DA1-6397-4DDC-B176-08D9C666F51A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EB0189-0309-4369-880E-D3610533EED9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4F50-6D37-49EC-A0D5-9C90D93DECA0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DFE-9259-4876-B692-A05FE7CBCF86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5194-B471-411D-86E3-79DDAE38A433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C9E-2732-42CA-B371-3F5597251801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564FAC-D344-4187-BB40-FF7F41ACEAB9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B840-0951-4ED5-9DB0-4005475B3EAF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1F3DE9-EB96-43F4-B763-D167E79423B8}" type="datetime1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Martina Lauerová, 7.6.2020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074" y="3690550"/>
            <a:ext cx="3803596" cy="2055169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448121" y="915223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Hydrogen and Helium experiment</a:t>
            </a:r>
            <a:r>
              <a:rPr lang="cs-CZ" sz="4800" dirty="0" smtClean="0"/>
              <a:t>s</a:t>
            </a:r>
            <a:r>
              <a:rPr lang="en-US" sz="4800" dirty="0" smtClean="0"/>
              <a:t> on the GOLEM </a:t>
            </a:r>
            <a:r>
              <a:rPr lang="en-US" sz="4800" dirty="0" smtClean="0"/>
              <a:t>tokamak</a:t>
            </a:r>
            <a:r>
              <a:rPr lang="cs-CZ" sz="4800" dirty="0" smtClean="0"/>
              <a:t>, May 2020</a:t>
            </a:r>
            <a:endParaRPr lang="en-US" sz="4800" dirty="0"/>
          </a:p>
        </p:txBody>
      </p:sp>
      <p:sp>
        <p:nvSpPr>
          <p:cNvPr id="8" name="Obdélník 7"/>
          <p:cNvSpPr/>
          <p:nvPr/>
        </p:nvSpPr>
        <p:spPr>
          <a:xfrm>
            <a:off x="1181493" y="369055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Scaling  of macroscopic plasma parameters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Analysis of Probe data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/>
              <a:t>Dependency of the breakdown voltage U_BD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smtClean="0"/>
              <a:t>on </a:t>
            </a:r>
            <a:r>
              <a:rPr lang="en-US" sz="3200" dirty="0"/>
              <a:t>the pressure of the working gas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12" y="2239800"/>
            <a:ext cx="5278342" cy="348569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569384" y="1870470"/>
            <a:ext cx="364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Hydrogen plasma </a:t>
            </a:r>
            <a:r>
              <a:rPr lang="cs-CZ" dirty="0"/>
              <a:t>(#32880 - #32946)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46960" y="1838950"/>
            <a:ext cx="345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Helium plasma </a:t>
            </a:r>
            <a:r>
              <a:rPr lang="cs-CZ" dirty="0" smtClean="0"/>
              <a:t>(#</a:t>
            </a:r>
            <a:r>
              <a:rPr lang="cs-CZ" dirty="0"/>
              <a:t>33011 - #33063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44109" y="5805872"/>
            <a:ext cx="7773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breakdown voltage U_BD increases with the pressure of the working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hydrogen plasmas, U_BD is almost independent on U_CD for U_CD &gt; 450 V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241" y="2205589"/>
            <a:ext cx="5386027" cy="355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346" y="686769"/>
            <a:ext cx="10515600" cy="10270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Dependency of the central electron temperature on the pressure of the working gas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83376" y="5249189"/>
                <a:ext cx="11594124" cy="1340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The central electron temperature is calculated from plasma conductivity at the time of the maximum plasma current according Spitzer formula, assuming the plasma radius a = 0.085 m.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=43.495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cs-CZ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𝑝𝑙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cs-CZ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𝑙𝑜𝑜𝑝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r>
                  <a:rPr lang="en-US" sz="1600" dirty="0"/>
                  <a:t>	[eV, kA, </a:t>
                </a:r>
                <a:r>
                  <a:rPr lang="en-US" sz="1600" dirty="0" smtClean="0"/>
                  <a:t>V]</a:t>
                </a:r>
              </a:p>
              <a:p>
                <a:r>
                  <a:rPr lang="en-US" sz="1600" dirty="0"/>
                  <a:t>The effective ion charge </a:t>
                </a:r>
                <a:r>
                  <a:rPr lang="en-US" sz="1600" dirty="0" smtClean="0"/>
                  <a:t>is taken in </a:t>
                </a:r>
                <a:r>
                  <a:rPr lang="en-US" sz="1600" dirty="0"/>
                  <a:t>hydrogen discharges </a:t>
                </a:r>
                <a:r>
                  <a:rPr lang="en-US" sz="1600" dirty="0" smtClean="0"/>
                  <a:t>as </a:t>
                </a:r>
                <a:r>
                  <a:rPr lang="en-US" sz="1600" dirty="0" err="1" smtClean="0"/>
                  <a:t>Z</a:t>
                </a:r>
                <a:r>
                  <a:rPr lang="en-US" sz="1600" baseline="-25000" dirty="0" err="1" smtClean="0"/>
                  <a:t>eff</a:t>
                </a:r>
                <a:r>
                  <a:rPr lang="en-US" sz="1600" dirty="0" smtClean="0"/>
                  <a:t> = 2,5  and for Helium plasmas as </a:t>
                </a:r>
                <a:r>
                  <a:rPr lang="en-US" sz="1600" dirty="0" err="1"/>
                  <a:t>Z</a:t>
                </a:r>
                <a:r>
                  <a:rPr lang="en-US" sz="1600" baseline="-25000" dirty="0" err="1"/>
                  <a:t>eff</a:t>
                </a:r>
                <a:r>
                  <a:rPr lang="en-US" sz="1600" dirty="0"/>
                  <a:t> = </a:t>
                </a:r>
                <a:r>
                  <a:rPr lang="en-US" sz="1600" dirty="0" smtClean="0"/>
                  <a:t>4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76" y="5249189"/>
                <a:ext cx="11594124" cy="1340880"/>
              </a:xfrm>
              <a:prstGeom prst="rect">
                <a:avLst/>
              </a:prstGeom>
              <a:blipFill rotWithShape="0">
                <a:blip r:embed="rId2"/>
                <a:stretch>
                  <a:fillRect l="-315" t="-1364"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697" y="2179742"/>
            <a:ext cx="4501784" cy="297287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069" y="2101655"/>
            <a:ext cx="4735996" cy="3127544"/>
          </a:xfrm>
          <a:prstGeom prst="rect">
            <a:avLst/>
          </a:prstGeom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11</a:t>
            </a:fld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385059" y="1810410"/>
            <a:ext cx="364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Hydrogen plasma </a:t>
            </a:r>
            <a:r>
              <a:rPr lang="cs-CZ" dirty="0"/>
              <a:t>(#32880 - #32946)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73391" y="1817646"/>
            <a:ext cx="345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Helium plasma </a:t>
            </a:r>
            <a:r>
              <a:rPr lang="cs-CZ" dirty="0" smtClean="0"/>
              <a:t>(#</a:t>
            </a:r>
            <a:r>
              <a:rPr lang="cs-CZ" dirty="0"/>
              <a:t>33011 - #33063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6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973" y="761275"/>
            <a:ext cx="10515600" cy="7140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3200" dirty="0" err="1"/>
              <a:t>Comparison</a:t>
            </a:r>
            <a:r>
              <a:rPr lang="cs-CZ" sz="3200" dirty="0"/>
              <a:t> of </a:t>
            </a:r>
            <a:r>
              <a:rPr lang="cs-CZ" sz="3200" dirty="0" err="1"/>
              <a:t>ohmic</a:t>
            </a:r>
            <a:r>
              <a:rPr lang="cs-CZ" sz="3200" dirty="0"/>
              <a:t> </a:t>
            </a:r>
            <a:r>
              <a:rPr lang="cs-CZ" sz="3200" dirty="0" err="1"/>
              <a:t>heating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12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14" y="2137504"/>
            <a:ext cx="5386027" cy="355681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703" y="2137504"/>
            <a:ext cx="5386027" cy="355681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408980" y="1812878"/>
            <a:ext cx="364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Hydrogen plasma </a:t>
            </a:r>
            <a:r>
              <a:rPr lang="cs-CZ" dirty="0"/>
              <a:t>(#32880 - #32946)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293968" y="1875681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Helium plasma </a:t>
            </a:r>
            <a:r>
              <a:rPr lang="cs-CZ" dirty="0"/>
              <a:t>(#33011 - #33063)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27122" y="6213753"/>
            <a:ext cx="953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O</a:t>
            </a:r>
            <a:r>
              <a:rPr lang="cs-CZ" dirty="0" err="1" smtClean="0"/>
              <a:t>hmic</a:t>
            </a:r>
            <a:r>
              <a:rPr lang="cs-CZ" dirty="0" smtClean="0"/>
              <a:t> </a:t>
            </a:r>
            <a:r>
              <a:rPr lang="cs-CZ" dirty="0" err="1" smtClean="0"/>
              <a:t>heating</a:t>
            </a:r>
            <a:r>
              <a:rPr lang="cs-CZ" dirty="0" smtClean="0"/>
              <a:t> </a:t>
            </a:r>
            <a:r>
              <a:rPr lang="cs-CZ" dirty="0" err="1" smtClean="0"/>
              <a:t>increases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Ucd and </a:t>
            </a:r>
            <a:r>
              <a:rPr lang="cs-CZ" dirty="0" err="1" smtClean="0"/>
              <a:t>mildly</a:t>
            </a:r>
            <a:r>
              <a:rPr lang="cs-CZ" dirty="0" smtClean="0"/>
              <a:t> </a:t>
            </a:r>
            <a:r>
              <a:rPr lang="cs-CZ" dirty="0" err="1" smtClean="0"/>
              <a:t>decreases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025611" y="5809345"/>
            <a:ext cx="332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P_OH = Ip </a:t>
            </a:r>
            <a:r>
              <a:rPr lang="cs-CZ" dirty="0" err="1"/>
              <a:t>max</a:t>
            </a:r>
            <a:r>
              <a:rPr lang="cs-CZ" dirty="0"/>
              <a:t> * Uloop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/>
              <a:t>Ip max.</a:t>
            </a:r>
          </a:p>
        </p:txBody>
      </p:sp>
    </p:spTree>
    <p:extLst>
      <p:ext uri="{BB962C8B-B14F-4D97-AF65-F5344CB8AC3E}">
        <p14:creationId xmlns:p14="http://schemas.microsoft.com/office/powerpoint/2010/main" val="29356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98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Hydrogen data are rather scattered  but </a:t>
            </a:r>
            <a:r>
              <a:rPr lang="cs-CZ" dirty="0" smtClean="0"/>
              <a:t>st</a:t>
            </a:r>
            <a:r>
              <a:rPr lang="en-US" dirty="0" smtClean="0"/>
              <a:t>ill some </a:t>
            </a:r>
            <a:r>
              <a:rPr lang="en-US" dirty="0"/>
              <a:t>useful information </a:t>
            </a:r>
            <a:r>
              <a:rPr lang="en-US" dirty="0" smtClean="0"/>
              <a:t>can be extracted from experimental data</a:t>
            </a:r>
            <a:endParaRPr lang="cs-CZ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Maximum plasma current </a:t>
            </a:r>
            <a:r>
              <a:rPr lang="en-US" dirty="0" smtClean="0"/>
              <a:t> clearly increases with U</a:t>
            </a:r>
            <a:r>
              <a:rPr lang="en-US" baseline="-25000" dirty="0" smtClean="0"/>
              <a:t>CD</a:t>
            </a:r>
            <a:endParaRPr lang="en-US" dirty="0" smtClean="0"/>
          </a:p>
          <a:p>
            <a:pPr lvl="1"/>
            <a:r>
              <a:rPr lang="en-US" dirty="0" smtClean="0"/>
              <a:t>Maximum plasma current is decreasing with increasing pressure</a:t>
            </a:r>
          </a:p>
          <a:p>
            <a:pPr lvl="1"/>
            <a:r>
              <a:rPr lang="en-US" dirty="0" smtClean="0"/>
              <a:t>The breakdown </a:t>
            </a:r>
            <a:r>
              <a:rPr lang="en-US" dirty="0"/>
              <a:t>voltage increases </a:t>
            </a:r>
            <a:r>
              <a:rPr lang="en-US" dirty="0" smtClean="0"/>
              <a:t>with filling pressure</a:t>
            </a:r>
          </a:p>
          <a:p>
            <a:pPr lvl="1"/>
            <a:r>
              <a:rPr lang="en-US" dirty="0"/>
              <a:t>The breakdown voltage </a:t>
            </a:r>
            <a:r>
              <a:rPr lang="en-US" dirty="0" smtClean="0"/>
              <a:t>increases with UCD, </a:t>
            </a:r>
            <a:r>
              <a:rPr lang="en-US" dirty="0"/>
              <a:t>but the correlation isn‘t </a:t>
            </a:r>
            <a:r>
              <a:rPr lang="en-US" dirty="0" smtClean="0"/>
              <a:t>too </a:t>
            </a:r>
            <a:r>
              <a:rPr lang="en-US" dirty="0"/>
              <a:t>clear</a:t>
            </a:r>
          </a:p>
          <a:p>
            <a:pPr lvl="1"/>
            <a:r>
              <a:rPr lang="en-US" dirty="0" smtClean="0"/>
              <a:t>With higher, UBD tends to be bigger, </a:t>
            </a:r>
            <a:r>
              <a:rPr lang="cs-CZ" dirty="0" err="1" smtClean="0"/>
              <a:t>the</a:t>
            </a:r>
            <a:r>
              <a:rPr lang="cs-CZ" dirty="0" smtClean="0"/>
              <a:t> s</a:t>
            </a:r>
            <a:r>
              <a:rPr lang="en-US" dirty="0" err="1" smtClean="0"/>
              <a:t>ame</a:t>
            </a:r>
            <a:r>
              <a:rPr lang="en-US" dirty="0" smtClean="0"/>
              <a:t> thing applies to the central electron temperature</a:t>
            </a:r>
          </a:p>
          <a:p>
            <a:pPr lvl="1"/>
            <a:r>
              <a:rPr lang="en-US" dirty="0" smtClean="0"/>
              <a:t>Central electron temperature tends to decrease with increasing pressure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522" y="504447"/>
            <a:ext cx="11029616" cy="1013800"/>
          </a:xfrm>
        </p:spPr>
        <p:txBody>
          <a:bodyPr/>
          <a:lstStyle/>
          <a:p>
            <a:r>
              <a:rPr lang="cs-CZ" dirty="0" err="1"/>
              <a:t>R</a:t>
            </a:r>
            <a:r>
              <a:rPr lang="cs-CZ" dirty="0" err="1" smtClean="0"/>
              <a:t>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Helium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much more </a:t>
            </a:r>
            <a:r>
              <a:rPr lang="cs-CZ" dirty="0" err="1" smtClean="0"/>
              <a:t>clear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UCD, I plasma max.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endParaRPr lang="cs-CZ" dirty="0" smtClean="0"/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, I plasma max.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decreasing</a:t>
            </a:r>
            <a:endParaRPr lang="cs-CZ" dirty="0" smtClean="0"/>
          </a:p>
          <a:p>
            <a:pPr lvl="1"/>
            <a:r>
              <a:rPr lang="cs-CZ" dirty="0" smtClean="0"/>
              <a:t>UBD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UCD</a:t>
            </a:r>
          </a:p>
          <a:p>
            <a:pPr lvl="1"/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pPr lvl="1"/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electron</a:t>
            </a:r>
            <a:r>
              <a:rPr lang="cs-CZ" dirty="0" smtClean="0"/>
              <a:t> </a:t>
            </a:r>
            <a:r>
              <a:rPr lang="cs-CZ" dirty="0" err="1" smtClean="0"/>
              <a:t>tempeature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decreasing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decreasing</a:t>
            </a:r>
            <a:r>
              <a:rPr lang="cs-CZ" dirty="0" smtClean="0"/>
              <a:t> UCD and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3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137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the plasma potentials, </a:t>
            </a:r>
            <a:r>
              <a:rPr lang="en-US" dirty="0" err="1" smtClean="0"/>
              <a:t>Ucd</a:t>
            </a:r>
            <a:r>
              <a:rPr lang="en-US" dirty="0" smtClean="0"/>
              <a:t> = 400V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15</a:t>
            </a:fld>
            <a:endParaRPr lang="cs-CZ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6179" y="2122329"/>
            <a:ext cx="5361502" cy="3833808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345989" y="2157410"/>
            <a:ext cx="5025081" cy="367671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12498" y="5918421"/>
            <a:ext cx="11147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However, this comparison isn‘t completely accurate because the pressures are bit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Note that the level  of fluctuations in Hydrogen is higher than in Helium</a:t>
            </a:r>
            <a:r>
              <a:rPr lang="cs-CZ" sz="1600" dirty="0" smtClean="0"/>
              <a:t>, i</a:t>
            </a:r>
            <a:r>
              <a:rPr lang="en-US" sz="1600" dirty="0" smtClean="0"/>
              <a:t>n particular</a:t>
            </a:r>
            <a:r>
              <a:rPr lang="cs-CZ" sz="1600" dirty="0" smtClean="0"/>
              <a:t>,</a:t>
            </a:r>
            <a:r>
              <a:rPr lang="en-US" sz="1600" dirty="0" smtClean="0"/>
              <a:t> at the highest pressures</a:t>
            </a:r>
            <a:endParaRPr lang="en-US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51957" y="1842510"/>
            <a:ext cx="3422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Hydrogen </a:t>
            </a:r>
            <a:r>
              <a:rPr lang="en-US" sz="1200" b="1" dirty="0" smtClean="0"/>
              <a:t>plasma </a:t>
            </a:r>
            <a:r>
              <a:rPr lang="en-US" sz="1200" b="1" dirty="0"/>
              <a:t>(#32880, #32887, #32882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246853" y="1845330"/>
            <a:ext cx="3201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Helium </a:t>
            </a:r>
            <a:r>
              <a:rPr lang="en-US" dirty="0"/>
              <a:t>plasma (#</a:t>
            </a:r>
            <a:r>
              <a:rPr lang="en-US" dirty="0"/>
              <a:t>33014, #33012, #33018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565" y="679868"/>
            <a:ext cx="10140144" cy="799101"/>
          </a:xfrm>
        </p:spPr>
        <p:txBody>
          <a:bodyPr/>
          <a:lstStyle/>
          <a:p>
            <a:r>
              <a:rPr lang="en-US" dirty="0" smtClean="0"/>
              <a:t>Comparison of floating potentials (LP),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cd</a:t>
            </a:r>
            <a:r>
              <a:rPr lang="en-US" dirty="0" smtClean="0"/>
              <a:t> = 400V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16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6351374" y="2374594"/>
            <a:ext cx="4514335" cy="3402227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725565" y="2368860"/>
            <a:ext cx="4550651" cy="332159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43773" y="5776821"/>
            <a:ext cx="1090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Again</a:t>
            </a:r>
            <a:r>
              <a:rPr lang="en-US" dirty="0" smtClean="0"/>
              <a:t>, this comparison isn‘t completely accurate because the pressures are bit different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en-US" dirty="0" smtClean="0"/>
              <a:t>Note again higher level  of fluctuations in Hydrogen plasma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26911" y="2005495"/>
            <a:ext cx="3422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Hydrogen </a:t>
            </a:r>
            <a:r>
              <a:rPr lang="en-US" dirty="0"/>
              <a:t>plasma </a:t>
            </a:r>
            <a:r>
              <a:rPr lang="en-US" dirty="0"/>
              <a:t>(#32880, #32887, #32882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73135" y="2005494"/>
            <a:ext cx="3201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Helium </a:t>
            </a:r>
            <a:r>
              <a:rPr lang="en-US" dirty="0"/>
              <a:t>plasma (#</a:t>
            </a:r>
            <a:r>
              <a:rPr lang="en-US" dirty="0"/>
              <a:t>33014, #33012, #33018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89935"/>
            <a:ext cx="10990385" cy="892603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electron temperatures, </a:t>
            </a:r>
            <a:r>
              <a:rPr lang="en-US" dirty="0" err="1" smtClean="0"/>
              <a:t>Ucd</a:t>
            </a:r>
            <a:r>
              <a:rPr lang="en-US" dirty="0" smtClean="0"/>
              <a:t> = 400V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17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8492685" y="1255532"/>
            <a:ext cx="3534034" cy="242678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5726833" y="2777584"/>
            <a:ext cx="2963559" cy="2178716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/>
          <a:stretch>
            <a:fillRect/>
          </a:stretch>
        </p:blipFill>
        <p:spPr>
          <a:xfrm>
            <a:off x="8492686" y="4283677"/>
            <a:ext cx="3534034" cy="2375908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5"/>
          <a:stretch>
            <a:fillRect/>
          </a:stretch>
        </p:blipFill>
        <p:spPr>
          <a:xfrm>
            <a:off x="172994" y="1082538"/>
            <a:ext cx="3278660" cy="2294800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6"/>
          <a:stretch>
            <a:fillRect/>
          </a:stretch>
        </p:blipFill>
        <p:spPr>
          <a:xfrm>
            <a:off x="2675985" y="2777584"/>
            <a:ext cx="3021752" cy="2173357"/>
          </a:xfrm>
          <a:prstGeom prst="rect">
            <a:avLst/>
          </a:prstGeom>
        </p:spPr>
      </p:pic>
      <p:pic>
        <p:nvPicPr>
          <p:cNvPr id="10" name="Obrázek 9"/>
          <p:cNvPicPr/>
          <p:nvPr/>
        </p:nvPicPr>
        <p:blipFill>
          <a:blip r:embed="rId7"/>
          <a:stretch>
            <a:fillRect/>
          </a:stretch>
        </p:blipFill>
        <p:spPr>
          <a:xfrm>
            <a:off x="172994" y="4539049"/>
            <a:ext cx="3023286" cy="22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639" y="232044"/>
            <a:ext cx="10515600" cy="1325563"/>
          </a:xfrm>
        </p:spPr>
        <p:txBody>
          <a:bodyPr/>
          <a:lstStyle/>
          <a:p>
            <a:r>
              <a:rPr lang="en-US" dirty="0" smtClean="0"/>
              <a:t>Comparison of plasma potentials, </a:t>
            </a:r>
            <a:r>
              <a:rPr lang="en-US" dirty="0" err="1" smtClean="0"/>
              <a:t>Ucd</a:t>
            </a:r>
            <a:r>
              <a:rPr lang="en-US" dirty="0" smtClean="0"/>
              <a:t> = 750V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18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3261" y="5815533"/>
            <a:ext cx="11071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However</a:t>
            </a:r>
            <a:r>
              <a:rPr lang="cs-CZ" dirty="0"/>
              <a:t>,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isn‘t</a:t>
            </a:r>
            <a:r>
              <a:rPr lang="cs-CZ" dirty="0"/>
              <a:t>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accurate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pressures</a:t>
            </a:r>
            <a:r>
              <a:rPr lang="cs-CZ" dirty="0"/>
              <a:t> are bit </a:t>
            </a:r>
            <a:r>
              <a:rPr lang="cs-CZ" dirty="0" err="1" smtClean="0"/>
              <a:t>different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 again higher level  of fluctuations in Hydrogen </a:t>
            </a:r>
            <a:r>
              <a:rPr lang="en-US" dirty="0" smtClean="0"/>
              <a:t>plasmas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17075" y="1968270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Hydrogen plasma  (#32925, #32928, #32926)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07521" y="1942113"/>
            <a:ext cx="3201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Helium plasma (#33063, #33051, #33062)</a:t>
            </a:r>
            <a:endParaRPr lang="en-US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380" y="2245269"/>
            <a:ext cx="4979534" cy="354410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61" y="2271426"/>
            <a:ext cx="4979534" cy="354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216" y="232044"/>
            <a:ext cx="11203459" cy="1325563"/>
          </a:xfrm>
        </p:spPr>
        <p:txBody>
          <a:bodyPr/>
          <a:lstStyle/>
          <a:p>
            <a:r>
              <a:rPr lang="cs-CZ" dirty="0" err="1" smtClean="0"/>
              <a:t>Compari</a:t>
            </a:r>
            <a:r>
              <a:rPr lang="en-US" dirty="0" smtClean="0"/>
              <a:t>son of</a:t>
            </a:r>
            <a:r>
              <a:rPr lang="cs-CZ" dirty="0" smtClean="0"/>
              <a:t> </a:t>
            </a:r>
            <a:r>
              <a:rPr lang="cs-CZ" dirty="0" err="1"/>
              <a:t>floating</a:t>
            </a:r>
            <a:r>
              <a:rPr lang="cs-CZ" dirty="0"/>
              <a:t> </a:t>
            </a:r>
            <a:r>
              <a:rPr lang="cs-CZ" dirty="0" err="1" smtClean="0"/>
              <a:t>potential</a:t>
            </a:r>
            <a:r>
              <a:rPr lang="en-US" dirty="0" smtClean="0"/>
              <a:t>s</a:t>
            </a:r>
            <a:r>
              <a:rPr lang="cs-CZ" dirty="0" smtClean="0"/>
              <a:t> (LP</a:t>
            </a:r>
            <a:r>
              <a:rPr lang="cs-CZ" dirty="0"/>
              <a:t>), Ucd = </a:t>
            </a:r>
            <a:r>
              <a:rPr lang="cs-CZ" dirty="0" smtClean="0"/>
              <a:t>750V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19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98388" y="6050023"/>
            <a:ext cx="10746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However</a:t>
            </a:r>
            <a:r>
              <a:rPr lang="cs-CZ" dirty="0"/>
              <a:t>,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isn‘t</a:t>
            </a:r>
            <a:r>
              <a:rPr lang="cs-CZ" dirty="0"/>
              <a:t>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accurate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pressures</a:t>
            </a:r>
            <a:r>
              <a:rPr lang="cs-CZ" dirty="0"/>
              <a:t> are bit </a:t>
            </a:r>
            <a:r>
              <a:rPr lang="cs-CZ" dirty="0" err="1"/>
              <a:t>different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74740" y="2041145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Hydrogen plasma  (#32925, #32928, #32926)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15953" y="2088088"/>
            <a:ext cx="3201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Helium plasma (#33063, #33051, #33062)</a:t>
            </a:r>
            <a:endParaRPr lang="en-US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247" y="2412030"/>
            <a:ext cx="4979534" cy="354410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51" y="2412030"/>
            <a:ext cx="4979534" cy="354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309" y="1485656"/>
            <a:ext cx="11312768" cy="4870694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Series of </a:t>
            </a:r>
            <a:r>
              <a:rPr lang="en-US" dirty="0" smtClean="0"/>
              <a:t>all</a:t>
            </a:r>
            <a:r>
              <a:rPr lang="cs-CZ" dirty="0" smtClean="0"/>
              <a:t> </a:t>
            </a:r>
            <a:r>
              <a:rPr lang="en-US" dirty="0" smtClean="0"/>
              <a:t>shots both in hydrogen and helium were performed on 20. 5. and 27. 5. 2020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The charging voltage of the capacitor bank for powering the toroidal field coils is fixed at U</a:t>
            </a:r>
            <a:r>
              <a:rPr lang="en-US" baseline="-25000" dirty="0" smtClean="0"/>
              <a:t>BT</a:t>
            </a:r>
            <a:r>
              <a:rPr lang="en-US" dirty="0" smtClean="0"/>
              <a:t> = 1000V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smtClean="0"/>
              <a:t>The  time delay between triggers of U</a:t>
            </a:r>
            <a:r>
              <a:rPr lang="en-US" baseline="-25000" dirty="0" smtClean="0"/>
              <a:t>BT</a:t>
            </a:r>
            <a:r>
              <a:rPr lang="en-US" dirty="0" smtClean="0"/>
              <a:t> and U</a:t>
            </a:r>
            <a:r>
              <a:rPr lang="en-US" baseline="-25000" dirty="0" smtClean="0"/>
              <a:t>CD</a:t>
            </a:r>
            <a:r>
              <a:rPr lang="en-US" dirty="0" smtClean="0"/>
              <a:t> is fixed at T_CD = 0 ms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The charging voltage of the capacitor bank for powering of the primary winding of the GOLEM transformer was changed within the range of U</a:t>
            </a:r>
            <a:r>
              <a:rPr lang="en-US" baseline="-25000" dirty="0" smtClean="0"/>
              <a:t>CD</a:t>
            </a:r>
            <a:r>
              <a:rPr lang="en-US" dirty="0" smtClean="0"/>
              <a:t> = 400-750 V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The pressure of working gas </a:t>
            </a:r>
            <a:r>
              <a:rPr lang="cs-CZ" dirty="0" err="1" smtClean="0"/>
              <a:t>was</a:t>
            </a:r>
            <a:r>
              <a:rPr lang="en-US" dirty="0" smtClean="0"/>
              <a:t> changed on a shot to shot bases 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The total number of discharges is </a:t>
            </a:r>
            <a:r>
              <a:rPr lang="cs-CZ" dirty="0" smtClean="0"/>
              <a:t>162</a:t>
            </a:r>
          </a:p>
          <a:p>
            <a:r>
              <a:rPr lang="cs-CZ" dirty="0"/>
              <a:t> </a:t>
            </a:r>
            <a:r>
              <a:rPr lang="en-US" dirty="0" smtClean="0"/>
              <a:t>A combined probe head was kept at the position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r = 85mm from the center of the tokamak vessel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3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896" y="582173"/>
            <a:ext cx="10515600" cy="126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Comparison of electron temperatures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at </a:t>
            </a:r>
            <a:r>
              <a:rPr lang="en-US" dirty="0" smtClean="0"/>
              <a:t>the plasma edge,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Ucd</a:t>
            </a:r>
            <a:r>
              <a:rPr lang="en-US" dirty="0" smtClean="0"/>
              <a:t> </a:t>
            </a:r>
            <a:r>
              <a:rPr lang="en-US" dirty="0" smtClean="0"/>
              <a:t>= 750V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20</a:t>
            </a:fld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8400591" y="1156820"/>
            <a:ext cx="3437977" cy="243755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/>
          <a:stretch>
            <a:fillRect/>
          </a:stretch>
        </p:blipFill>
        <p:spPr>
          <a:xfrm>
            <a:off x="6268995" y="2912333"/>
            <a:ext cx="2984896" cy="2270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/>
          <a:stretch>
            <a:fillRect/>
          </a:stretch>
        </p:blipFill>
        <p:spPr>
          <a:xfrm>
            <a:off x="8856534" y="4652573"/>
            <a:ext cx="3314410" cy="2205427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5"/>
          <a:stretch>
            <a:fillRect/>
          </a:stretch>
        </p:blipFill>
        <p:spPr>
          <a:xfrm>
            <a:off x="194196" y="1386815"/>
            <a:ext cx="3240982" cy="2207555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6"/>
          <a:stretch>
            <a:fillRect/>
          </a:stretch>
        </p:blipFill>
        <p:spPr>
          <a:xfrm>
            <a:off x="3293660" y="2978236"/>
            <a:ext cx="2975335" cy="2079796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7"/>
          <a:stretch>
            <a:fillRect/>
          </a:stretch>
        </p:blipFill>
        <p:spPr>
          <a:xfrm>
            <a:off x="242181" y="4473146"/>
            <a:ext cx="3192997" cy="224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/>
          <a:lstStyle/>
          <a:p>
            <a:r>
              <a:rPr lang="cs-CZ" dirty="0" smtClean="0"/>
              <a:t>BPP and LP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Ip max. (hydrogen)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21</a:t>
            </a:fld>
            <a:endParaRPr lang="cs-CZ"/>
          </a:p>
        </p:txBody>
      </p:sp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24" y="1559396"/>
            <a:ext cx="8262551" cy="495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cs-CZ" dirty="0" smtClean="0"/>
              <a:t>BPP and LP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Ip max. (helium)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22</a:t>
            </a:fld>
            <a:endParaRPr lang="cs-CZ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221" y="1743115"/>
            <a:ext cx="8784882" cy="450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BPP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Ip max.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23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51" y="1922291"/>
            <a:ext cx="5386027" cy="355681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942" y="1922291"/>
            <a:ext cx="5386027" cy="355681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38200" y="5577016"/>
            <a:ext cx="1019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Image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– </a:t>
            </a:r>
            <a:r>
              <a:rPr lang="cs-CZ" dirty="0" err="1" smtClean="0"/>
              <a:t>chosen</a:t>
            </a:r>
            <a:r>
              <a:rPr lang="cs-CZ" dirty="0" smtClean="0"/>
              <a:t> hydrogen </a:t>
            </a:r>
            <a:r>
              <a:rPr lang="cs-CZ" dirty="0" err="1" smtClean="0"/>
              <a:t>shots</a:t>
            </a:r>
            <a:r>
              <a:rPr lang="cs-CZ" dirty="0" smtClean="0"/>
              <a:t>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– </a:t>
            </a:r>
            <a:r>
              <a:rPr lang="cs-CZ" dirty="0" err="1" smtClean="0"/>
              <a:t>chosen</a:t>
            </a:r>
            <a:r>
              <a:rPr lang="cs-CZ" dirty="0" smtClean="0"/>
              <a:t> helium </a:t>
            </a:r>
            <a:r>
              <a:rPr lang="cs-CZ" dirty="0" err="1" smtClean="0"/>
              <a:t>shots</a:t>
            </a:r>
            <a:endParaRPr lang="cs-CZ" dirty="0" smtClean="0"/>
          </a:p>
          <a:p>
            <a:r>
              <a:rPr lang="cs-CZ" dirty="0" smtClean="0"/>
              <a:t>These </a:t>
            </a:r>
            <a:r>
              <a:rPr lang="cs-CZ" dirty="0" err="1" smtClean="0"/>
              <a:t>correlations</a:t>
            </a:r>
            <a:r>
              <a:rPr lang="cs-CZ" dirty="0" smtClean="0"/>
              <a:t> are very </a:t>
            </a:r>
            <a:r>
              <a:rPr lang="cs-CZ" dirty="0" err="1" smtClean="0"/>
              <a:t>unclear</a:t>
            </a:r>
            <a:r>
              <a:rPr lang="cs-CZ" dirty="0" smtClean="0"/>
              <a:t>, </a:t>
            </a:r>
            <a:r>
              <a:rPr lang="cs-CZ" dirty="0" err="1" smtClean="0"/>
              <a:t>especially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case of </a:t>
            </a:r>
            <a:r>
              <a:rPr lang="cs-CZ" dirty="0" err="1" smtClean="0"/>
              <a:t>the</a:t>
            </a:r>
            <a:r>
              <a:rPr lang="cs-CZ" dirty="0" smtClean="0"/>
              <a:t> hydrogen </a:t>
            </a:r>
            <a:r>
              <a:rPr lang="cs-CZ" dirty="0" err="1" smtClean="0"/>
              <a:t>shots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9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738" y="604745"/>
            <a:ext cx="11029616" cy="988332"/>
          </a:xfrm>
        </p:spPr>
        <p:txBody>
          <a:bodyPr/>
          <a:lstStyle/>
          <a:p>
            <a:r>
              <a:rPr lang="cs-CZ" dirty="0" smtClean="0"/>
              <a:t>LP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Ip max.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24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94" y="2020202"/>
            <a:ext cx="5589390" cy="369110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21724" y="5815533"/>
            <a:ext cx="1019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– </a:t>
            </a:r>
            <a:r>
              <a:rPr lang="cs-CZ" dirty="0" err="1" smtClean="0"/>
              <a:t>chosen</a:t>
            </a:r>
            <a:r>
              <a:rPr lang="cs-CZ" dirty="0" smtClean="0"/>
              <a:t> hydrogen </a:t>
            </a:r>
            <a:r>
              <a:rPr lang="cs-CZ" dirty="0" err="1" smtClean="0"/>
              <a:t>shots</a:t>
            </a:r>
            <a:r>
              <a:rPr lang="cs-CZ" dirty="0" smtClean="0"/>
              <a:t>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– </a:t>
            </a:r>
            <a:r>
              <a:rPr lang="cs-CZ" dirty="0" err="1" smtClean="0"/>
              <a:t>chosen</a:t>
            </a:r>
            <a:r>
              <a:rPr lang="cs-CZ" dirty="0" smtClean="0"/>
              <a:t> helium </a:t>
            </a:r>
            <a:r>
              <a:rPr lang="cs-CZ" dirty="0" err="1" smtClean="0"/>
              <a:t>shots</a:t>
            </a:r>
            <a:endParaRPr lang="cs-CZ" dirty="0" smtClean="0"/>
          </a:p>
          <a:p>
            <a:r>
              <a:rPr lang="cs-CZ" dirty="0" smtClean="0"/>
              <a:t>These </a:t>
            </a:r>
            <a:r>
              <a:rPr lang="cs-CZ" dirty="0" err="1" smtClean="0"/>
              <a:t>correlations</a:t>
            </a:r>
            <a:r>
              <a:rPr lang="cs-CZ" dirty="0" smtClean="0"/>
              <a:t> are very </a:t>
            </a:r>
            <a:r>
              <a:rPr lang="cs-CZ" dirty="0" err="1" smtClean="0"/>
              <a:t>unclear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944" y="2020202"/>
            <a:ext cx="5386027" cy="355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7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</a:t>
            </a:r>
            <a:r>
              <a:rPr lang="en-GB" dirty="0" err="1" smtClean="0"/>
              <a:t>elium</a:t>
            </a:r>
            <a:r>
              <a:rPr lang="en-GB" dirty="0" smtClean="0"/>
              <a:t> </a:t>
            </a:r>
            <a:r>
              <a:rPr lang="en-GB" dirty="0"/>
              <a:t>shots are about 1 – 2 ms shorter than the hydrogen ones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cs-CZ" dirty="0" smtClean="0"/>
              <a:t>The </a:t>
            </a:r>
            <a:r>
              <a:rPr lang="cs-CZ" dirty="0" err="1" smtClean="0"/>
              <a:t>shape</a:t>
            </a:r>
            <a:r>
              <a:rPr lang="cs-CZ" dirty="0" smtClean="0"/>
              <a:t>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and helium </a:t>
            </a:r>
            <a:r>
              <a:rPr lang="cs-CZ" dirty="0" err="1" smtClean="0"/>
              <a:t>signals</a:t>
            </a:r>
            <a:r>
              <a:rPr lang="cs-CZ" dirty="0" smtClean="0"/>
              <a:t> are </a:t>
            </a:r>
            <a:r>
              <a:rPr lang="cs-CZ" dirty="0" err="1" smtClean="0"/>
              <a:t>bigger</a:t>
            </a:r>
            <a:r>
              <a:rPr lang="cs-CZ" dirty="0" smtClean="0"/>
              <a:t> (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imperfekt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comparison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Same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applies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electron</a:t>
            </a:r>
            <a:r>
              <a:rPr lang="cs-CZ" dirty="0" smtClean="0"/>
              <a:t> </a:t>
            </a:r>
            <a:r>
              <a:rPr lang="cs-CZ" dirty="0" err="1" smtClean="0"/>
              <a:t>temperatures</a:t>
            </a:r>
            <a:endParaRPr lang="cs-CZ" dirty="0"/>
          </a:p>
          <a:p>
            <a:r>
              <a:rPr lang="en-GB" dirty="0"/>
              <a:t>As expected, by raising U</a:t>
            </a:r>
            <a:r>
              <a:rPr lang="en-GB" baseline="-25000" dirty="0"/>
              <a:t>cd</a:t>
            </a:r>
            <a:r>
              <a:rPr lang="en-GB" dirty="0"/>
              <a:t>, the signals increased as </a:t>
            </a:r>
            <a:r>
              <a:rPr lang="en-GB" dirty="0" smtClean="0"/>
              <a:t>well </a:t>
            </a:r>
            <a:endParaRPr lang="cs-CZ" dirty="0" smtClean="0"/>
          </a:p>
          <a:p>
            <a:r>
              <a:rPr lang="en-GB" dirty="0" smtClean="0"/>
              <a:t>Another </a:t>
            </a:r>
            <a:r>
              <a:rPr lang="en-GB" dirty="0"/>
              <a:t>interesting thing is the helium data are much cleaner even though I didn’t use any kind of smoothing.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8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122" y="1825626"/>
            <a:ext cx="11236569" cy="4035913"/>
          </a:xfrm>
        </p:spPr>
        <p:txBody>
          <a:bodyPr>
            <a:normAutofit/>
          </a:bodyPr>
          <a:lstStyle/>
          <a:p>
            <a:r>
              <a:rPr lang="en-US" dirty="0" smtClean="0"/>
              <a:t>We constructed summary graphs for the whole shot series - dependencies of the maximum plasma current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plasma</a:t>
            </a:r>
            <a:r>
              <a:rPr lang="en-US" dirty="0" smtClean="0"/>
              <a:t>, the breakdown voltage U</a:t>
            </a:r>
            <a:r>
              <a:rPr lang="en-US" baseline="-25000" dirty="0" smtClean="0"/>
              <a:t>BD</a:t>
            </a:r>
            <a:r>
              <a:rPr lang="cs-CZ" dirty="0" smtClean="0"/>
              <a:t>, </a:t>
            </a:r>
            <a:r>
              <a:rPr lang="en-US" dirty="0" smtClean="0"/>
              <a:t>the central electron temperature T</a:t>
            </a:r>
            <a:r>
              <a:rPr lang="en-US" baseline="-25000" dirty="0" smtClean="0"/>
              <a:t>e</a:t>
            </a:r>
            <a:r>
              <a:rPr lang="en-US" dirty="0" smtClean="0"/>
              <a:t>(0) </a:t>
            </a:r>
            <a:r>
              <a:rPr lang="cs-CZ" dirty="0" smtClean="0"/>
              <a:t>and </a:t>
            </a:r>
            <a:r>
              <a:rPr lang="cs-CZ" dirty="0" err="1" smtClean="0"/>
              <a:t>Ohmic</a:t>
            </a:r>
            <a:r>
              <a:rPr lang="cs-CZ" dirty="0" smtClean="0"/>
              <a:t> </a:t>
            </a:r>
            <a:r>
              <a:rPr lang="cs-CZ" dirty="0" err="1" smtClean="0"/>
              <a:t>heating</a:t>
            </a:r>
            <a:r>
              <a:rPr lang="cs-CZ" dirty="0" smtClean="0"/>
              <a:t> P_OH </a:t>
            </a:r>
            <a:r>
              <a:rPr lang="en-US" dirty="0" smtClean="0"/>
              <a:t>on the pressure of working gas</a:t>
            </a:r>
          </a:p>
          <a:p>
            <a:r>
              <a:rPr lang="en-US" dirty="0" smtClean="0"/>
              <a:t>For each U</a:t>
            </a:r>
            <a:r>
              <a:rPr lang="en-US" baseline="-25000" dirty="0" smtClean="0"/>
              <a:t>cd</a:t>
            </a:r>
            <a:r>
              <a:rPr lang="en-US" dirty="0" smtClean="0"/>
              <a:t> (for both gases separately) three shots are chosen – the one with the highest pressure,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the lowest pressure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middle pressure</a:t>
            </a:r>
          </a:p>
          <a:p>
            <a:r>
              <a:rPr lang="en-US" dirty="0" smtClean="0"/>
              <a:t>For these shots we plot the floating potential (LP), the plasma potential (BPP),  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en-US" dirty="0" smtClean="0"/>
              <a:t>derived the electron temperature from all probes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Footnotes for discharge table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I</a:t>
            </a:r>
            <a:r>
              <a:rPr lang="en-US" b="1" baseline="-25000" dirty="0" err="1" smtClean="0"/>
              <a:t>plasma</a:t>
            </a:r>
            <a:r>
              <a:rPr lang="en-US" b="1" baseline="-25000" dirty="0" smtClean="0"/>
              <a:t> max</a:t>
            </a:r>
            <a:r>
              <a:rPr lang="en-US" b="1" dirty="0" smtClean="0"/>
              <a:t>. </a:t>
            </a:r>
            <a:r>
              <a:rPr lang="en-US" dirty="0" smtClean="0"/>
              <a:t>– the maximum value of plasma current</a:t>
            </a:r>
          </a:p>
          <a:p>
            <a:r>
              <a:rPr lang="en-US" b="1" dirty="0" err="1" smtClean="0"/>
              <a:t>T_Ip</a:t>
            </a:r>
            <a:r>
              <a:rPr lang="en-US" b="1" dirty="0" smtClean="0"/>
              <a:t> max. </a:t>
            </a:r>
            <a:r>
              <a:rPr lang="en-US" dirty="0" smtClean="0"/>
              <a:t>– time when the plasma current reaches its maximum</a:t>
            </a:r>
          </a:p>
          <a:p>
            <a:r>
              <a:rPr lang="en-US" b="1" dirty="0" err="1" smtClean="0"/>
              <a:t>Uloop_t_Ip</a:t>
            </a:r>
            <a:r>
              <a:rPr lang="en-US" b="1" dirty="0" smtClean="0"/>
              <a:t> max. </a:t>
            </a:r>
            <a:r>
              <a:rPr lang="en-US" dirty="0" smtClean="0"/>
              <a:t>– the loop voltage when plasma current reaches its maximum</a:t>
            </a:r>
          </a:p>
          <a:p>
            <a:r>
              <a:rPr lang="en-US" b="1" dirty="0" err="1" smtClean="0"/>
              <a:t>U</a:t>
            </a:r>
            <a:r>
              <a:rPr lang="en-US" b="1" baseline="-25000" dirty="0" err="1" smtClean="0"/>
              <a:t>bd</a:t>
            </a:r>
            <a:r>
              <a:rPr lang="en-US" dirty="0" smtClean="0"/>
              <a:t> – voltage when plasma was first formed</a:t>
            </a:r>
          </a:p>
          <a:p>
            <a:r>
              <a:rPr lang="en-US" b="1" dirty="0" err="1" smtClean="0"/>
              <a:t>T_U</a:t>
            </a:r>
            <a:r>
              <a:rPr lang="en-US" b="1" baseline="-25000" dirty="0" err="1" smtClean="0"/>
              <a:t>bd</a:t>
            </a:r>
            <a:r>
              <a:rPr lang="en-US" dirty="0" smtClean="0"/>
              <a:t> – time when plasma was first formed</a:t>
            </a:r>
          </a:p>
          <a:p>
            <a:r>
              <a:rPr lang="en-US" b="1" dirty="0" smtClean="0"/>
              <a:t>T max. </a:t>
            </a:r>
            <a:r>
              <a:rPr lang="en-US" dirty="0" smtClean="0"/>
              <a:t>– duration of the discharge</a:t>
            </a:r>
          </a:p>
          <a:p>
            <a:r>
              <a:rPr lang="en-US" b="1" dirty="0" smtClean="0"/>
              <a:t>Central Te </a:t>
            </a:r>
            <a:r>
              <a:rPr lang="en-US" dirty="0" smtClean="0"/>
              <a:t>– estimated value of the central electron temperature</a:t>
            </a:r>
            <a:endParaRPr lang="cs-CZ" dirty="0" smtClean="0"/>
          </a:p>
          <a:p>
            <a:r>
              <a:rPr lang="cs-CZ" b="1" dirty="0" err="1" smtClean="0"/>
              <a:t>Ohmic</a:t>
            </a:r>
            <a:r>
              <a:rPr lang="cs-CZ" b="1" dirty="0" smtClean="0"/>
              <a:t> </a:t>
            </a:r>
            <a:r>
              <a:rPr lang="cs-CZ" b="1" dirty="0" err="1" smtClean="0"/>
              <a:t>heating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ohmic</a:t>
            </a:r>
            <a:r>
              <a:rPr lang="cs-CZ" dirty="0" smtClean="0"/>
              <a:t> </a:t>
            </a:r>
            <a:r>
              <a:rPr lang="cs-CZ" dirty="0" err="1" smtClean="0"/>
              <a:t>heating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plasma current </a:t>
            </a:r>
            <a:r>
              <a:rPr lang="cs-CZ" dirty="0" err="1" smtClean="0"/>
              <a:t>was</a:t>
            </a:r>
            <a:r>
              <a:rPr lang="cs-CZ" dirty="0" smtClean="0"/>
              <a:t> maxim</a:t>
            </a:r>
            <a:r>
              <a:rPr lang="en-US" dirty="0" smtClean="0"/>
              <a:t>al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7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57341"/>
          </a:xfrm>
        </p:spPr>
        <p:txBody>
          <a:bodyPr>
            <a:normAutofit fontScale="90000"/>
          </a:bodyPr>
          <a:lstStyle/>
          <a:p>
            <a:r>
              <a:rPr lang="en-US" dirty="0"/>
              <a:t>Discharges  in Hydrogen (20. 5.</a:t>
            </a:r>
            <a:r>
              <a:rPr lang="cs-CZ" dirty="0"/>
              <a:t>2020</a:t>
            </a:r>
            <a:r>
              <a:rPr lang="en-US" dirty="0"/>
              <a:t>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361" y="1230201"/>
            <a:ext cx="8460605" cy="55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57341"/>
          </a:xfrm>
        </p:spPr>
        <p:txBody>
          <a:bodyPr>
            <a:normAutofit fontScale="90000"/>
          </a:bodyPr>
          <a:lstStyle/>
          <a:p>
            <a:r>
              <a:rPr lang="en-US" dirty="0"/>
              <a:t>Discharges  in Hydrogen (20. 5.</a:t>
            </a:r>
            <a:r>
              <a:rPr lang="cs-CZ" dirty="0"/>
              <a:t>2020</a:t>
            </a:r>
            <a:r>
              <a:rPr lang="en-US" dirty="0" smtClean="0"/>
              <a:t>)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contd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9" y="1243690"/>
            <a:ext cx="9114190" cy="540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2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57341"/>
          </a:xfrm>
        </p:spPr>
        <p:txBody>
          <a:bodyPr>
            <a:normAutofit fontScale="90000"/>
          </a:bodyPr>
          <a:lstStyle/>
          <a:p>
            <a:r>
              <a:rPr lang="en-US" dirty="0"/>
              <a:t>Discharges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en-US" dirty="0"/>
              <a:t>Helium (27. 5.</a:t>
            </a:r>
            <a:r>
              <a:rPr lang="cs-CZ" dirty="0"/>
              <a:t> 2020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29" y="1246136"/>
            <a:ext cx="9248294" cy="544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8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57341"/>
          </a:xfrm>
        </p:spPr>
        <p:txBody>
          <a:bodyPr>
            <a:normAutofit fontScale="90000"/>
          </a:bodyPr>
          <a:lstStyle/>
          <a:p>
            <a:r>
              <a:rPr lang="en-US" dirty="0"/>
              <a:t>Discharges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en-US" dirty="0"/>
              <a:t>Helium (27. 5.</a:t>
            </a:r>
            <a:r>
              <a:rPr lang="cs-CZ" dirty="0"/>
              <a:t> 2020</a:t>
            </a:r>
            <a:r>
              <a:rPr lang="en-US" dirty="0" smtClean="0"/>
              <a:t>)</a:t>
            </a:r>
            <a:r>
              <a:rPr lang="cs-CZ" dirty="0" smtClean="0"/>
              <a:t> – </a:t>
            </a:r>
            <a:r>
              <a:rPr lang="cs-CZ" dirty="0" err="1" smtClean="0"/>
              <a:t>contd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58" y="1281431"/>
            <a:ext cx="9926080" cy="535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4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973" y="505672"/>
            <a:ext cx="10515600" cy="128810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/>
              <a:t>Dependency of maximum plasma current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smtClean="0"/>
              <a:t>on </a:t>
            </a:r>
            <a:r>
              <a:rPr lang="en-US" sz="3200" dirty="0"/>
              <a:t>the pressure of working gas for selected U_CD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B8E-CCCE-42F1-9416-F0AB947EE9AD}" type="slidenum">
              <a:rPr lang="cs-CZ" smtClean="0"/>
              <a:t>9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581974" y="1854187"/>
            <a:ext cx="364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Hydrogen plasma </a:t>
            </a:r>
            <a:r>
              <a:rPr lang="cs-CZ" dirty="0"/>
              <a:t>(#32880 - #32946)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01905" y="1854187"/>
            <a:ext cx="345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Helium plasma </a:t>
            </a:r>
            <a:r>
              <a:rPr lang="cs-CZ" dirty="0" smtClean="0"/>
              <a:t>(#</a:t>
            </a:r>
            <a:r>
              <a:rPr lang="cs-CZ" dirty="0"/>
              <a:t>33011 - #33063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6418" y="6082130"/>
            <a:ext cx="1178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Highest plasma currents are achieved at high U_CD and low filing pressures in H as well as in He plasmas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715108" y="4947138"/>
            <a:ext cx="411442" cy="328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73" y="2348401"/>
            <a:ext cx="5386027" cy="3556810"/>
          </a:xfrm>
          <a:prstGeom prst="rect">
            <a:avLst/>
          </a:prstGeom>
        </p:spPr>
      </p:pic>
      <p:pic>
        <p:nvPicPr>
          <p:cNvPr id="15" name="Zástupný symbol pro obsah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53278" y="2338914"/>
            <a:ext cx="5386027" cy="355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31</TotalTime>
  <Words>1119</Words>
  <Application>Microsoft Office PowerPoint</Application>
  <PresentationFormat>Širokoúhlá obrazovka</PresentationFormat>
  <Paragraphs>130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Gill Sans MT</vt:lpstr>
      <vt:lpstr>Wingdings 2</vt:lpstr>
      <vt:lpstr>Dividenda</vt:lpstr>
      <vt:lpstr>Hydrogen and Helium experiments on the GOLEM tokamak, May 2020</vt:lpstr>
      <vt:lpstr>Introduction</vt:lpstr>
      <vt:lpstr>Data processing</vt:lpstr>
      <vt:lpstr>Footnotes for discharge table</vt:lpstr>
      <vt:lpstr>Discharges  in Hydrogen (20. 5.2020) </vt:lpstr>
      <vt:lpstr>Discharges  in Hydrogen (20. 5.2020) – contd. </vt:lpstr>
      <vt:lpstr>Discharges in Helium (27. 5. 2020)</vt:lpstr>
      <vt:lpstr>Discharges in Helium (27. 5. 2020) – contd.</vt:lpstr>
      <vt:lpstr>Dependency of maximum plasma current  on the pressure of working gas for selected U_CD</vt:lpstr>
      <vt:lpstr>Dependency of the breakdown voltage U_BD  on the pressure of the working gas</vt:lpstr>
      <vt:lpstr>Dependency of the central electron temperature on the pressure of the working gas</vt:lpstr>
      <vt:lpstr>Comparison of ohmic heating</vt:lpstr>
      <vt:lpstr>Results</vt:lpstr>
      <vt:lpstr>Results</vt:lpstr>
      <vt:lpstr>Comparison of the plasma potentials, Ucd = 400V</vt:lpstr>
      <vt:lpstr>Comparison of floating potentials (LP), Ucd = 400V</vt:lpstr>
      <vt:lpstr>Comparison of electron temperatures, Ucd = 400V</vt:lpstr>
      <vt:lpstr>Comparison of plasma potentials, Ucd = 750V</vt:lpstr>
      <vt:lpstr>Comparison of floating potentials (LP), Ucd = 750V</vt:lpstr>
      <vt:lpstr>Comparison of electron temperatures  at the plasma edge,  Ucd = 750V</vt:lpstr>
      <vt:lpstr>BPP and LP values at Ip max. (hydrogen)</vt:lpstr>
      <vt:lpstr>BPP and LP values at Ip max. (helium)</vt:lpstr>
      <vt:lpstr>BPP values at Ip max.</vt:lpstr>
      <vt:lpstr>LP values at Ip max.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10</cp:revision>
  <dcterms:created xsi:type="dcterms:W3CDTF">2020-06-07T11:36:56Z</dcterms:created>
  <dcterms:modified xsi:type="dcterms:W3CDTF">2020-06-07T12:07:56Z</dcterms:modified>
</cp:coreProperties>
</file>