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585" r:id="rId2"/>
    <p:sldId id="596" r:id="rId3"/>
    <p:sldId id="584" r:id="rId4"/>
    <p:sldId id="560" r:id="rId5"/>
    <p:sldId id="595" r:id="rId6"/>
    <p:sldId id="567" r:id="rId7"/>
    <p:sldId id="588" r:id="rId8"/>
    <p:sldId id="581" r:id="rId9"/>
    <p:sldId id="586" r:id="rId10"/>
    <p:sldId id="564" r:id="rId11"/>
    <p:sldId id="565" r:id="rId12"/>
    <p:sldId id="582" r:id="rId13"/>
    <p:sldId id="589" r:id="rId14"/>
    <p:sldId id="590" r:id="rId15"/>
    <p:sldId id="593" r:id="rId16"/>
    <p:sldId id="594" r:id="rId17"/>
    <p:sldId id="561" r:id="rId18"/>
  </p:sldIdLst>
  <p:sldSz cx="9144000" cy="6858000" type="screen4x3"/>
  <p:notesSz cx="6718300" cy="9410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0000"/>
    <a:srgbClr val="0000FF"/>
    <a:srgbClr val="FFFFFF"/>
    <a:srgbClr val="00FF00"/>
    <a:srgbClr val="FFFF00"/>
    <a:srgbClr val="00C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029" autoAdjust="0"/>
    <p:restoredTop sz="94610" autoAdjust="0"/>
  </p:normalViewPr>
  <p:slideViewPr>
    <p:cSldViewPr>
      <p:cViewPr>
        <p:scale>
          <a:sx n="80" d="100"/>
          <a:sy n="80" d="100"/>
        </p:scale>
        <p:origin x="-342" y="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952" y="-102"/>
      </p:cViewPr>
      <p:guideLst>
        <p:guide orient="horz" pos="2964"/>
        <p:guide pos="21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475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05238" y="0"/>
            <a:ext cx="2911475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D34DA1-47B3-43FD-A516-D6854D4F447C}" type="datetimeFigureOut">
              <a:rPr lang="es-ES" smtClean="0"/>
              <a:pPr/>
              <a:t>12/04/2013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939213"/>
            <a:ext cx="2911475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05238" y="8939213"/>
            <a:ext cx="2911475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CA3209-BF9F-4DBC-972F-83D3916CE94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36588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475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5238" y="0"/>
            <a:ext cx="2911475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A513ADC-0CD0-4FAD-AC5C-B66966E3CA74}" type="datetimeFigureOut">
              <a:rPr lang="en-US"/>
              <a:pPr>
                <a:defRPr/>
              </a:pPr>
              <a:t>4/12/2013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706438"/>
            <a:ext cx="4705350" cy="35290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1513" y="4470400"/>
            <a:ext cx="5375275" cy="42338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39213"/>
            <a:ext cx="2911475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5238" y="8939213"/>
            <a:ext cx="2911475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5160B6D-A669-4310-8131-D1A4E881F2C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0182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60B6D-A669-4310-8131-D1A4E881F2C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775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070F959-37E0-4677-AEB0-58A141E8E8A8}" type="slidenum">
              <a:rPr lang="en-US"/>
              <a:pPr/>
              <a:t>10</a:t>
            </a:fld>
            <a:endParaRPr lang="en-US"/>
          </a:p>
        </p:txBody>
      </p:sp>
      <p:sp>
        <p:nvSpPr>
          <p:cNvPr id="583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06475" y="714375"/>
            <a:ext cx="4705350" cy="35290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2379" y="4469192"/>
            <a:ext cx="5374915" cy="423451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79A5033-AF88-490E-BB59-4F4CDEE05C50}" type="slidenum">
              <a:rPr lang="en-US"/>
              <a:pPr/>
              <a:t>11</a:t>
            </a:fld>
            <a:endParaRPr lang="en-US"/>
          </a:p>
        </p:txBody>
      </p:sp>
      <p:sp>
        <p:nvSpPr>
          <p:cNvPr id="593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06475" y="714375"/>
            <a:ext cx="4705350" cy="35290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2379" y="4469192"/>
            <a:ext cx="5374915" cy="423451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2A55283-D4C5-40EC-9017-30655148617D}" type="slidenum">
              <a:rPr lang="en-US"/>
              <a:pPr/>
              <a:t>15</a:t>
            </a:fld>
            <a:endParaRPr lang="en-US"/>
          </a:p>
        </p:txBody>
      </p:sp>
      <p:sp>
        <p:nvSpPr>
          <p:cNvPr id="317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06475" y="706438"/>
            <a:ext cx="4705350" cy="35290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1513" y="4470400"/>
            <a:ext cx="5375275" cy="4235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7A8EE5F-C92D-46A0-B430-F2859C610741}" type="slidenum">
              <a:rPr lang="en-US"/>
              <a:pPr/>
              <a:t>17</a:t>
            </a:fld>
            <a:endParaRPr lang="en-US"/>
          </a:p>
        </p:txBody>
      </p:sp>
      <p:sp>
        <p:nvSpPr>
          <p:cNvPr id="634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06475" y="714375"/>
            <a:ext cx="4705350" cy="35290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4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2379" y="4469192"/>
            <a:ext cx="5374915" cy="423451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C79AA05-F099-4B56-8907-E0668517FF6A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37905-2052-4503-89F6-9BE92C4A353B}" type="slidenum">
              <a:rPr lang="ko-KR" altLang="en-US"/>
              <a:pPr>
                <a:defRPr/>
              </a:pPr>
              <a:t>‹Nº›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  <a:prstGeom prst="rect">
            <a:avLst/>
          </a:prstGeom>
        </p:spPr>
        <p:txBody>
          <a:bodyPr lIns="82945" tIns="41473" rIns="82945" bIns="41473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6481" y="1604329"/>
            <a:ext cx="8226720" cy="4524955"/>
          </a:xfrm>
          <a:prstGeom prst="rect">
            <a:avLst/>
          </a:prstGeom>
        </p:spPr>
        <p:txBody>
          <a:bodyPr lIns="82945" tIns="41473" rIns="82945" bIns="41473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>
          <a:xfrm>
            <a:off x="456481" y="6247376"/>
            <a:ext cx="2128320" cy="470930"/>
          </a:xfrm>
          <a:prstGeom prst="rect">
            <a:avLst/>
          </a:prstGeom>
        </p:spPr>
        <p:txBody>
          <a:bodyPr lIns="82945" tIns="41473" rIns="82945" bIns="41473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idx="11"/>
          </p:nvPr>
        </p:nvSpPr>
        <p:spPr>
          <a:xfrm>
            <a:off x="3127680" y="6247376"/>
            <a:ext cx="2897280" cy="470930"/>
          </a:xfrm>
          <a:prstGeom prst="rect">
            <a:avLst/>
          </a:prstGeom>
        </p:spPr>
        <p:txBody>
          <a:bodyPr lIns="82945" tIns="41473" rIns="82945" bIns="41473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2"/>
          </p:nvPr>
        </p:nvSpPr>
        <p:spPr/>
        <p:txBody>
          <a:bodyPr lIns="82945" tIns="41473" rIns="82945" bIns="41473"/>
          <a:lstStyle>
            <a:lvl1pPr>
              <a:defRPr/>
            </a:lvl1pPr>
          </a:lstStyle>
          <a:p>
            <a:fld id="{B42752C0-4195-465F-A9B4-1D9ABA403CA3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14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987DCAC-896B-4A19-AB04-C920CDE06162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606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0000FF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4763" y="6637338"/>
            <a:ext cx="9144000" cy="220662"/>
          </a:xfrm>
          <a:prstGeom prst="rect">
            <a:avLst/>
          </a:prstGeom>
          <a:solidFill>
            <a:srgbClr val="0000FF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 userDrawn="1"/>
        </p:nvSpPr>
        <p:spPr bwMode="auto">
          <a:xfrm>
            <a:off x="3203848" y="6609169"/>
            <a:ext cx="345633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en-US" sz="1200" baseline="0" dirty="0" smtClean="0">
                <a:solidFill>
                  <a:schemeClr val="bg1"/>
                </a:solidFill>
                <a:latin typeface="Arial" pitchFamily="34" charset="0"/>
              </a:rPr>
              <a:t> 12/03/2013, </a:t>
            </a:r>
            <a:r>
              <a:rPr lang="en-US" sz="1200" baseline="0" dirty="0" err="1" smtClean="0">
                <a:solidFill>
                  <a:schemeClr val="bg1"/>
                </a:solidFill>
                <a:latin typeface="Arial" pitchFamily="34" charset="0"/>
              </a:rPr>
              <a:t>Praga</a:t>
            </a:r>
            <a:r>
              <a:rPr lang="en-US" sz="1200" baseline="0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endParaRPr lang="en-US" sz="12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5700" y="6626225"/>
            <a:ext cx="549275" cy="271463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172B4D0-972C-4BB3-955D-F8357C4809F5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1030" name="Picture 8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19050" y="7938"/>
            <a:ext cx="7842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9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8439150" y="12700"/>
            <a:ext cx="6953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778818" cy="90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602" y="0"/>
            <a:ext cx="946398" cy="90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6" name="Picture 2" descr="http://www.efda.org/wpcms/wp-content/uploads/2012/03/fusenet_neoLogo_title_300.jpg?5c1bd2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63" y="1"/>
            <a:ext cx="836245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2.wmf"/><Relationship Id="rId11" Type="http://schemas.openxmlformats.org/officeDocument/2006/relationships/image" Target="../media/image36.png"/><Relationship Id="rId5" Type="http://schemas.openxmlformats.org/officeDocument/2006/relationships/oleObject" Target="../embeddings/oleObject8.bin"/><Relationship Id="rId10" Type="http://schemas.openxmlformats.org/officeDocument/2006/relationships/image" Target="../media/image34.wmf"/><Relationship Id="rId4" Type="http://schemas.openxmlformats.org/officeDocument/2006/relationships/image" Target="../media/image35.png"/><Relationship Id="rId9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48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hyperlink" Target="mailto:frederik.ostyn@ugent.be" TargetMode="External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jpeg"/><Relationship Id="rId5" Type="http://schemas.openxmlformats.org/officeDocument/2006/relationships/hyperlink" Target="mailto:ingdha@hotmail.com" TargetMode="External"/><Relationship Id="rId4" Type="http://schemas.openxmlformats.org/officeDocument/2006/relationships/hyperlink" Target="mailto:Mauricio.Rodriguez-Ramos@ipp.mpg.de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11" Type="http://schemas.openxmlformats.org/officeDocument/2006/relationships/image" Target="../media/image7.wmf"/><Relationship Id="rId5" Type="http://schemas.openxmlformats.org/officeDocument/2006/relationships/image" Target="../media/image10.png"/><Relationship Id="rId10" Type="http://schemas.openxmlformats.org/officeDocument/2006/relationships/oleObject" Target="../embeddings/oleObject2.bin"/><Relationship Id="rId4" Type="http://schemas.openxmlformats.org/officeDocument/2006/relationships/image" Target="../media/image9.gif"/><Relationship Id="rId9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9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4.wmf"/><Relationship Id="rId12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5.bin"/><Relationship Id="rId5" Type="http://schemas.openxmlformats.org/officeDocument/2006/relationships/image" Target="../media/image13.wmf"/><Relationship Id="rId10" Type="http://schemas.openxmlformats.org/officeDocument/2006/relationships/image" Target="../media/image18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17.pn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28.png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C37905-2052-4503-89F6-9BE92C4A353B}" type="slidenum">
              <a:rPr lang="ko-KR" altLang="en-US" smtClean="0"/>
              <a:pPr>
                <a:defRPr/>
              </a:pPr>
              <a:t>1</a:t>
            </a:fld>
            <a:endParaRPr lang="ko-KR" altLang="en-US"/>
          </a:p>
        </p:txBody>
      </p:sp>
      <p:sp>
        <p:nvSpPr>
          <p:cNvPr id="3" name="2 Rectángulo"/>
          <p:cNvSpPr/>
          <p:nvPr/>
        </p:nvSpPr>
        <p:spPr>
          <a:xfrm>
            <a:off x="899592" y="980728"/>
            <a:ext cx="763284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Plasma MHD </a:t>
            </a:r>
            <a:r>
              <a:rPr lang="es-E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Activity</a:t>
            </a:r>
            <a:r>
              <a:rPr lang="es-E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Observations</a:t>
            </a:r>
            <a:r>
              <a:rPr lang="es-E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via</a:t>
            </a:r>
            <a:r>
              <a:rPr lang="es-E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Magnetics</a:t>
            </a:r>
            <a:r>
              <a:rPr lang="es-E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Diagnostics</a:t>
            </a:r>
            <a:r>
              <a:rPr lang="es-E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ctr"/>
            <a:endParaRPr lang="es-E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E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Magnetic</a:t>
            </a:r>
            <a:r>
              <a:rPr lang="es-E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island</a:t>
            </a:r>
            <a:r>
              <a:rPr lang="es-E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Analysis</a:t>
            </a:r>
            <a:endParaRPr lang="es-E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ES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ES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ES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ES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ES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ES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ES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ES" sz="20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Frederik</a:t>
            </a:r>
            <a:r>
              <a:rPr lang="es-E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Ostyn</a:t>
            </a:r>
            <a:r>
              <a:rPr lang="es-E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s-ES" sz="20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UGent</a:t>
            </a:r>
            <a:r>
              <a:rPr lang="es-E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algn="ctr"/>
            <a:r>
              <a:rPr lang="es-E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 Hernández (CICATA-IPN)</a:t>
            </a:r>
          </a:p>
          <a:p>
            <a:pPr algn="ctr"/>
            <a:r>
              <a:rPr lang="es-E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Mauricio Rodríguez (US)</a:t>
            </a:r>
          </a:p>
          <a:p>
            <a:pPr algn="ctr"/>
            <a:endParaRPr lang="es-E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2987824" y="188639"/>
            <a:ext cx="301396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GOMTRAIC 2013</a:t>
            </a:r>
            <a:endParaRPr lang="en-US" sz="3200" b="1" baseline="-25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16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485577" y="116632"/>
            <a:ext cx="8228160" cy="1144921"/>
          </a:xfrm>
          <a:ln/>
        </p:spPr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Detection of magnetic island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512" y="908720"/>
            <a:ext cx="8228160" cy="2304256"/>
          </a:xfrm>
          <a:ln/>
        </p:spPr>
        <p:txBody>
          <a:bodyPr/>
          <a:lstStyle/>
          <a:p>
            <a:pPr marL="391686" indent="-293764" algn="ctr"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Magnetic islands are rotating 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plasma in the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toroidal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direction</a:t>
            </a:r>
          </a:p>
          <a:p>
            <a:pPr marL="97922" indent="0" algn="ctr"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91686" indent="-293764" algn="ctr"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Islands </a:t>
            </a:r>
            <a:r>
              <a:rPr lang="es-ES" sz="1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deteriorates</a:t>
            </a:r>
            <a:r>
              <a:rPr lang="es-E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</a:p>
          <a:p>
            <a:pPr marL="97922" indent="0" algn="ctr"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US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91686" indent="-293764" algn="ctr"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GOLEM, </a:t>
            </a:r>
            <a:r>
              <a:rPr lang="en-US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measurements are not 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optimized but </a:t>
            </a: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measure </a:t>
            </a:r>
            <a:r>
              <a:rPr lang="en-US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97922" indent="0" algn="ctr"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91686" indent="-293764" algn="ctr"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easurement of time evolution of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poloidal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magnetic field</a:t>
            </a:r>
          </a:p>
          <a:p>
            <a:pPr marL="391686" indent="-293764" algn="ctr"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91686" indent="-293764" algn="ctr"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 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sensors 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local magnetic </a:t>
            </a: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field (for GOLEM 16)</a:t>
            </a:r>
            <a:endParaRPr 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620517"/>
            <a:ext cx="3183557" cy="1546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907999"/>
              </p:ext>
            </p:extLst>
          </p:nvPr>
        </p:nvGraphicFramePr>
        <p:xfrm>
          <a:off x="408346" y="5286745"/>
          <a:ext cx="5322143" cy="7615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0" name="Ecuación" r:id="rId5" imgW="5003640" imgH="711000" progId="Equation.3">
                  <p:embed/>
                </p:oleObj>
              </mc:Choice>
              <mc:Fallback>
                <p:oleObj name="Ecuación" r:id="rId5" imgW="5003640" imgH="711000" progId="Equation.3">
                  <p:embed/>
                  <p:pic>
                    <p:nvPicPr>
                      <p:cNvPr id="0" name="6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346" y="5286745"/>
                        <a:ext cx="5322143" cy="7615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9671873"/>
              </p:ext>
            </p:extLst>
          </p:nvPr>
        </p:nvGraphicFramePr>
        <p:xfrm>
          <a:off x="1018828" y="6093296"/>
          <a:ext cx="4072433" cy="4613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1" name="Ecuación" r:id="rId7" imgW="3949560" imgH="444240" progId="Equation.3">
                  <p:embed/>
                </p:oleObj>
              </mc:Choice>
              <mc:Fallback>
                <p:oleObj name="Ecuación" r:id="rId7" imgW="3949560" imgH="444240" progId="Equation.3">
                  <p:embed/>
                  <p:pic>
                    <p:nvPicPr>
                      <p:cNvPr id="0" name="1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8828" y="6093296"/>
                        <a:ext cx="4072433" cy="4613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Rectángulo"/>
          <p:cNvSpPr/>
          <p:nvPr/>
        </p:nvSpPr>
        <p:spPr>
          <a:xfrm>
            <a:off x="6193457" y="5517232"/>
            <a:ext cx="2520280" cy="879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9" name="8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1234456"/>
              </p:ext>
            </p:extLst>
          </p:nvPr>
        </p:nvGraphicFramePr>
        <p:xfrm>
          <a:off x="6179901" y="5532301"/>
          <a:ext cx="2376264" cy="853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2" name="Ecuación" r:id="rId9" imgW="1244520" imgH="444240" progId="Equation.3">
                  <p:embed/>
                </p:oleObj>
              </mc:Choice>
              <mc:Fallback>
                <p:oleObj name="Ecuación" r:id="rId9" imgW="1244520" imgH="444240" progId="Equation.3">
                  <p:embed/>
                  <p:pic>
                    <p:nvPicPr>
                      <p:cNvPr id="0" name="3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9901" y="5532301"/>
                        <a:ext cx="2376264" cy="853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38" name="Picture 6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134" y="3328133"/>
            <a:ext cx="2279603" cy="2189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Flecha derecha"/>
          <p:cNvSpPr/>
          <p:nvPr/>
        </p:nvSpPr>
        <p:spPr>
          <a:xfrm>
            <a:off x="4932040" y="4199513"/>
            <a:ext cx="1008112" cy="3888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62034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>
          <a:xfrm>
            <a:off x="539552" y="43333"/>
            <a:ext cx="7862792" cy="1144920"/>
          </a:xfrm>
          <a:ln/>
        </p:spPr>
        <p:txBody>
          <a:bodyPr tIns="35268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US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US" b="1" baseline="-20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θ</a:t>
            </a: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measurement coils</a:t>
            </a:r>
          </a:p>
        </p:txBody>
      </p:sp>
      <p:graphicFrame>
        <p:nvGraphicFramePr>
          <p:cNvPr id="2867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7278365"/>
              </p:ext>
            </p:extLst>
          </p:nvPr>
        </p:nvGraphicFramePr>
        <p:xfrm>
          <a:off x="179512" y="1124744"/>
          <a:ext cx="2232248" cy="4866797"/>
        </p:xfrm>
        <a:graphic>
          <a:graphicData uri="http://schemas.openxmlformats.org/drawingml/2006/table">
            <a:tbl>
              <a:tblPr/>
              <a:tblGrid>
                <a:gridCol w="590096"/>
                <a:gridCol w="754199"/>
                <a:gridCol w="887953"/>
              </a:tblGrid>
              <a:tr h="41940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Microsoft YaHei" pitchFamily="34" charset="-122"/>
                        </a:rPr>
                        <a:t>Coil # [-]</a:t>
                      </a:r>
                    </a:p>
                  </a:txBody>
                  <a:tcPr marL="81638" marR="81638" marT="4245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Microsoft YaHei" pitchFamily="34" charset="-122"/>
                        </a:rPr>
                        <a:t>Polarity [-]</a:t>
                      </a:r>
                    </a:p>
                  </a:txBody>
                  <a:tcPr marL="81638" marR="81638" marT="4245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Microsoft YaHei" pitchFamily="34" charset="-122"/>
                        </a:rPr>
                        <a:t>A</a:t>
                      </a:r>
                      <a:r>
                        <a:rPr kumimoji="0" lang="en-US" sz="12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Microsoft YaHei" pitchFamily="34" charset="-122"/>
                        </a:rPr>
                        <a:t>eff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Microsoft YaHei" pitchFamily="34" charset="-122"/>
                        </a:rPr>
                        <a:t> [cm^2]</a:t>
                      </a:r>
                    </a:p>
                  </a:txBody>
                  <a:tcPr marL="81638" marR="81638" marT="4245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</a:tr>
              <a:tr h="2410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Microsoft YaHei" pitchFamily="34" charset="-122"/>
                        </a:rPr>
                        <a:t>1</a:t>
                      </a:r>
                    </a:p>
                  </a:txBody>
                  <a:tcPr marL="81638" marR="81638" marT="4245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Microsoft YaHei" pitchFamily="34" charset="-122"/>
                        </a:rPr>
                        <a:t>-</a:t>
                      </a:r>
                    </a:p>
                  </a:txBody>
                  <a:tcPr marL="81638" marR="81638" marT="4245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Microsoft YaHei" pitchFamily="34" charset="-122"/>
                        </a:rPr>
                        <a:t>68.93</a:t>
                      </a:r>
                    </a:p>
                  </a:txBody>
                  <a:tcPr marL="81638" marR="81638" marT="4245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2410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Microsoft YaHei" pitchFamily="34" charset="-122"/>
                        </a:rPr>
                        <a:t>2</a:t>
                      </a:r>
                    </a:p>
                  </a:txBody>
                  <a:tcPr marL="81638" marR="81638" marT="4245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Microsoft YaHei" pitchFamily="34" charset="-122"/>
                        </a:rPr>
                        <a:t>-</a:t>
                      </a:r>
                    </a:p>
                  </a:txBody>
                  <a:tcPr marL="81638" marR="81638" marT="4245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Microsoft YaHei" pitchFamily="34" charset="-122"/>
                        </a:rPr>
                        <a:t>140.68</a:t>
                      </a:r>
                    </a:p>
                  </a:txBody>
                  <a:tcPr marL="81638" marR="81638" marT="4245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410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Microsoft YaHei" pitchFamily="34" charset="-122"/>
                        </a:rPr>
                        <a:t>3</a:t>
                      </a:r>
                    </a:p>
                  </a:txBody>
                  <a:tcPr marL="81638" marR="81638" marT="4245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Microsoft YaHei" pitchFamily="34" charset="-122"/>
                        </a:rPr>
                        <a:t>+</a:t>
                      </a:r>
                    </a:p>
                  </a:txBody>
                  <a:tcPr marL="81638" marR="81638" marT="4245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Microsoft YaHei" pitchFamily="34" charset="-122"/>
                        </a:rPr>
                        <a:t>138.83</a:t>
                      </a:r>
                    </a:p>
                  </a:txBody>
                  <a:tcPr marL="81638" marR="81638" marT="4245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2410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Microsoft YaHei" pitchFamily="34" charset="-122"/>
                        </a:rPr>
                        <a:t>4</a:t>
                      </a:r>
                    </a:p>
                  </a:txBody>
                  <a:tcPr marL="81638" marR="81638" marT="4245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Microsoft YaHei" pitchFamily="34" charset="-122"/>
                        </a:rPr>
                        <a:t>+</a:t>
                      </a:r>
                    </a:p>
                  </a:txBody>
                  <a:tcPr marL="81638" marR="81638" marT="4245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Microsoft YaHei" pitchFamily="34" charset="-122"/>
                        </a:rPr>
                        <a:t>140.43</a:t>
                      </a:r>
                    </a:p>
                  </a:txBody>
                  <a:tcPr marL="81638" marR="81638" marT="4245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410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Microsoft YaHei" pitchFamily="34" charset="-122"/>
                        </a:rPr>
                        <a:t>5</a:t>
                      </a:r>
                    </a:p>
                  </a:txBody>
                  <a:tcPr marL="81638" marR="81638" marT="4245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Microsoft YaHei" pitchFamily="34" charset="-122"/>
                        </a:rPr>
                        <a:t>-</a:t>
                      </a:r>
                    </a:p>
                  </a:txBody>
                  <a:tcPr marL="81638" marR="81638" marT="4245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Microsoft YaHei" pitchFamily="34" charset="-122"/>
                        </a:rPr>
                        <a:t>68.59</a:t>
                      </a:r>
                    </a:p>
                  </a:txBody>
                  <a:tcPr marL="81638" marR="81638" marT="4245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2410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Microsoft YaHei" pitchFamily="34" charset="-122"/>
                        </a:rPr>
                        <a:t>6</a:t>
                      </a:r>
                    </a:p>
                  </a:txBody>
                  <a:tcPr marL="81638" marR="81638" marT="4245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Microsoft YaHei" pitchFamily="34" charset="-122"/>
                        </a:rPr>
                        <a:t>+</a:t>
                      </a:r>
                    </a:p>
                  </a:txBody>
                  <a:tcPr marL="81638" marR="81638" marT="4245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Microsoft YaHei" pitchFamily="34" charset="-122"/>
                        </a:rPr>
                        <a:t>134.47</a:t>
                      </a:r>
                    </a:p>
                  </a:txBody>
                  <a:tcPr marL="81638" marR="81638" marT="4245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410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Microsoft YaHei" pitchFamily="34" charset="-122"/>
                        </a:rPr>
                        <a:t>7</a:t>
                      </a:r>
                    </a:p>
                  </a:txBody>
                  <a:tcPr marL="81638" marR="81638" marT="4245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Microsoft YaHei" pitchFamily="34" charset="-122"/>
                        </a:rPr>
                        <a:t>-</a:t>
                      </a:r>
                    </a:p>
                  </a:txBody>
                  <a:tcPr marL="81638" marR="81638" marT="4245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Microsoft YaHei" pitchFamily="34" charset="-122"/>
                        </a:rPr>
                        <a:t>134.28</a:t>
                      </a:r>
                    </a:p>
                  </a:txBody>
                  <a:tcPr marL="81638" marR="81638" marT="4245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2410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Microsoft YaHei" pitchFamily="34" charset="-122"/>
                        </a:rPr>
                        <a:t>8</a:t>
                      </a:r>
                    </a:p>
                  </a:txBody>
                  <a:tcPr marL="81638" marR="81638" marT="4245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Microsoft YaHei" pitchFamily="34" charset="-122"/>
                        </a:rPr>
                        <a:t>+</a:t>
                      </a:r>
                    </a:p>
                  </a:txBody>
                  <a:tcPr marL="81638" marR="81638" marT="4245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Microsoft YaHei" pitchFamily="34" charset="-122"/>
                        </a:rPr>
                        <a:t>142.46</a:t>
                      </a:r>
                    </a:p>
                  </a:txBody>
                  <a:tcPr marL="81638" marR="81638" marT="4245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410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Microsoft YaHei" pitchFamily="34" charset="-122"/>
                        </a:rPr>
                        <a:t>9</a:t>
                      </a:r>
                    </a:p>
                  </a:txBody>
                  <a:tcPr marL="81638" marR="81638" marT="4245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Microsoft YaHei" pitchFamily="34" charset="-122"/>
                        </a:rPr>
                        <a:t>-</a:t>
                      </a:r>
                    </a:p>
                  </a:txBody>
                  <a:tcPr marL="81638" marR="81638" marT="4245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Microsoft YaHei" pitchFamily="34" charset="-122"/>
                        </a:rPr>
                        <a:t>67.62</a:t>
                      </a:r>
                    </a:p>
                  </a:txBody>
                  <a:tcPr marL="81638" marR="81638" marT="4245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2410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Microsoft YaHei" pitchFamily="34" charset="-122"/>
                        </a:rPr>
                        <a:t>10</a:t>
                      </a:r>
                    </a:p>
                  </a:txBody>
                  <a:tcPr marL="81638" marR="81638" marT="4245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Microsoft YaHei" pitchFamily="34" charset="-122"/>
                        </a:rPr>
                        <a:t>+</a:t>
                      </a:r>
                    </a:p>
                  </a:txBody>
                  <a:tcPr marL="81638" marR="81638" marT="4245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Microsoft YaHei" pitchFamily="34" charset="-122"/>
                        </a:rPr>
                        <a:t>142.80</a:t>
                      </a:r>
                    </a:p>
                  </a:txBody>
                  <a:tcPr marL="81638" marR="81638" marT="4245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410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Microsoft YaHei" pitchFamily="34" charset="-122"/>
                        </a:rPr>
                        <a:t>11</a:t>
                      </a:r>
                    </a:p>
                  </a:txBody>
                  <a:tcPr marL="81638" marR="81638" marT="4245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Microsoft YaHei" pitchFamily="34" charset="-122"/>
                        </a:rPr>
                        <a:t>-</a:t>
                      </a:r>
                    </a:p>
                  </a:txBody>
                  <a:tcPr marL="81638" marR="81638" marT="4245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Microsoft YaHei" pitchFamily="34" charset="-122"/>
                        </a:rPr>
                        <a:t>140.43</a:t>
                      </a:r>
                    </a:p>
                  </a:txBody>
                  <a:tcPr marL="81638" marR="81638" marT="4245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2410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Microsoft YaHei" pitchFamily="34" charset="-122"/>
                        </a:rPr>
                        <a:t>12</a:t>
                      </a:r>
                    </a:p>
                  </a:txBody>
                  <a:tcPr marL="81638" marR="81638" marT="4245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Microsoft YaHei" pitchFamily="34" charset="-122"/>
                        </a:rPr>
                        <a:t>x</a:t>
                      </a:r>
                    </a:p>
                  </a:txBody>
                  <a:tcPr marL="81638" marR="81638" marT="4245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Microsoft YaHei" pitchFamily="34" charset="-122"/>
                        </a:rPr>
                        <a:t>x</a:t>
                      </a:r>
                    </a:p>
                  </a:txBody>
                  <a:tcPr marL="81638" marR="81638" marT="4245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410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Microsoft YaHei" pitchFamily="34" charset="-122"/>
                        </a:rPr>
                        <a:t>13</a:t>
                      </a:r>
                    </a:p>
                  </a:txBody>
                  <a:tcPr marL="81638" marR="81638" marT="4245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Microsoft YaHei" pitchFamily="34" charset="-122"/>
                        </a:rPr>
                        <a:t>x</a:t>
                      </a:r>
                    </a:p>
                  </a:txBody>
                  <a:tcPr marL="81638" marR="81638" marT="4245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Microsoft YaHei" pitchFamily="34" charset="-122"/>
                        </a:rPr>
                        <a:t>x</a:t>
                      </a:r>
                    </a:p>
                  </a:txBody>
                  <a:tcPr marL="81638" marR="81638" marT="4245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2410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Microsoft YaHei" pitchFamily="34" charset="-122"/>
                        </a:rPr>
                        <a:t>14</a:t>
                      </a:r>
                    </a:p>
                  </a:txBody>
                  <a:tcPr marL="81638" marR="81638" marT="4245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Microsoft YaHei" pitchFamily="34" charset="-122"/>
                        </a:rPr>
                        <a:t>x</a:t>
                      </a:r>
                    </a:p>
                  </a:txBody>
                  <a:tcPr marL="81638" marR="81638" marT="4245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Microsoft YaHei" pitchFamily="34" charset="-122"/>
                        </a:rPr>
                        <a:t>x</a:t>
                      </a:r>
                    </a:p>
                  </a:txBody>
                  <a:tcPr marL="81638" marR="81638" marT="4245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410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Microsoft YaHei" pitchFamily="34" charset="-122"/>
                        </a:rPr>
                        <a:t>15</a:t>
                      </a:r>
                    </a:p>
                  </a:txBody>
                  <a:tcPr marL="81638" marR="81638" marT="4245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Microsoft YaHei" pitchFamily="34" charset="-122"/>
                        </a:rPr>
                        <a:t>-</a:t>
                      </a:r>
                    </a:p>
                  </a:txBody>
                  <a:tcPr marL="81638" marR="81638" marT="4245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Microsoft YaHei" pitchFamily="34" charset="-122"/>
                        </a:rPr>
                        <a:t>139.82</a:t>
                      </a:r>
                    </a:p>
                  </a:txBody>
                  <a:tcPr marL="81638" marR="81638" marT="4245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2410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Microsoft YaHei" pitchFamily="34" charset="-122"/>
                        </a:rPr>
                        <a:t>16</a:t>
                      </a:r>
                    </a:p>
                  </a:txBody>
                  <a:tcPr marL="81638" marR="81638" marT="4245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Microsoft YaHei" pitchFamily="34" charset="-122"/>
                        </a:rPr>
                        <a:t>-</a:t>
                      </a:r>
                    </a:p>
                  </a:txBody>
                  <a:tcPr marL="81638" marR="81638" marT="4245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Microsoft YaHei" pitchFamily="34" charset="-122"/>
                        </a:rPr>
                        <a:t>139.33</a:t>
                      </a:r>
                    </a:p>
                  </a:txBody>
                  <a:tcPr marL="81638" marR="81638" marT="42456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908720"/>
            <a:ext cx="2521317" cy="2304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052736"/>
            <a:ext cx="4067944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2589312" y="3219549"/>
            <a:ext cx="24865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ignal is measured on distribution of local magnetic field sensors</a:t>
            </a:r>
            <a:endParaRPr lang="es-ES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846433"/>
              </p:ext>
            </p:extLst>
          </p:nvPr>
        </p:nvGraphicFramePr>
        <p:xfrm>
          <a:off x="2690405" y="4077072"/>
          <a:ext cx="2284412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2" name="Ecuación" r:id="rId6" imgW="1473120" imgH="241200" progId="Equation.3">
                  <p:embed/>
                </p:oleObj>
              </mc:Choice>
              <mc:Fallback>
                <p:oleObj name="Ecuación" r:id="rId6" imgW="1473120" imgH="241200" progId="Equation.3">
                  <p:embed/>
                  <p:pic>
                    <p:nvPicPr>
                      <p:cNvPr id="0" name="1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0405" y="4077072"/>
                        <a:ext cx="2284412" cy="37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24896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475606"/>
            <a:ext cx="7085283" cy="5193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11 Conector recto"/>
          <p:cNvCxnSpPr/>
          <p:nvPr/>
        </p:nvCxnSpPr>
        <p:spPr>
          <a:xfrm flipH="1" flipV="1">
            <a:off x="1403648" y="1700808"/>
            <a:ext cx="1102715" cy="4464496"/>
          </a:xfrm>
          <a:prstGeom prst="line">
            <a:avLst/>
          </a:prstGeom>
          <a:ln w="4445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 flipV="1">
            <a:off x="2506363" y="1700808"/>
            <a:ext cx="0" cy="4464496"/>
          </a:xfrm>
          <a:prstGeom prst="line">
            <a:avLst/>
          </a:prstGeom>
          <a:ln w="4445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 flipH="1" flipV="1">
            <a:off x="2515877" y="1700808"/>
            <a:ext cx="1368152" cy="4392488"/>
          </a:xfrm>
          <a:prstGeom prst="line">
            <a:avLst/>
          </a:prstGeom>
          <a:ln w="4445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"/>
          <p:cNvCxnSpPr/>
          <p:nvPr/>
        </p:nvCxnSpPr>
        <p:spPr>
          <a:xfrm flipH="1" flipV="1">
            <a:off x="2051720" y="1700808"/>
            <a:ext cx="1145087" cy="4427537"/>
          </a:xfrm>
          <a:prstGeom prst="line">
            <a:avLst/>
          </a:prstGeom>
          <a:ln w="444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 flipH="1" flipV="1">
            <a:off x="3227825" y="1772816"/>
            <a:ext cx="1322152" cy="4390578"/>
          </a:xfrm>
          <a:prstGeom prst="line">
            <a:avLst/>
          </a:prstGeom>
          <a:ln w="444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 flipH="1" flipV="1">
            <a:off x="3196807" y="1700808"/>
            <a:ext cx="31018" cy="4465390"/>
          </a:xfrm>
          <a:prstGeom prst="line">
            <a:avLst/>
          </a:prstGeom>
          <a:ln w="444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8" name="1037 Rectángulo"/>
          <p:cNvSpPr/>
          <p:nvPr/>
        </p:nvSpPr>
        <p:spPr>
          <a:xfrm>
            <a:off x="6759116" y="2996952"/>
            <a:ext cx="25020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Number of oscillation maxima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one period time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given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 of the mode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equal to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 mode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number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Rectangle 1"/>
          <p:cNvSpPr>
            <a:spLocks noGrp="1" noChangeArrowheads="1"/>
          </p:cNvSpPr>
          <p:nvPr>
            <p:ph type="title"/>
          </p:nvPr>
        </p:nvSpPr>
        <p:spPr>
          <a:xfrm>
            <a:off x="467544" y="154232"/>
            <a:ext cx="7862792" cy="1144920"/>
          </a:xfrm>
          <a:ln/>
        </p:spPr>
        <p:txBody>
          <a:bodyPr tIns="35268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US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Fluctuation of Raw Data (I)</a:t>
            </a:r>
            <a:endParaRPr lang="en-US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88036">
            <a:off x="7487375" y="4547301"/>
            <a:ext cx="1349669" cy="130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48 CuadroTexto"/>
          <p:cNvSpPr txBox="1"/>
          <p:nvPr/>
        </p:nvSpPr>
        <p:spPr>
          <a:xfrm>
            <a:off x="7550141" y="5943679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m=2</a:t>
            </a:r>
            <a:endParaRPr lang="es-E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39" name="1038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021394"/>
              </p:ext>
            </p:extLst>
          </p:nvPr>
        </p:nvGraphicFramePr>
        <p:xfrm>
          <a:off x="6876256" y="2492896"/>
          <a:ext cx="2203883" cy="2729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2" name="Ecuación" r:id="rId5" imgW="1638000" imgH="203040" progId="Equation.3">
                  <p:embed/>
                </p:oleObj>
              </mc:Choice>
              <mc:Fallback>
                <p:oleObj name="Ecuación" r:id="rId5" imgW="1638000" imgH="203040" progId="Equation.3">
                  <p:embed/>
                  <p:pic>
                    <p:nvPicPr>
                      <p:cNvPr id="0" name="1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6256" y="2492896"/>
                        <a:ext cx="2203883" cy="2729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1733461" y="1259352"/>
            <a:ext cx="443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endParaRPr lang="es-E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2402719" y="1080353"/>
            <a:ext cx="443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endParaRPr lang="es-E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3 Conector recto de flecha"/>
          <p:cNvCxnSpPr/>
          <p:nvPr/>
        </p:nvCxnSpPr>
        <p:spPr>
          <a:xfrm>
            <a:off x="1367644" y="1628800"/>
            <a:ext cx="1148233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 de flecha"/>
          <p:cNvCxnSpPr/>
          <p:nvPr/>
        </p:nvCxnSpPr>
        <p:spPr>
          <a:xfrm>
            <a:off x="2007629" y="1457350"/>
            <a:ext cx="1148233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Rectángulo"/>
          <p:cNvSpPr/>
          <p:nvPr/>
        </p:nvSpPr>
        <p:spPr>
          <a:xfrm>
            <a:off x="6876256" y="1628684"/>
            <a:ext cx="2267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indow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signal from all the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sensors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404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42752C0-4195-465F-A9B4-1D9ABA403CA3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93" y="1278578"/>
            <a:ext cx="3025130" cy="2426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168574" y="90924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 11688</a:t>
            </a:r>
            <a:endParaRPr lang="es-E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97" y="1278578"/>
            <a:ext cx="3020694" cy="242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6087916" y="909247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 11691</a:t>
            </a:r>
            <a:endParaRPr lang="es-E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880" y="4149080"/>
            <a:ext cx="2920728" cy="2415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6012160" y="377974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 11692</a:t>
            </a:r>
            <a:endParaRPr lang="es-E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60" y="4149080"/>
            <a:ext cx="2873995" cy="2281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1168573" y="370140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 11689</a:t>
            </a:r>
            <a:endParaRPr lang="es-E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"/>
          <p:cNvSpPr txBox="1">
            <a:spLocks noChangeArrowheads="1"/>
          </p:cNvSpPr>
          <p:nvPr/>
        </p:nvSpPr>
        <p:spPr>
          <a:xfrm>
            <a:off x="619944" y="2091"/>
            <a:ext cx="7862792" cy="1144920"/>
          </a:xfrm>
          <a:prstGeom prst="rect">
            <a:avLst/>
          </a:prstGeom>
          <a:ln/>
        </p:spPr>
        <p:txBody>
          <a:bodyPr lIns="82945" tIns="35268" rIns="82945" bIns="41473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US" sz="4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Fluctuation of Raw Data (II)</a:t>
            </a:r>
            <a:endParaRPr lang="en-US" sz="4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478240" y="3147408"/>
            <a:ext cx="17669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scilations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best visible when island is on radius close to plasma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edge 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028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42752C0-4195-465F-A9B4-1D9ABA403CA3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0699157"/>
              </p:ext>
            </p:extLst>
          </p:nvPr>
        </p:nvGraphicFramePr>
        <p:xfrm>
          <a:off x="222476" y="1299152"/>
          <a:ext cx="8352928" cy="5001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2154"/>
                <a:gridCol w="1392154"/>
                <a:gridCol w="1392154"/>
                <a:gridCol w="1392154"/>
                <a:gridCol w="1520992"/>
                <a:gridCol w="1263320"/>
              </a:tblGrid>
              <a:tr h="6266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Microsoft YaHei" pitchFamily="34" charset="-122"/>
                        </a:rPr>
                        <a:t>Shot # [-]</a:t>
                      </a:r>
                    </a:p>
                    <a:p>
                      <a:pPr algn="ctr"/>
                      <a:endParaRPr lang="es-E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Island </a:t>
                      </a:r>
                      <a:r>
                        <a:rPr lang="es-ES" sz="18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Index</a:t>
                      </a:r>
                      <a:endParaRPr lang="es-E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Microsoft YaHei" pitchFamily="34" charset="-122"/>
                        </a:rPr>
                        <a:t>Time_d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Microsoft YaHei" pitchFamily="34" charset="-122"/>
                        </a:rPr>
                        <a:t>[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Microsoft YaHei" pitchFamily="34" charset="-122"/>
                        </a:rPr>
                        <a:t>ms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Microsoft YaHei" pitchFamily="34" charset="-122"/>
                        </a:rPr>
                        <a:t>]</a:t>
                      </a:r>
                    </a:p>
                    <a:p>
                      <a:pPr algn="ctr"/>
                      <a:endParaRPr lang="es-E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Microsoft YaHei" pitchFamily="34" charset="-122"/>
                        </a:rPr>
                        <a:t>Time_u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Microsoft YaHei" pitchFamily="34" charset="-122"/>
                        </a:rPr>
                        <a:t>[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Microsoft YaHei" pitchFamily="34" charset="-122"/>
                        </a:rPr>
                        <a:t>ms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Microsoft YaHei" pitchFamily="34" charset="-122"/>
                        </a:rPr>
                        <a:t>]</a:t>
                      </a:r>
                    </a:p>
                    <a:p>
                      <a:pPr algn="ctr"/>
                      <a:endParaRPr lang="es-E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Microsoft YaHei" pitchFamily="34" charset="-122"/>
                        </a:rPr>
                        <a:t>m[-]</a:t>
                      </a:r>
                    </a:p>
                    <a:p>
                      <a:pPr algn="ctr"/>
                      <a:endParaRPr lang="es-E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Microsoft YaHei" pitchFamily="34" charset="-122"/>
                        </a:rPr>
                        <a:t>Comments</a:t>
                      </a:r>
                    </a:p>
                    <a:p>
                      <a:pPr algn="ctr"/>
                      <a:endParaRPr lang="es-E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44017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Microsoft YaHei" pitchFamily="34" charset="-122"/>
                        </a:rPr>
                        <a:t>11688</a:t>
                      </a:r>
                    </a:p>
                  </a:txBody>
                  <a:tcPr marL="81638" marR="81638" marT="42456" marB="42456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E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16.4</a:t>
                      </a:r>
                      <a:endParaRPr lang="es-E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16,6</a:t>
                      </a:r>
                      <a:endParaRPr lang="es-E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E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Good</a:t>
                      </a:r>
                      <a:r>
                        <a:rPr lang="es-E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s-ES" sz="18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Signal</a:t>
                      </a:r>
                      <a:endParaRPr lang="es-E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44017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Microsoft YaHei" pitchFamily="34" charset="-122"/>
                        </a:rPr>
                        <a:t>11689</a:t>
                      </a:r>
                    </a:p>
                  </a:txBody>
                  <a:tcPr marL="81638" marR="81638" marT="42456" marB="42456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E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14,8</a:t>
                      </a:r>
                      <a:endParaRPr lang="es-E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15,0</a:t>
                      </a:r>
                      <a:endParaRPr lang="es-E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E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Nice</a:t>
                      </a:r>
                      <a:endParaRPr lang="es-E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44017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Microsoft YaHei" pitchFamily="34" charset="-122"/>
                        </a:rPr>
                        <a:t>11691</a:t>
                      </a:r>
                    </a:p>
                  </a:txBody>
                  <a:tcPr marL="81638" marR="81638" marT="42456" marB="42456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E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24,0</a:t>
                      </a:r>
                      <a:endParaRPr lang="es-E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24,2</a:t>
                      </a:r>
                      <a:endParaRPr lang="es-E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E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Nice</a:t>
                      </a:r>
                      <a:endParaRPr lang="es-E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6266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Microsoft YaHei" pitchFamily="34" charset="-122"/>
                        </a:rPr>
                        <a:t>11691</a:t>
                      </a:r>
                    </a:p>
                  </a:txBody>
                  <a:tcPr marL="81638" marR="81638" marT="42456" marB="42456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E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25,8</a:t>
                      </a:r>
                      <a:endParaRPr lang="es-E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26</a:t>
                      </a:r>
                      <a:endParaRPr lang="es-E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E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Not</a:t>
                      </a:r>
                      <a:r>
                        <a:rPr lang="es-E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s-ES" sz="18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Very</a:t>
                      </a:r>
                      <a:r>
                        <a:rPr lang="es-E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s-ES" sz="18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Nice</a:t>
                      </a:r>
                      <a:endParaRPr lang="es-E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44017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Microsoft YaHei" pitchFamily="34" charset="-122"/>
                        </a:rPr>
                        <a:t>11692</a:t>
                      </a:r>
                    </a:p>
                  </a:txBody>
                  <a:tcPr marL="81638" marR="81638" marT="42456" marB="42456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E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25,3</a:t>
                      </a:r>
                      <a:endParaRPr lang="es-E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25,5</a:t>
                      </a:r>
                      <a:endParaRPr lang="es-E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E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44017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Microsoft YaHei" pitchFamily="34" charset="-122"/>
                        </a:rPr>
                        <a:t>11701</a:t>
                      </a:r>
                    </a:p>
                  </a:txBody>
                  <a:tcPr marL="81638" marR="81638" marT="42456" marB="42456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E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</a:t>
                      </a:r>
                      <a:endParaRPr lang="es-E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14,2</a:t>
                      </a:r>
                      <a:endParaRPr lang="es-E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E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44017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Microsoft YaHei" pitchFamily="34" charset="-122"/>
                        </a:rPr>
                        <a:t>11702</a:t>
                      </a:r>
                    </a:p>
                  </a:txBody>
                  <a:tcPr marL="81638" marR="81638" marT="42456" marB="42456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E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es-E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15,2</a:t>
                      </a:r>
                      <a:endParaRPr lang="es-E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E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44017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Microsoft YaHei" pitchFamily="34" charset="-122"/>
                        </a:rPr>
                        <a:t>11703</a:t>
                      </a:r>
                    </a:p>
                  </a:txBody>
                  <a:tcPr marL="81638" marR="81638" marT="42456" marB="42456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E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19,2</a:t>
                      </a:r>
                      <a:endParaRPr lang="es-E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19,4</a:t>
                      </a:r>
                      <a:endParaRPr lang="es-E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E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44017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Microsoft YaHei" pitchFamily="34" charset="-122"/>
                        </a:rPr>
                        <a:t>11704</a:t>
                      </a:r>
                    </a:p>
                  </a:txBody>
                  <a:tcPr marL="81638" marR="81638" marT="42456" marB="42456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E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21,7</a:t>
                      </a:r>
                      <a:endParaRPr lang="es-E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21,9</a:t>
                      </a:r>
                      <a:endParaRPr lang="es-E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E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1"/>
          <p:cNvSpPr txBox="1">
            <a:spLocks noChangeArrowheads="1"/>
          </p:cNvSpPr>
          <p:nvPr/>
        </p:nvSpPr>
        <p:spPr>
          <a:xfrm>
            <a:off x="899592" y="0"/>
            <a:ext cx="7862792" cy="1144920"/>
          </a:xfrm>
          <a:prstGeom prst="rect">
            <a:avLst/>
          </a:prstGeom>
          <a:ln/>
        </p:spPr>
        <p:txBody>
          <a:bodyPr lIns="82945" tIns="35268" rIns="82945" bIns="41473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US" sz="4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Fluctuation of Raw Data (III)</a:t>
            </a:r>
            <a:endParaRPr lang="en-US" sz="4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88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468313" y="115888"/>
            <a:ext cx="8226425" cy="114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800" tIns="41400" rIns="82800" bIns="414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s-ES" sz="4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YaHei" charset="-122"/>
              </a:rPr>
              <a:t>Spectrogram</a:t>
            </a:r>
            <a:endParaRPr lang="es-ES" sz="4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icrosoft YaHei" charset="-122"/>
            </a:endParaRPr>
          </a:p>
        </p:txBody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8775700" y="6626225"/>
            <a:ext cx="549275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800" tIns="41400" rIns="82800" bIns="414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9pPr>
          </a:lstStyle>
          <a:p>
            <a:pPr>
              <a:buClrTx/>
              <a:buFontTx/>
              <a:buNone/>
            </a:pPr>
            <a:fld id="{1B2F588F-BBFB-4EB0-92A8-925F3C0143AE}" type="slidenum">
              <a:rPr lang="en-US" sz="1200">
                <a:solidFill>
                  <a:srgbClr val="FFFFFF"/>
                </a:solidFill>
                <a:latin typeface="Arial" charset="0"/>
              </a:rPr>
              <a:pPr>
                <a:buClrTx/>
                <a:buFontTx/>
                <a:buNone/>
              </a:pPr>
              <a:t>15</a:t>
            </a:fld>
            <a:endParaRPr lang="en-US" sz="12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677465" y="1008640"/>
            <a:ext cx="7993063" cy="2033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cs typeface="Arial" charset="0"/>
              </a:defRPr>
            </a:lvl9pPr>
          </a:lstStyle>
          <a:p>
            <a:pPr algn="ctr">
              <a:buClrTx/>
              <a:buFontTx/>
              <a:buNone/>
            </a:pPr>
            <a:endParaRPr lang="nl-B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ClrTx/>
              <a:buFontTx/>
              <a:buNone/>
            </a:pPr>
            <a:r>
              <a:rPr lang="nl-B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  <a:r>
              <a:rPr lang="nl-B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 </a:t>
            </a:r>
            <a:r>
              <a:rPr lang="nl-B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time of MHD mode appears</a:t>
            </a:r>
            <a:endParaRPr lang="nl-B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ClrTx/>
              <a:buFontTx/>
              <a:buNone/>
            </a:pPr>
            <a:r>
              <a:rPr lang="nl-B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 </a:t>
            </a:r>
            <a:r>
              <a:rPr lang="nl-B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high peaks in </a:t>
            </a:r>
            <a:r>
              <a:rPr lang="nl-BE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spectrogram</a:t>
            </a:r>
            <a:r>
              <a:rPr lang="nl-B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(dark red)</a:t>
            </a:r>
          </a:p>
          <a:p>
            <a:pPr algn="ctr">
              <a:buClrTx/>
              <a:buSzTx/>
              <a:buFontTx/>
              <a:buNone/>
            </a:pPr>
            <a:r>
              <a:rPr lang="nl-B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endParaRPr lang="nl-BE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ClrTx/>
              <a:buSzTx/>
              <a:buFontTx/>
              <a:buNone/>
            </a:pPr>
            <a:r>
              <a:rPr lang="nl-B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nl-B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 window where the peaks appear is where to look (black circles)</a:t>
            </a:r>
          </a:p>
          <a:p>
            <a:pPr>
              <a:buFont typeface="Arial" charset="0"/>
              <a:buNone/>
            </a:pPr>
            <a:endParaRPr lang="nl-BE" dirty="0"/>
          </a:p>
          <a:p>
            <a:pPr>
              <a:buClrTx/>
              <a:buFontTx/>
              <a:buNone/>
            </a:pPr>
            <a:endParaRPr lang="nl-BE" dirty="0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684213" y="6246813"/>
            <a:ext cx="7416800" cy="46037"/>
          </a:xfrm>
          <a:prstGeom prst="rect">
            <a:avLst/>
          </a:prstGeom>
          <a:solidFill>
            <a:srgbClr val="FFFFFF"/>
          </a:solidFill>
          <a:ln w="2556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684213" y="2951163"/>
            <a:ext cx="7416800" cy="46037"/>
          </a:xfrm>
          <a:prstGeom prst="rect">
            <a:avLst/>
          </a:prstGeom>
          <a:solidFill>
            <a:srgbClr val="FFFFFF"/>
          </a:solidFill>
          <a:ln w="2556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" name="11 CuadroTexto"/>
          <p:cNvSpPr txBox="1"/>
          <p:nvPr/>
        </p:nvSpPr>
        <p:spPr>
          <a:xfrm>
            <a:off x="3456509" y="275471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 11704, </a:t>
            </a:r>
            <a:r>
              <a:rPr lang="es-E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coil</a:t>
            </a:r>
            <a:r>
              <a:rPr lang="es-E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 </a:t>
            </a:r>
            <a:endParaRPr lang="es-E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72" y="3028425"/>
            <a:ext cx="8041294" cy="3496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7"/>
          <p:cNvSpPr>
            <a:spLocks noChangeArrowheads="1"/>
          </p:cNvSpPr>
          <p:nvPr/>
        </p:nvSpPr>
        <p:spPr bwMode="auto">
          <a:xfrm>
            <a:off x="5940970" y="5907213"/>
            <a:ext cx="503238" cy="215900"/>
          </a:xfrm>
          <a:prstGeom prst="ellipse">
            <a:avLst/>
          </a:prstGeom>
          <a:noFill/>
          <a:ln w="25560" cap="sq">
            <a:solidFill>
              <a:srgbClr val="1E1C1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5" name="Oval 8"/>
          <p:cNvSpPr>
            <a:spLocks noChangeArrowheads="1"/>
          </p:cNvSpPr>
          <p:nvPr/>
        </p:nvSpPr>
        <p:spPr bwMode="auto">
          <a:xfrm>
            <a:off x="6943192" y="5835776"/>
            <a:ext cx="360363" cy="287337"/>
          </a:xfrm>
          <a:prstGeom prst="ellipse">
            <a:avLst/>
          </a:prstGeom>
          <a:noFill/>
          <a:ln w="25560" cap="sq">
            <a:solidFill>
              <a:srgbClr val="1E1C1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6" name="Oval 9"/>
          <p:cNvSpPr>
            <a:spLocks noChangeArrowheads="1"/>
          </p:cNvSpPr>
          <p:nvPr/>
        </p:nvSpPr>
        <p:spPr bwMode="auto">
          <a:xfrm>
            <a:off x="7587671" y="5862141"/>
            <a:ext cx="180975" cy="287337"/>
          </a:xfrm>
          <a:prstGeom prst="ellipse">
            <a:avLst/>
          </a:prstGeom>
          <a:noFill/>
          <a:ln w="25560" cap="sq">
            <a:solidFill>
              <a:srgbClr val="1E1C1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7" name="Oval 10"/>
          <p:cNvSpPr>
            <a:spLocks noChangeArrowheads="1"/>
          </p:cNvSpPr>
          <p:nvPr/>
        </p:nvSpPr>
        <p:spPr bwMode="auto">
          <a:xfrm>
            <a:off x="7885113" y="5862141"/>
            <a:ext cx="215900" cy="287337"/>
          </a:xfrm>
          <a:prstGeom prst="ellipse">
            <a:avLst/>
          </a:prstGeom>
          <a:noFill/>
          <a:ln w="25560" cap="sq">
            <a:solidFill>
              <a:srgbClr val="1E1C1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60644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42752C0-4195-465F-A9B4-1D9ABA403CA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827584" y="-4376"/>
            <a:ext cx="7862792" cy="1144920"/>
          </a:xfrm>
          <a:prstGeom prst="rect">
            <a:avLst/>
          </a:prstGeom>
          <a:ln/>
        </p:spPr>
        <p:txBody>
          <a:bodyPr lIns="82945" tIns="35268" rIns="82945" bIns="41473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  <a:endParaRPr lang="en-US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10508" y="979468"/>
            <a:ext cx="8496944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>
              <a:buFontTx/>
              <a:buChar char="•"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In a </a:t>
            </a: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Tokamak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 the magnetic configuration produces a field in </a:t>
            </a: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toroidal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 and </a:t>
            </a: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poloidal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 axis, in GOLEM </a:t>
            </a: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Tokamak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 this can be controlled remotely </a:t>
            </a:r>
          </a:p>
          <a:p>
            <a:pPr lvl="0" algn="ctr">
              <a:buFontTx/>
              <a:buChar char="•"/>
            </a:pPr>
            <a:endParaRPr lang="es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lvl="0" algn="ctr" eaLnBrk="0" hangingPunct="0">
              <a:buFontTx/>
              <a:buChar char="•"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The safety factor in </a:t>
            </a: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Tokamak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 GOLEM is determined 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by</a:t>
            </a:r>
            <a:endPara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lvl="0" algn="ctr" eaLnBrk="0" hangingPunct="0">
              <a:buFontTx/>
              <a:buChar char="•"/>
            </a:pP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lvl="0" algn="ctr" eaLnBrk="0" hangingPunct="0">
              <a:buFontTx/>
              <a:buChar char="•"/>
            </a:pPr>
            <a:endParaRPr lang="es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Low values for safety factor are ideal to observe magnetic island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E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In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Tokamak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 GOLEM MHD studies is by 16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Mirnov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 coils mounted in a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poloidal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 ring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E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Number of oscillation maxima for one period time given time of the mode is equal to m mode number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E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Mode number 2 was observed a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 lot of times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E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The spectrograms show the magnitude of the signal in frequency state for each coil of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poloidal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 arrangement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E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Future work is to process the signal with statistical methods (cross correlation, to get a better analysis)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3111363"/>
              </p:ext>
            </p:extLst>
          </p:nvPr>
        </p:nvGraphicFramePr>
        <p:xfrm>
          <a:off x="3879505" y="2204864"/>
          <a:ext cx="175895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" name="Ecuación" r:id="rId3" imgW="1205977" imgH="444307" progId="Equation.3">
                  <p:embed/>
                </p:oleObj>
              </mc:Choice>
              <mc:Fallback>
                <p:oleObj name="Ecuación" r:id="rId3" imgW="1205977" imgH="444307" progId="Equation.3">
                  <p:embed/>
                  <p:pic>
                    <p:nvPicPr>
                      <p:cNvPr id="0" name="2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9505" y="2204864"/>
                        <a:ext cx="175895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025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xfrm>
            <a:off x="467544" y="12998"/>
            <a:ext cx="8228160" cy="1144921"/>
          </a:xfrm>
          <a:ln/>
        </p:spPr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for your attention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-7874" y="1052736"/>
            <a:ext cx="9108504" cy="2151108"/>
          </a:xfrm>
          <a:ln/>
        </p:spPr>
        <p:txBody>
          <a:bodyPr/>
          <a:lstStyle/>
          <a:p>
            <a:pPr marL="391686" indent="-293764"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Contact: </a:t>
            </a:r>
            <a:r>
              <a:rPr lang="es-ES" dirty="0" smtClean="0">
                <a:hlinkClick r:id="rId3"/>
              </a:rPr>
              <a:t>frederik.ostyn@ugent.be</a:t>
            </a:r>
            <a:endParaRPr lang="es-ES" dirty="0" smtClean="0"/>
          </a:p>
          <a:p>
            <a:pPr marL="391686" indent="-293764"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Contact: </a:t>
            </a:r>
            <a:r>
              <a:rPr lang="es-ES" dirty="0" err="1" smtClean="0">
                <a:hlinkClick r:id="rId4"/>
              </a:rPr>
              <a:t>Mauricio.Rodriguez-Ramos@ipp.mpg.deg</a:t>
            </a:r>
            <a:endParaRPr lang="es-ES" dirty="0" smtClean="0"/>
          </a:p>
          <a:p>
            <a:pPr marL="391686" indent="-293764"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/>
              <a:t>Contact</a:t>
            </a:r>
            <a:r>
              <a:rPr lang="en-US" dirty="0"/>
              <a:t>: </a:t>
            </a:r>
            <a:r>
              <a:rPr lang="es-ES" dirty="0" smtClean="0">
                <a:hlinkClick r:id="rId5"/>
              </a:rPr>
              <a:t>ingdha@hotmail.com</a:t>
            </a:r>
            <a:endParaRPr lang="es-ES" dirty="0" smtClean="0"/>
          </a:p>
          <a:p>
            <a:pPr marL="391686" indent="-293764"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s-ES" dirty="0" smtClean="0"/>
          </a:p>
          <a:p>
            <a:pPr marL="391686" indent="-293764"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US" dirty="0"/>
          </a:p>
        </p:txBody>
      </p:sp>
      <p:pic>
        <p:nvPicPr>
          <p:cNvPr id="19458" name="Picture 2" descr="http://www.efda.org/wpcms/wp-content/uploads/2012/03/fusenet_neoLogo_title_300.jpg?5c1bd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340" y="3068960"/>
            <a:ext cx="2393645" cy="260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028"/>
            <a:ext cx="29845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366008"/>
            <a:ext cx="2869596" cy="2511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62121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C37905-2052-4503-89F6-9BE92C4A353B}" type="slidenum">
              <a:rPr lang="ko-KR" altLang="en-US" smtClean="0"/>
              <a:pPr>
                <a:defRPr/>
              </a:pPr>
              <a:t>2</a:t>
            </a:fld>
            <a:endParaRPr lang="ko-KR" altLang="en-US"/>
          </a:p>
        </p:txBody>
      </p:sp>
      <p:sp>
        <p:nvSpPr>
          <p:cNvPr id="3" name="2 Rectángulo"/>
          <p:cNvSpPr/>
          <p:nvPr/>
        </p:nvSpPr>
        <p:spPr>
          <a:xfrm>
            <a:off x="683255" y="980728"/>
            <a:ext cx="7632848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>
              <a:buFont typeface="+mj-lt"/>
              <a:buAutoNum type="arabicPeriod"/>
            </a:pPr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b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E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indent="-742950" algn="ctr">
              <a:buFont typeface="+mj-lt"/>
              <a:buAutoNum type="arabicPeriod"/>
            </a:pPr>
            <a:r>
              <a:rPr lang="es-E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SAFETY FACTOR</a:t>
            </a:r>
            <a:br>
              <a:rPr lang="es-E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ES" sz="28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indent="-742950" algn="ctr">
              <a:buFont typeface="+mj-lt"/>
              <a:buAutoNum type="arabicPeriod"/>
            </a:pPr>
            <a:r>
              <a:rPr lang="es-E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MAGNETIC ISLANDS</a:t>
            </a:r>
            <a:br>
              <a:rPr lang="es-E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ES" sz="28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indent="-742950" algn="ctr">
              <a:buFont typeface="+mj-lt"/>
              <a:buAutoNum type="arabicPeriod"/>
            </a:pPr>
            <a:r>
              <a:rPr lang="es-E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DETECTION METHOD</a:t>
            </a:r>
            <a:br>
              <a:rPr lang="es-E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ES" sz="28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indent="-742950" algn="ctr">
              <a:buFont typeface="+mj-lt"/>
              <a:buAutoNum type="arabicPeriod"/>
            </a:pPr>
            <a:r>
              <a:rPr lang="es-E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FLUCTUATION OF RAW DATA</a:t>
            </a:r>
            <a:br>
              <a:rPr lang="es-E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ES" sz="28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indent="-742950" algn="ctr">
              <a:buFont typeface="+mj-lt"/>
              <a:buAutoNum type="arabicPeriod"/>
            </a:pPr>
            <a:r>
              <a:rPr lang="es-E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SPECTROGRAM</a:t>
            </a:r>
            <a:br>
              <a:rPr lang="es-E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ES" sz="28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indent="-742950" algn="ctr">
              <a:buFont typeface="+mj-lt"/>
              <a:buAutoNum type="arabicPeriod"/>
            </a:pPr>
            <a:r>
              <a:rPr lang="es-E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</a:p>
          <a:p>
            <a:pPr algn="ctr"/>
            <a:endParaRPr lang="es-ES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ES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3851920" y="188639"/>
            <a:ext cx="181434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</a:t>
            </a:r>
            <a:endParaRPr lang="en-US" sz="3200" b="1" baseline="-25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39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C37905-2052-4503-89F6-9BE92C4A353B}" type="slidenum">
              <a:rPr lang="ko-KR" altLang="en-US" smtClean="0"/>
              <a:pPr>
                <a:defRPr/>
              </a:pPr>
              <a:t>3</a:t>
            </a:fld>
            <a:endParaRPr lang="ko-KR" altLang="en-US"/>
          </a:p>
        </p:txBody>
      </p:sp>
      <p:sp>
        <p:nvSpPr>
          <p:cNvPr id="3" name="Line 15"/>
          <p:cNvSpPr>
            <a:spLocks noChangeShapeType="1"/>
          </p:cNvSpPr>
          <p:nvPr/>
        </p:nvSpPr>
        <p:spPr bwMode="auto">
          <a:xfrm flipH="1">
            <a:off x="8996779" y="936586"/>
            <a:ext cx="0" cy="6340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4" name="Text Box 17"/>
          <p:cNvSpPr txBox="1">
            <a:spLocks noChangeArrowheads="1"/>
          </p:cNvSpPr>
          <p:nvPr/>
        </p:nvSpPr>
        <p:spPr bwMode="auto">
          <a:xfrm>
            <a:off x="4361652" y="936585"/>
            <a:ext cx="4664000" cy="70173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Gas </a:t>
            </a:r>
            <a:r>
              <a:rPr lang="es-E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confined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 </a:t>
            </a:r>
            <a:r>
              <a:rPr lang="es-E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by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 </a:t>
            </a:r>
            <a:r>
              <a:rPr lang="es-E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magnetics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 </a:t>
            </a:r>
            <a:r>
              <a:rPr lang="es-E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fields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 pitchFamily="18" charset="2"/>
            </a:endParaRPr>
          </a:p>
          <a:p>
            <a:pPr algn="ctr">
              <a:spcBef>
                <a:spcPct val="20000"/>
              </a:spcBef>
            </a:pPr>
            <a:r>
              <a:rPr lang="es-E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Tokamak</a:t>
            </a:r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 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(GOLEM)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 pitchFamily="18" charset="2"/>
            </a:endParaRPr>
          </a:p>
        </p:txBody>
      </p:sp>
      <p:sp>
        <p:nvSpPr>
          <p:cNvPr id="7" name="Text Box 34"/>
          <p:cNvSpPr txBox="1">
            <a:spLocks noChangeArrowheads="1"/>
          </p:cNvSpPr>
          <p:nvPr/>
        </p:nvSpPr>
        <p:spPr bwMode="auto">
          <a:xfrm>
            <a:off x="4380006" y="4688455"/>
            <a:ext cx="4665961" cy="14465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Major</a:t>
            </a:r>
            <a:r>
              <a:rPr lang="es-E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Radius</a:t>
            </a:r>
            <a:r>
              <a:rPr lang="es-E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s-E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0.4 </a:t>
            </a:r>
            <a:r>
              <a:rPr lang="es-E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s-E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s-ES" sz="1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Minor</a:t>
            </a:r>
            <a:r>
              <a:rPr lang="es-E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Radius</a:t>
            </a:r>
            <a:r>
              <a:rPr lang="es-E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s-E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0.1 m</a:t>
            </a:r>
            <a:r>
              <a:rPr lang="es-E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Toroidal</a:t>
            </a: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Magnetic </a:t>
            </a: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Field 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  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0.8 T  </a:t>
            </a:r>
            <a:endParaRPr lang="en-US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E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Plasma </a:t>
            </a:r>
            <a:r>
              <a:rPr lang="es-ES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</a:t>
            </a:r>
            <a:r>
              <a:rPr lang="es-E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</a:t>
            </a:r>
            <a:r>
              <a:rPr lang="es-E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  </a:t>
            </a:r>
            <a:r>
              <a:rPr lang="es-E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</a:t>
            </a:r>
            <a:r>
              <a:rPr lang="es-E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</a:t>
            </a:r>
            <a:r>
              <a:rPr lang="es-E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es-ES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ES" sz="1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Discharge</a:t>
            </a:r>
            <a:r>
              <a:rPr lang="es-E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1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Duration</a:t>
            </a:r>
            <a:r>
              <a:rPr lang="es-E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s-E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 </a:t>
            </a:r>
            <a:r>
              <a:rPr lang="es-E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  </a:t>
            </a:r>
            <a:endParaRPr lang="es-ES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Background </a:t>
            </a: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Pressure of Vacuum: </a:t>
            </a: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- 200 </a:t>
            </a: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mPa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sz="1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</a:t>
            </a:r>
            <a:r>
              <a:rPr lang="es-E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Gas: </a:t>
            </a:r>
            <a:r>
              <a:rPr lang="es-E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s-ES" sz="14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s-E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</p:txBody>
      </p:sp>
      <p:sp>
        <p:nvSpPr>
          <p:cNvPr id="8" name="Line 15"/>
          <p:cNvSpPr>
            <a:spLocks noChangeShapeType="1"/>
          </p:cNvSpPr>
          <p:nvPr/>
        </p:nvSpPr>
        <p:spPr bwMode="auto">
          <a:xfrm>
            <a:off x="4361650" y="1145490"/>
            <a:ext cx="18356" cy="489718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9" name="8 Rectángulo"/>
          <p:cNvSpPr/>
          <p:nvPr/>
        </p:nvSpPr>
        <p:spPr>
          <a:xfrm>
            <a:off x="4304501" y="4319123"/>
            <a:ext cx="3084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 density and long </a:t>
            </a:r>
            <a:r>
              <a:rPr lang="en-US" sz="1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connement</a:t>
            </a:r>
            <a:r>
              <a:rPr 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time</a:t>
            </a:r>
            <a:r>
              <a:rPr lang="en-US" dirty="0"/>
              <a:t>.</a:t>
            </a:r>
            <a:endParaRPr lang="es-ES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006" y="1664118"/>
            <a:ext cx="4621907" cy="2749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1294645" y="1287450"/>
            <a:ext cx="2773300" cy="28161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17475" indent="-117475" algn="ctr">
              <a:defRPr/>
            </a:pPr>
            <a:endParaRPr lang="en-US" sz="1600" dirty="0">
              <a:solidFill>
                <a:srgbClr val="0319BD"/>
              </a:solidFill>
              <a:latin typeface="Arial" pitchFamily="34" charset="0"/>
              <a:cs typeface="Arial" pitchFamily="34" charset="0"/>
            </a:endParaRPr>
          </a:p>
          <a:p>
            <a:pPr marL="117475" indent="-117475" algn="ctr">
              <a:defRPr/>
            </a:pPr>
            <a:endParaRPr lang="en-US" sz="1100" dirty="0">
              <a:solidFill>
                <a:srgbClr val="0319BD"/>
              </a:solidFill>
            </a:endParaRPr>
          </a:p>
          <a:p>
            <a:pPr marL="117475" indent="-117475" algn="ctr">
              <a:defRPr/>
            </a:pPr>
            <a:endParaRPr lang="en-US" sz="1600" dirty="0">
              <a:solidFill>
                <a:srgbClr val="0319BD"/>
              </a:solidFill>
            </a:endParaRPr>
          </a:p>
          <a:p>
            <a:pPr marL="117475" indent="-117475" algn="ctr">
              <a:defRPr/>
            </a:pPr>
            <a:endParaRPr lang="en-US" dirty="0">
              <a:solidFill>
                <a:srgbClr val="0319BD"/>
              </a:solidFill>
            </a:endParaRPr>
          </a:p>
          <a:p>
            <a:pPr marL="117475" indent="-117475" algn="ctr">
              <a:defRPr/>
            </a:pPr>
            <a:endParaRPr lang="en-US" dirty="0">
              <a:solidFill>
                <a:srgbClr val="0319BD"/>
              </a:solidFill>
            </a:endParaRPr>
          </a:p>
          <a:p>
            <a:pPr marL="117475" indent="-117475" algn="ctr">
              <a:defRPr/>
            </a:pPr>
            <a:endParaRPr lang="en-US" dirty="0">
              <a:solidFill>
                <a:srgbClr val="0319BD"/>
              </a:solidFill>
            </a:endParaRPr>
          </a:p>
          <a:p>
            <a:pPr marL="117475" indent="-117475" algn="ctr">
              <a:defRPr/>
            </a:pPr>
            <a:endParaRPr lang="en-US" dirty="0">
              <a:solidFill>
                <a:srgbClr val="0319BD"/>
              </a:solidFill>
            </a:endParaRPr>
          </a:p>
          <a:p>
            <a:pPr marL="117475" indent="-117475" algn="ctr">
              <a:defRPr/>
            </a:pPr>
            <a:r>
              <a:rPr lang="en-US" dirty="0">
                <a:solidFill>
                  <a:srgbClr val="0319BD"/>
                </a:solidFill>
              </a:rPr>
              <a:t> </a:t>
            </a:r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 lang="en-US" sz="8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1400511" y="989545"/>
            <a:ext cx="2029263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Fusion in Earth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pic>
        <p:nvPicPr>
          <p:cNvPr id="14" name="Picture 2" descr="http://upload.wikimedia.org/wikipedia/commons/d/df/Animated_D-T_fusion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511" y="2564904"/>
            <a:ext cx="2595424" cy="1389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84784"/>
            <a:ext cx="2520279" cy="1002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6389310" y="3392311"/>
            <a:ext cx="577850" cy="366713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gas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287" y="4885689"/>
            <a:ext cx="2184946" cy="1511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8" y="4885689"/>
            <a:ext cx="2012706" cy="138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2"/>
          <p:cNvSpPr txBox="1">
            <a:spLocks noChangeArrowheads="1"/>
          </p:cNvSpPr>
          <p:nvPr/>
        </p:nvSpPr>
        <p:spPr bwMode="auto">
          <a:xfrm>
            <a:off x="3431111" y="188640"/>
            <a:ext cx="230947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endParaRPr lang="en-US" sz="3200" b="1" baseline="-25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graphicFrame>
        <p:nvGraphicFramePr>
          <p:cNvPr id="11" name="10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2484133"/>
              </p:ext>
            </p:extLst>
          </p:nvPr>
        </p:nvGraphicFramePr>
        <p:xfrm>
          <a:off x="3119132" y="4503789"/>
          <a:ext cx="337287" cy="4019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3" name="Ecuación" r:id="rId8" imgW="190440" imgH="228600" progId="Equation.3">
                  <p:embed/>
                </p:oleObj>
              </mc:Choice>
              <mc:Fallback>
                <p:oleObj name="Ecuación" r:id="rId8" imgW="190440" imgH="228600" progId="Equation.3">
                  <p:embed/>
                  <p:pic>
                    <p:nvPicPr>
                      <p:cNvPr id="0" name="14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9132" y="4503789"/>
                        <a:ext cx="337287" cy="4019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1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6430509"/>
              </p:ext>
            </p:extLst>
          </p:nvPr>
        </p:nvGraphicFramePr>
        <p:xfrm>
          <a:off x="2810659" y="6208198"/>
          <a:ext cx="444922" cy="3786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4" name="Ecuación" r:id="rId10" imgW="215640" imgH="215640" progId="Equation.3">
                  <p:embed/>
                </p:oleObj>
              </mc:Choice>
              <mc:Fallback>
                <p:oleObj name="Ecuación" r:id="rId10" imgW="215640" imgH="215640" progId="Equation.3">
                  <p:embed/>
                  <p:pic>
                    <p:nvPicPr>
                      <p:cNvPr id="0" name="10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0659" y="6208198"/>
                        <a:ext cx="444922" cy="3786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Line 15"/>
          <p:cNvSpPr>
            <a:spLocks noChangeShapeType="1"/>
          </p:cNvSpPr>
          <p:nvPr/>
        </p:nvSpPr>
        <p:spPr bwMode="auto">
          <a:xfrm>
            <a:off x="9011904" y="1341371"/>
            <a:ext cx="13747" cy="470130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0" name="19 Rectángulo"/>
          <p:cNvSpPr/>
          <p:nvPr/>
        </p:nvSpPr>
        <p:spPr>
          <a:xfrm>
            <a:off x="-465018" y="3262380"/>
            <a:ext cx="175966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9608" lvl="1">
              <a:buSzPct val="7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Plasma in 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equilibrium*:</a:t>
            </a:r>
            <a:endParaRPr lang="en-US" sz="1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489608" lvl="1">
              <a:buSzPct val="7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1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Ψ </a:t>
            </a:r>
            <a:r>
              <a:rPr 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= </a:t>
            </a:r>
            <a:r>
              <a:rPr lang="en-US" sz="1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const</a:t>
            </a: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489608" lvl="1">
              <a:buSzPct val="7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1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</a:t>
            </a:r>
            <a:r>
              <a:rPr 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= </a:t>
            </a:r>
            <a:r>
              <a:rPr lang="en-US" sz="1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const</a:t>
            </a: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489608" lvl="1">
              <a:buSzPct val="7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1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</a:t>
            </a:r>
            <a:r>
              <a:rPr 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= </a:t>
            </a:r>
            <a:r>
              <a:rPr lang="en-US" sz="1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const</a:t>
            </a: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489608" lvl="1">
              <a:buSzPct val="7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1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</a:t>
            </a:r>
            <a:r>
              <a:rPr lang="en-US" sz="1400" b="1" i="1" baseline="-20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plasma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=</a:t>
            </a:r>
            <a:r>
              <a:rPr lang="en-US" sz="1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const</a:t>
            </a: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0" y="6397698"/>
            <a:ext cx="22348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circular </a:t>
            </a:r>
            <a:r>
              <a:rPr lang="en-US" sz="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cross-section and zero </a:t>
            </a:r>
            <a:r>
              <a:rPr lang="en-US" sz="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Shafranov</a:t>
            </a:r>
            <a:r>
              <a:rPr lang="en-US" sz="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shift</a:t>
            </a:r>
            <a:endParaRPr lang="es-ES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1294644" y="4516357"/>
            <a:ext cx="1460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Helical</a:t>
            </a:r>
            <a:r>
              <a:rPr lang="es-E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s-E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Shape</a:t>
            </a:r>
            <a:endParaRPr lang="es-E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4405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39FC5B5D-7618-4F2B-A84B-DD9938C3EE2A}" type="slidenum">
              <a:rPr lang="ko-KR" altLang="en-US" smtClean="0">
                <a:latin typeface="Arial" charset="0"/>
                <a:cs typeface="Arial" charset="0"/>
              </a:rPr>
              <a:pPr/>
              <a:t>4</a:t>
            </a:fld>
            <a:endParaRPr lang="ko-KR" altLang="en-US" smtClean="0">
              <a:latin typeface="Arial" charset="0"/>
              <a:cs typeface="Arial" charset="0"/>
            </a:endParaRPr>
          </a:p>
        </p:txBody>
      </p:sp>
      <p:sp>
        <p:nvSpPr>
          <p:cNvPr id="6149" name="TextBox 2"/>
          <p:cNvSpPr txBox="1">
            <a:spLocks noChangeArrowheads="1"/>
          </p:cNvSpPr>
          <p:nvPr/>
        </p:nvSpPr>
        <p:spPr bwMode="auto">
          <a:xfrm>
            <a:off x="3431111" y="188640"/>
            <a:ext cx="23370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Safety factor</a:t>
            </a:r>
            <a:endParaRPr lang="en-US" sz="3200" b="1" baseline="-25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7" name="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5400125"/>
              </p:ext>
            </p:extLst>
          </p:nvPr>
        </p:nvGraphicFramePr>
        <p:xfrm>
          <a:off x="5465609" y="4077072"/>
          <a:ext cx="3570887" cy="6991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" name="Ecuación" r:id="rId4" imgW="2869920" imgH="558720" progId="Equation.3">
                  <p:embed/>
                </p:oleObj>
              </mc:Choice>
              <mc:Fallback>
                <p:oleObj name="Ecuación" r:id="rId4" imgW="2869920" imgH="55872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5609" y="4077072"/>
                        <a:ext cx="3570887" cy="6991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15" name="1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3967152"/>
              </p:ext>
            </p:extLst>
          </p:nvPr>
        </p:nvGraphicFramePr>
        <p:xfrm>
          <a:off x="5768161" y="5585701"/>
          <a:ext cx="3154956" cy="669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" name="Ecuación" r:id="rId6" imgW="2197100" imgH="469900" progId="Equation.3">
                  <p:embed/>
                </p:oleObj>
              </mc:Choice>
              <mc:Fallback>
                <p:oleObj name="Ecuación" r:id="rId6" imgW="2197100" imgH="4699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8161" y="5585701"/>
                        <a:ext cx="3154956" cy="66923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8" y="2100296"/>
            <a:ext cx="3431111" cy="1828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15 Rectángulo"/>
          <p:cNvSpPr/>
          <p:nvPr/>
        </p:nvSpPr>
        <p:spPr>
          <a:xfrm>
            <a:off x="233518" y="979012"/>
            <a:ext cx="86769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toroidal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rotations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</a:t>
            </a:r>
            <a:r>
              <a:rPr 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neccesary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single </a:t>
            </a:r>
            <a:r>
              <a:rPr 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rotation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a </a:t>
            </a:r>
            <a:r>
              <a:rPr 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magnetic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field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line in </a:t>
            </a:r>
            <a:r>
              <a:rPr 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poloidal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direction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(2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p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)”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00" y="5550999"/>
            <a:ext cx="3973064" cy="788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724976"/>
            <a:ext cx="1955676" cy="313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27" name="2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4689494"/>
              </p:ext>
            </p:extLst>
          </p:nvPr>
        </p:nvGraphicFramePr>
        <p:xfrm>
          <a:off x="971600" y="4312890"/>
          <a:ext cx="1819204" cy="855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2" name="Ecuación" r:id="rId11" imgW="888840" imgH="419040" progId="Equation.3">
                  <p:embed/>
                </p:oleObj>
              </mc:Choice>
              <mc:Fallback>
                <p:oleObj name="Ecuación" r:id="rId11" imgW="888840" imgH="419040" progId="Equation.3">
                  <p:embed/>
                  <p:pic>
                    <p:nvPicPr>
                      <p:cNvPr id="0" name="2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4312890"/>
                        <a:ext cx="1819204" cy="855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6" name="35 Conector recto de flecha"/>
          <p:cNvCxnSpPr/>
          <p:nvPr/>
        </p:nvCxnSpPr>
        <p:spPr>
          <a:xfrm>
            <a:off x="7563616" y="2208042"/>
            <a:ext cx="0" cy="4152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39 Conector recto de flecha"/>
          <p:cNvCxnSpPr/>
          <p:nvPr/>
        </p:nvCxnSpPr>
        <p:spPr>
          <a:xfrm>
            <a:off x="7590575" y="3467965"/>
            <a:ext cx="0" cy="4152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40 Conector recto de flecha"/>
          <p:cNvCxnSpPr/>
          <p:nvPr/>
        </p:nvCxnSpPr>
        <p:spPr>
          <a:xfrm>
            <a:off x="7638070" y="4960962"/>
            <a:ext cx="0" cy="4152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41 Conector recto de flecha"/>
          <p:cNvCxnSpPr/>
          <p:nvPr/>
        </p:nvCxnSpPr>
        <p:spPr>
          <a:xfrm>
            <a:off x="4185342" y="5946228"/>
            <a:ext cx="143532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11" name="Picture 8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022" y="2021608"/>
            <a:ext cx="2918776" cy="1856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587" y="2846384"/>
            <a:ext cx="2697975" cy="523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8" name="47 Rectángulo"/>
          <p:cNvSpPr/>
          <p:nvPr/>
        </p:nvSpPr>
        <p:spPr>
          <a:xfrm>
            <a:off x="5157011" y="6381129"/>
            <a:ext cx="398698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s-ES" sz="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epends</a:t>
            </a:r>
            <a:r>
              <a:rPr lang="es-ES" sz="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</a:t>
            </a:r>
            <a:r>
              <a:rPr lang="es-ES" sz="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" sz="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geometry</a:t>
            </a:r>
            <a:r>
              <a:rPr lang="es-ES" sz="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es-ES" sz="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" sz="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machine </a:t>
            </a:r>
            <a:r>
              <a:rPr lang="es-ES" sz="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Major</a:t>
            </a:r>
            <a:r>
              <a:rPr lang="es-ES" sz="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Radius</a:t>
            </a:r>
            <a:r>
              <a:rPr lang="es-ES" sz="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s-ES" sz="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R=0.4 </a:t>
            </a:r>
            <a:r>
              <a:rPr lang="es-ES" sz="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    </a:t>
            </a:r>
            <a:r>
              <a:rPr lang="es-ES" sz="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Minor</a:t>
            </a:r>
            <a:r>
              <a:rPr lang="es-ES" sz="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Radius</a:t>
            </a:r>
            <a:r>
              <a:rPr lang="es-ES" sz="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r=0.1 m </a:t>
            </a:r>
          </a:p>
        </p:txBody>
      </p:sp>
      <p:sp>
        <p:nvSpPr>
          <p:cNvPr id="23" name="22 Rectángulo"/>
          <p:cNvSpPr/>
          <p:nvPr/>
        </p:nvSpPr>
        <p:spPr>
          <a:xfrm>
            <a:off x="4288892" y="5705485"/>
            <a:ext cx="122822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</a:t>
            </a:r>
            <a:r>
              <a:rPr lang="es-ES" sz="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plasma </a:t>
            </a:r>
            <a:r>
              <a:rPr lang="es-ES" sz="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Edge</a:t>
            </a:r>
            <a:r>
              <a:rPr lang="es-ES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(r=a)</a:t>
            </a:r>
            <a:endParaRPr lang="es-ES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097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C37905-2052-4503-89F6-9BE92C4A353B}" type="slidenum">
              <a:rPr lang="ko-KR" altLang="en-US" smtClean="0"/>
              <a:pPr>
                <a:defRPr/>
              </a:pPr>
              <a:t>5</a:t>
            </a:fld>
            <a:endParaRPr lang="ko-KR" alt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86223"/>
            <a:ext cx="8594798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2771800" y="188639"/>
            <a:ext cx="38162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 Room system</a:t>
            </a:r>
            <a:endParaRPr lang="en-US" sz="3200" b="1" baseline="-25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83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C37905-2052-4503-89F6-9BE92C4A353B}" type="slidenum">
              <a:rPr lang="ko-KR" altLang="en-US" smtClean="0"/>
              <a:pPr>
                <a:defRPr/>
              </a:pPr>
              <a:t>6</a:t>
            </a:fld>
            <a:endParaRPr lang="ko-KR" altLang="en-US"/>
          </a:p>
        </p:txBody>
      </p:sp>
      <p:sp>
        <p:nvSpPr>
          <p:cNvPr id="21" name="TextBox 2"/>
          <p:cNvSpPr txBox="1">
            <a:spLocks noChangeArrowheads="1"/>
          </p:cNvSpPr>
          <p:nvPr/>
        </p:nvSpPr>
        <p:spPr bwMode="auto">
          <a:xfrm>
            <a:off x="2051720" y="188639"/>
            <a:ext cx="48042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Safety </a:t>
            </a:r>
            <a:r>
              <a:rPr lang="en-US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factor: Experimental</a:t>
            </a:r>
            <a:endParaRPr lang="en-US" sz="3200" b="1" baseline="-25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23528" y="1484784"/>
            <a:ext cx="19723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Stability of plasma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requires the safety factor at the 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edge (r=a):</a:t>
            </a:r>
          </a:p>
          <a:p>
            <a:pPr algn="ctr"/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 </a:t>
            </a:r>
            <a:r>
              <a:rPr lang="en-US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</a:t>
            </a:r>
            <a:r>
              <a:rPr lang="en-US" sz="1600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(a)  &lt; </a:t>
            </a:r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endParaRPr lang="en-US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" y="3587559"/>
            <a:ext cx="8956848" cy="3000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Elipse"/>
          <p:cNvSpPr/>
          <p:nvPr/>
        </p:nvSpPr>
        <p:spPr>
          <a:xfrm>
            <a:off x="1677315" y="5109036"/>
            <a:ext cx="3168352" cy="408196"/>
          </a:xfrm>
          <a:prstGeom prst="ellipse">
            <a:avLst/>
          </a:prstGeom>
          <a:solidFill>
            <a:srgbClr val="FF0000">
              <a:alpha val="3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9856682"/>
              </p:ext>
            </p:extLst>
          </p:nvPr>
        </p:nvGraphicFramePr>
        <p:xfrm>
          <a:off x="2483767" y="980728"/>
          <a:ext cx="6580908" cy="2657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7101"/>
                <a:gridCol w="879010"/>
                <a:gridCol w="879010"/>
                <a:gridCol w="988886"/>
                <a:gridCol w="1561878"/>
                <a:gridCol w="1185023"/>
              </a:tblGrid>
              <a:tr h="4339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Microsoft YaHei" pitchFamily="34" charset="-122"/>
                        </a:rPr>
                        <a:t>Shot # [-]</a:t>
                      </a:r>
                    </a:p>
                    <a:p>
                      <a:pPr algn="ctr"/>
                      <a:endParaRPr lang="es-ES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Microsoft YaHei" pitchFamily="34" charset="-122"/>
                        </a:rPr>
                        <a:t>U</a:t>
                      </a:r>
                      <a:r>
                        <a:rPr kumimoji="0" lang="en-US" sz="1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Microsoft YaHei" pitchFamily="34" charset="-122"/>
                        </a:rPr>
                        <a:t>B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Microsoft YaHei" pitchFamily="34" charset="-122"/>
                        </a:rPr>
                        <a:t> [V]</a:t>
                      </a:r>
                    </a:p>
                    <a:p>
                      <a:pPr algn="ctr"/>
                      <a:endParaRPr lang="es-ES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Microsoft YaHei" pitchFamily="34" charset="-122"/>
                        </a:rPr>
                        <a:t>U</a:t>
                      </a:r>
                      <a:r>
                        <a:rPr kumimoji="0" lang="en-US" sz="1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Microsoft YaHei" pitchFamily="34" charset="-122"/>
                        </a:rPr>
                        <a:t>CD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Microsoft YaHei" pitchFamily="34" charset="-122"/>
                        </a:rPr>
                        <a:t> [-]</a:t>
                      </a:r>
                    </a:p>
                    <a:p>
                      <a:pPr algn="ctr"/>
                      <a:endParaRPr lang="es-ES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Microsoft YaHei" pitchFamily="34" charset="-122"/>
                        </a:rPr>
                        <a:t>T</a:t>
                      </a:r>
                      <a:r>
                        <a:rPr kumimoji="0" lang="en-US" sz="1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Microsoft YaHei" pitchFamily="34" charset="-122"/>
                        </a:rPr>
                        <a:t>CD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Microsoft YaHei" pitchFamily="34" charset="-122"/>
                        </a:rPr>
                        <a:t>[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Microsoft YaHei" pitchFamily="34" charset="-122"/>
                        </a:rPr>
                        <a:t>ms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Microsoft YaHei" pitchFamily="34" charset="-122"/>
                        </a:rPr>
                        <a:t>]</a:t>
                      </a:r>
                    </a:p>
                    <a:p>
                      <a:pPr algn="ctr"/>
                      <a:endParaRPr lang="es-ES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Microsoft YaHei" pitchFamily="34" charset="-122"/>
                        </a:rPr>
                        <a:t>PH2[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Microsoft YaHei" pitchFamily="34" charset="-122"/>
                        </a:rPr>
                        <a:t>mPa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Microsoft YaHei" pitchFamily="34" charset="-122"/>
                        </a:rPr>
                        <a:t>]</a:t>
                      </a:r>
                    </a:p>
                    <a:p>
                      <a:pPr algn="ctr"/>
                      <a:endParaRPr lang="es-ES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Microsoft YaHei" pitchFamily="34" charset="-122"/>
                        </a:rPr>
                        <a:t>Preion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Microsoft YaHei" pitchFamily="34" charset="-122"/>
                        </a:rPr>
                        <a:t>[-]</a:t>
                      </a:r>
                    </a:p>
                    <a:p>
                      <a:pPr algn="ctr"/>
                      <a:endParaRPr lang="es-ES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26702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Microsoft YaHei" pitchFamily="34" charset="-122"/>
                        </a:rPr>
                        <a:t>11688</a:t>
                      </a:r>
                    </a:p>
                  </a:txBody>
                  <a:tcPr marL="81638" marR="81638" marT="42456" marB="42456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500</a:t>
                      </a:r>
                      <a:endParaRPr lang="es-ES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600</a:t>
                      </a:r>
                      <a:endParaRPr lang="es-ES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5000</a:t>
                      </a:r>
                      <a:endParaRPr lang="es-ES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2.07-&gt;16.92 (12)</a:t>
                      </a:r>
                      <a:endParaRPr lang="es-ES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ES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26702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Microsoft YaHei" pitchFamily="34" charset="-122"/>
                        </a:rPr>
                        <a:t>11689</a:t>
                      </a:r>
                    </a:p>
                  </a:txBody>
                  <a:tcPr marL="81638" marR="81638" marT="42456" marB="42456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400</a:t>
                      </a:r>
                      <a:endParaRPr lang="es-ES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600</a:t>
                      </a:r>
                      <a:endParaRPr lang="es-ES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5500</a:t>
                      </a:r>
                      <a:endParaRPr lang="es-ES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1.69-&gt;11.80 (12)</a:t>
                      </a:r>
                      <a:endParaRPr lang="es-ES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ES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26702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Microsoft YaHei" pitchFamily="34" charset="-122"/>
                        </a:rPr>
                        <a:t>11691</a:t>
                      </a:r>
                    </a:p>
                  </a:txBody>
                  <a:tcPr marL="81638" marR="81638" marT="42456" marB="42456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500</a:t>
                      </a:r>
                      <a:endParaRPr lang="es-ES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600</a:t>
                      </a:r>
                      <a:endParaRPr lang="es-ES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10000</a:t>
                      </a:r>
                      <a:endParaRPr lang="es-ES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1.71-&gt;10.02 (10)</a:t>
                      </a:r>
                      <a:endParaRPr lang="es-ES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ES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26702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Microsoft YaHei" pitchFamily="34" charset="-122"/>
                        </a:rPr>
                        <a:t>11692</a:t>
                      </a:r>
                    </a:p>
                  </a:txBody>
                  <a:tcPr marL="81638" marR="81638" marT="42456" marB="42456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500</a:t>
                      </a:r>
                      <a:endParaRPr lang="es-ES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600</a:t>
                      </a:r>
                      <a:endParaRPr lang="es-ES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10000</a:t>
                      </a:r>
                      <a:endParaRPr lang="es-ES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1.72-&gt;9.96 (10)</a:t>
                      </a:r>
                      <a:endParaRPr lang="es-ES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ES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26702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Microsoft YaHei" pitchFamily="34" charset="-122"/>
                        </a:rPr>
                        <a:t>11701</a:t>
                      </a:r>
                    </a:p>
                  </a:txBody>
                  <a:tcPr marL="81638" marR="81638" marT="42456" marB="42456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400</a:t>
                      </a:r>
                      <a:endParaRPr lang="es-ES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600</a:t>
                      </a:r>
                      <a:endParaRPr lang="es-ES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5000</a:t>
                      </a:r>
                      <a:endParaRPr lang="es-ES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1.63-&gt;11.40</a:t>
                      </a:r>
                      <a:r>
                        <a:rPr lang="es-ES" sz="1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(12)</a:t>
                      </a:r>
                      <a:endParaRPr lang="es-ES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ES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26702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Microsoft YaHei" pitchFamily="34" charset="-122"/>
                        </a:rPr>
                        <a:t>11702</a:t>
                      </a:r>
                    </a:p>
                  </a:txBody>
                  <a:tcPr marL="81638" marR="81638" marT="42456" marB="42456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400</a:t>
                      </a:r>
                      <a:endParaRPr lang="es-ES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500</a:t>
                      </a:r>
                      <a:endParaRPr lang="es-ES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5000</a:t>
                      </a:r>
                      <a:endParaRPr lang="es-ES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1.60-&gt;11.53</a:t>
                      </a:r>
                      <a:r>
                        <a:rPr lang="es-ES" sz="1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(10)</a:t>
                      </a:r>
                      <a:endParaRPr lang="es-ES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ES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26702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Microsoft YaHei" pitchFamily="34" charset="-122"/>
                        </a:rPr>
                        <a:t>11703</a:t>
                      </a:r>
                    </a:p>
                  </a:txBody>
                  <a:tcPr marL="81638" marR="81638" marT="42456" marB="42456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400</a:t>
                      </a:r>
                      <a:endParaRPr lang="es-ES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400</a:t>
                      </a:r>
                      <a:endParaRPr lang="es-ES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5000</a:t>
                      </a:r>
                      <a:endParaRPr lang="es-ES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1.60-&gt;9.89 (10)</a:t>
                      </a:r>
                      <a:endParaRPr lang="es-ES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ES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26702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Microsoft YaHei" pitchFamily="34" charset="-122"/>
                        </a:rPr>
                        <a:t>11704</a:t>
                      </a:r>
                    </a:p>
                  </a:txBody>
                  <a:tcPr marL="81638" marR="81638" marT="42456" marB="42456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400</a:t>
                      </a:r>
                      <a:endParaRPr lang="es-ES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300</a:t>
                      </a:r>
                      <a:endParaRPr lang="es-ES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5000</a:t>
                      </a:r>
                      <a:endParaRPr lang="es-ES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1.61-&gt;10.00 (10)</a:t>
                      </a:r>
                      <a:endParaRPr lang="es-ES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ES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4860032" y="6453336"/>
            <a:ext cx="11521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 smtClean="0"/>
              <a:t>Time(s)</a:t>
            </a:r>
            <a:endParaRPr lang="es-ES" sz="800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6431224"/>
            <a:ext cx="4572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859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C37905-2052-4503-89F6-9BE92C4A353B}" type="slidenum">
              <a:rPr lang="ko-KR" altLang="en-US" smtClean="0"/>
              <a:pPr>
                <a:defRPr/>
              </a:pPr>
              <a:t>7</a:t>
            </a:fld>
            <a:endParaRPr lang="ko-KR" altLang="en-US"/>
          </a:p>
        </p:txBody>
      </p:sp>
      <p:sp>
        <p:nvSpPr>
          <p:cNvPr id="6" name="5 Rectángulo"/>
          <p:cNvSpPr/>
          <p:nvPr/>
        </p:nvSpPr>
        <p:spPr>
          <a:xfrm>
            <a:off x="251520" y="4725144"/>
            <a:ext cx="85689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magnetic island is a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closed magnetic flux tube , bounded by a 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separatrix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, isolating it from the rest of space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rupture of the assumed initial topology of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toroidally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nested flux surfaces needed to produce the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island which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requires the reconnection of magnetic field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lines in plasma.</a:t>
            </a:r>
            <a:endParaRPr lang="es-E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3030684" y="208824"/>
            <a:ext cx="367158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Magnetics Islands (I)</a:t>
            </a:r>
            <a:endParaRPr lang="en-US" sz="3200" b="1" baseline="-25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229" y="1394953"/>
            <a:ext cx="4785388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16 Conector recto de flecha"/>
          <p:cNvCxnSpPr/>
          <p:nvPr/>
        </p:nvCxnSpPr>
        <p:spPr>
          <a:xfrm>
            <a:off x="3729446" y="3495655"/>
            <a:ext cx="72008" cy="442753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 flipH="1">
            <a:off x="5312272" y="3535205"/>
            <a:ext cx="72008" cy="404936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6"/>
          <p:cNvSpPr>
            <a:spLocks noChangeArrowheads="1"/>
          </p:cNvSpPr>
          <p:nvPr/>
        </p:nvSpPr>
        <p:spPr bwMode="auto">
          <a:xfrm flipV="1">
            <a:off x="2915816" y="3780840"/>
            <a:ext cx="220157" cy="181827"/>
          </a:xfrm>
          <a:prstGeom prst="ellipse">
            <a:avLst/>
          </a:prstGeom>
          <a:noFill/>
          <a:ln w="1836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s-ES"/>
          </a:p>
        </p:txBody>
      </p:sp>
      <p:sp>
        <p:nvSpPr>
          <p:cNvPr id="20" name="Oval 6"/>
          <p:cNvSpPr>
            <a:spLocks noChangeArrowheads="1"/>
          </p:cNvSpPr>
          <p:nvPr/>
        </p:nvSpPr>
        <p:spPr bwMode="auto">
          <a:xfrm flipV="1">
            <a:off x="4423851" y="3535205"/>
            <a:ext cx="220157" cy="181827"/>
          </a:xfrm>
          <a:prstGeom prst="ellipse">
            <a:avLst/>
          </a:prstGeom>
          <a:noFill/>
          <a:ln w="1836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s-ES"/>
          </a:p>
        </p:txBody>
      </p:sp>
      <p:sp>
        <p:nvSpPr>
          <p:cNvPr id="21" name="Oval 6"/>
          <p:cNvSpPr>
            <a:spLocks noChangeArrowheads="1"/>
          </p:cNvSpPr>
          <p:nvPr/>
        </p:nvSpPr>
        <p:spPr bwMode="auto">
          <a:xfrm flipV="1">
            <a:off x="6008027" y="3861048"/>
            <a:ext cx="220157" cy="181827"/>
          </a:xfrm>
          <a:prstGeom prst="ellipse">
            <a:avLst/>
          </a:prstGeom>
          <a:noFill/>
          <a:ln w="1836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150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jolisfukyu.tokai-sc.jaea.go.jp/fukyu/mirai-en/2009/img/honbun/3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822" y="1054770"/>
            <a:ext cx="396273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60623" y="1484784"/>
            <a:ext cx="50168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a magnetic island appears, heat and particles transport is enhanced due to shorted field lines, and as a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 there is a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deterioration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pressure, temperature and plasma current profile.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2"/>
          <p:cNvSpPr txBox="1">
            <a:spLocks noChangeArrowheads="1"/>
          </p:cNvSpPr>
          <p:nvPr/>
        </p:nvSpPr>
        <p:spPr bwMode="auto">
          <a:xfrm>
            <a:off x="3030684" y="208824"/>
            <a:ext cx="37805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Magnetics Islands (II)</a:t>
            </a:r>
            <a:endParaRPr lang="en-US" sz="3200" b="1" baseline="-25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graphicFrame>
        <p:nvGraphicFramePr>
          <p:cNvPr id="27" name="2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5264688"/>
              </p:ext>
            </p:extLst>
          </p:nvPr>
        </p:nvGraphicFramePr>
        <p:xfrm>
          <a:off x="1416271" y="4797503"/>
          <a:ext cx="808038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1" name="Ecuación" r:id="rId4" imgW="520560" imgH="419040" progId="Equation.3">
                  <p:embed/>
                </p:oleObj>
              </mc:Choice>
              <mc:Fallback>
                <p:oleObj name="Ecuación" r:id="rId4" imgW="5205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6271" y="4797503"/>
                        <a:ext cx="808038" cy="649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27 Abrir llave"/>
          <p:cNvSpPr/>
          <p:nvPr/>
        </p:nvSpPr>
        <p:spPr>
          <a:xfrm>
            <a:off x="2317401" y="4185954"/>
            <a:ext cx="303938" cy="1656184"/>
          </a:xfrm>
          <a:prstGeom prst="leftBrace">
            <a:avLst>
              <a:gd name="adj1" fmla="val 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28 CuadroTexto"/>
          <p:cNvSpPr txBox="1"/>
          <p:nvPr/>
        </p:nvSpPr>
        <p:spPr>
          <a:xfrm>
            <a:off x="2031998" y="4135848"/>
            <a:ext cx="5777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Irrational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s-E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fluctuation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can spread </a:t>
            </a:r>
            <a:r>
              <a:rPr lang="es-E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quickly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endParaRPr lang="es-E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homogeneously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2466698" y="5157192"/>
            <a:ext cx="60112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 </a:t>
            </a:r>
            <a:r>
              <a:rPr lang="es-E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rational</a:t>
            </a:r>
            <a:r>
              <a:rPr lang="es-E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numbers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due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geometrical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properties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periodic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boundary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conditions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plasma wave can </a:t>
            </a:r>
            <a:r>
              <a:rPr 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time (MHD </a:t>
            </a:r>
            <a:r>
              <a:rPr 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050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2"/>
          <p:cNvSpPr txBox="1">
            <a:spLocks noChangeArrowheads="1"/>
          </p:cNvSpPr>
          <p:nvPr/>
        </p:nvSpPr>
        <p:spPr bwMode="auto">
          <a:xfrm>
            <a:off x="3030684" y="208824"/>
            <a:ext cx="38815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Magnetics Islands (III)</a:t>
            </a:r>
            <a:endParaRPr lang="en-US" sz="3200" b="1" baseline="-25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" y="962764"/>
            <a:ext cx="5443822" cy="4082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" name="Oval 9"/>
          <p:cNvSpPr>
            <a:spLocks noChangeArrowheads="1"/>
          </p:cNvSpPr>
          <p:nvPr/>
        </p:nvSpPr>
        <p:spPr bwMode="auto">
          <a:xfrm>
            <a:off x="543720" y="2382412"/>
            <a:ext cx="249120" cy="249147"/>
          </a:xfrm>
          <a:prstGeom prst="ellipse">
            <a:avLst/>
          </a:prstGeom>
          <a:noFill/>
          <a:ln w="1836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s-ES"/>
          </a:p>
        </p:txBody>
      </p:sp>
      <p:sp>
        <p:nvSpPr>
          <p:cNvPr id="19" name="Oval 10"/>
          <p:cNvSpPr>
            <a:spLocks noChangeArrowheads="1"/>
          </p:cNvSpPr>
          <p:nvPr/>
        </p:nvSpPr>
        <p:spPr bwMode="auto">
          <a:xfrm>
            <a:off x="543720" y="3108828"/>
            <a:ext cx="249120" cy="249147"/>
          </a:xfrm>
          <a:prstGeom prst="ellipse">
            <a:avLst/>
          </a:prstGeom>
          <a:noFill/>
          <a:ln w="1836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s-ES"/>
          </a:p>
        </p:txBody>
      </p:sp>
      <p:cxnSp>
        <p:nvCxnSpPr>
          <p:cNvPr id="4" name="3 Conector recto"/>
          <p:cNvCxnSpPr>
            <a:stCxn id="18" idx="6"/>
          </p:cNvCxnSpPr>
          <p:nvPr/>
        </p:nvCxnSpPr>
        <p:spPr>
          <a:xfrm>
            <a:off x="792840" y="2506986"/>
            <a:ext cx="3851168" cy="0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"/>
          <p:cNvCxnSpPr/>
          <p:nvPr/>
        </p:nvCxnSpPr>
        <p:spPr>
          <a:xfrm>
            <a:off x="814173" y="3249562"/>
            <a:ext cx="2389675" cy="0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Rectángulo"/>
          <p:cNvSpPr/>
          <p:nvPr/>
        </p:nvSpPr>
        <p:spPr>
          <a:xfrm>
            <a:off x="7286912" y="4198324"/>
            <a:ext cx="1148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q</a:t>
            </a:r>
            <a:r>
              <a:rPr lang="en-US" dirty="0"/>
              <a:t> = </a:t>
            </a:r>
            <a:r>
              <a:rPr lang="en-US" i="1" dirty="0" smtClean="0"/>
              <a:t>m</a:t>
            </a:r>
            <a:r>
              <a:rPr lang="en-US" dirty="0" smtClean="0"/>
              <a:t>/</a:t>
            </a:r>
            <a:r>
              <a:rPr lang="en-US" i="1" dirty="0" smtClean="0"/>
              <a:t>n=3</a:t>
            </a:r>
            <a:endParaRPr lang="es-ES" dirty="0"/>
          </a:p>
        </p:txBody>
      </p:sp>
      <p:sp>
        <p:nvSpPr>
          <p:cNvPr id="25" name="24 Rectángulo"/>
          <p:cNvSpPr/>
          <p:nvPr/>
        </p:nvSpPr>
        <p:spPr>
          <a:xfrm>
            <a:off x="7173831" y="2956832"/>
            <a:ext cx="1148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q</a:t>
            </a:r>
            <a:r>
              <a:rPr lang="en-US" dirty="0"/>
              <a:t> = </a:t>
            </a:r>
            <a:r>
              <a:rPr lang="en-US" i="1" dirty="0" smtClean="0"/>
              <a:t>m</a:t>
            </a:r>
            <a:r>
              <a:rPr lang="en-US" dirty="0" smtClean="0"/>
              <a:t>/</a:t>
            </a:r>
            <a:r>
              <a:rPr lang="en-US" i="1" dirty="0" smtClean="0"/>
              <a:t>n=2</a:t>
            </a:r>
            <a:endParaRPr lang="es-ES" dirty="0"/>
          </a:p>
        </p:txBody>
      </p:sp>
      <p:sp>
        <p:nvSpPr>
          <p:cNvPr id="26" name="25 Rectángulo"/>
          <p:cNvSpPr/>
          <p:nvPr/>
        </p:nvSpPr>
        <p:spPr>
          <a:xfrm>
            <a:off x="7145306" y="1749611"/>
            <a:ext cx="1148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q</a:t>
            </a:r>
            <a:r>
              <a:rPr lang="en-US" dirty="0"/>
              <a:t> = </a:t>
            </a:r>
            <a:r>
              <a:rPr lang="en-US" i="1" dirty="0" smtClean="0"/>
              <a:t>m</a:t>
            </a:r>
            <a:r>
              <a:rPr lang="en-US" dirty="0" smtClean="0"/>
              <a:t>/</a:t>
            </a:r>
            <a:r>
              <a:rPr lang="en-US" i="1" dirty="0" smtClean="0"/>
              <a:t>n=1</a:t>
            </a:r>
            <a:endParaRPr lang="es-E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026" y="1351996"/>
            <a:ext cx="1197188" cy="1145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501" y="2506986"/>
            <a:ext cx="1100238" cy="1269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850" y="3721094"/>
            <a:ext cx="1330445" cy="1323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694463"/>
              </p:ext>
            </p:extLst>
          </p:nvPr>
        </p:nvGraphicFramePr>
        <p:xfrm>
          <a:off x="6732240" y="5517232"/>
          <a:ext cx="1476375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0" name="Ecuación" r:id="rId7" imgW="952200" imgH="419040" progId="Equation.3">
                  <p:embed/>
                </p:oleObj>
              </mc:Choice>
              <mc:Fallback>
                <p:oleObj name="Ecuación" r:id="rId7" imgW="952200" imgH="419040" progId="Equation.3">
                  <p:embed/>
                  <p:pic>
                    <p:nvPicPr>
                      <p:cNvPr id="0" name="26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240" y="5517232"/>
                        <a:ext cx="1476375" cy="649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1006329" y="5229200"/>
            <a:ext cx="4048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 = 3 </a:t>
            </a:r>
            <a:r>
              <a:rPr lang="es-E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closer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edge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detector. So </a:t>
            </a:r>
            <a:r>
              <a:rPr lang="es-E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signal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would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 </a:t>
            </a:r>
            <a:r>
              <a:rPr lang="es-E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stronger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565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109880</TotalTime>
  <Words>914</Words>
  <Application>Microsoft Office PowerPoint</Application>
  <PresentationFormat>Presentación en pantalla (4:3)</PresentationFormat>
  <Paragraphs>305</Paragraphs>
  <Slides>17</Slides>
  <Notes>5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17</vt:i4>
      </vt:variant>
    </vt:vector>
  </HeadingPairs>
  <TitlesOfParts>
    <vt:vector size="20" baseType="lpstr">
      <vt:lpstr>Office Theme</vt:lpstr>
      <vt:lpstr>Ecuación</vt:lpstr>
      <vt:lpstr>Microsoft Editor de ecuaciones 3.0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Detection of magnetic island</vt:lpstr>
      <vt:lpstr>Bθ measurement coils</vt:lpstr>
      <vt:lpstr>Fluctuation of Raw Data (I)</vt:lpstr>
      <vt:lpstr>Presentación de PowerPoint</vt:lpstr>
      <vt:lpstr>Presentación de PowerPoint</vt:lpstr>
      <vt:lpstr>Presentación de PowerPoint</vt:lpstr>
      <vt:lpstr>Presentación de PowerPoint</vt:lpstr>
      <vt:lpstr>Thank you for your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Fast-ions RMPs AUG 2012</dc:subject>
  <dc:creator>Manuel Garcia-Munoz</dc:creator>
  <cp:lastModifiedBy>Mauricio R</cp:lastModifiedBy>
  <cp:revision>798</cp:revision>
  <cp:lastPrinted>2012-07-17T13:50:51Z</cp:lastPrinted>
  <dcterms:created xsi:type="dcterms:W3CDTF">2011-02-23T07:38:20Z</dcterms:created>
  <dcterms:modified xsi:type="dcterms:W3CDTF">2013-04-12T07:23:46Z</dcterms:modified>
</cp:coreProperties>
</file>