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06" r:id="rId3"/>
    <p:sldId id="266" r:id="rId4"/>
    <p:sldId id="340" r:id="rId5"/>
    <p:sldId id="323" r:id="rId6"/>
    <p:sldId id="330" r:id="rId7"/>
    <p:sldId id="331" r:id="rId8"/>
    <p:sldId id="332" r:id="rId9"/>
    <p:sldId id="333" r:id="rId10"/>
    <p:sldId id="334" r:id="rId11"/>
    <p:sldId id="339" r:id="rId12"/>
    <p:sldId id="335" r:id="rId13"/>
    <p:sldId id="336" r:id="rId14"/>
    <p:sldId id="337" r:id="rId15"/>
    <p:sldId id="338" r:id="rId16"/>
    <p:sldId id="328" r:id="rId17"/>
    <p:sldId id="324" r:id="rId1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5A06AEC2-D4FD-4AAB-B6B9-49D79BB2A2C0}">
          <p14:sldIdLst>
            <p14:sldId id="258"/>
            <p14:sldId id="306"/>
            <p14:sldId id="266"/>
            <p14:sldId id="340"/>
            <p14:sldId id="323"/>
            <p14:sldId id="330"/>
            <p14:sldId id="331"/>
            <p14:sldId id="332"/>
            <p14:sldId id="333"/>
            <p14:sldId id="334"/>
            <p14:sldId id="339"/>
            <p14:sldId id="335"/>
            <p14:sldId id="336"/>
            <p14:sldId id="337"/>
            <p14:sldId id="338"/>
            <p14:sldId id="328"/>
            <p14:sldId id="324"/>
          </p14:sldIdLst>
        </p14:section>
        <p14:section name="Oddíl bez názvu" id="{43634290-89C1-471D-A8EC-839DCAB9A85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1085" y="48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18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554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565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0076688" cy="7555992"/>
          </a:xfrm>
          <a:prstGeom prst="rect">
            <a:avLst/>
          </a:prstGeom>
        </p:spPr>
      </p:pic>
      <p:pic>
        <p:nvPicPr>
          <p:cNvPr id="7" name="Picture 2" descr="https://www.email.cz/download/i/J_cdaADwWifiayZrAXd9jpkdWor_gYe_4QlhA3zsTzSB0jpv76wY4UUYT-LRJNvubDBn-to/logo_cvu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1" y="274320"/>
            <a:ext cx="1770611" cy="86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0000" y="1800001"/>
            <a:ext cx="7736694" cy="1446663"/>
          </a:xfrm>
        </p:spPr>
        <p:txBody>
          <a:bodyPr anchor="t"/>
          <a:lstStyle>
            <a:lvl1pPr algn="l">
              <a:defRPr lang="cs-CZ" sz="4800" b="1" i="0" u="none" strike="noStrike" kern="4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</a:lstStyle>
          <a:p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TITUL PREZENTACE</a:t>
            </a:r>
            <a:br>
              <a:rPr lang="cs-CZ" sz="4800" b="1" i="0" u="none" strike="noStrike" baseline="0" dirty="0">
                <a:latin typeface="Technika-Bold" panose="00000600000000000000" pitchFamily="50" charset="-18"/>
              </a:rPr>
            </a:br>
            <a:r>
              <a:rPr lang="cs-CZ" sz="4800" b="1" i="0" u="none" strike="noStrike" baseline="0" dirty="0">
                <a:latin typeface="Technika-Bold" panose="00000600000000000000" pitchFamily="50" charset="-18"/>
              </a:rPr>
              <a:t>PODTITUL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0000" y="3441732"/>
            <a:ext cx="7736693" cy="1771721"/>
          </a:xfrm>
        </p:spPr>
        <p:txBody>
          <a:bodyPr/>
          <a:lstStyle>
            <a:lvl1pPr marL="0" indent="0" algn="l">
              <a:buNone/>
              <a:defRPr lang="cs-CZ" sz="2400" b="1" i="0" u="none" strike="noStrike" kern="2800" baseline="0" smtClean="0">
                <a:solidFill>
                  <a:schemeClr val="tx1"/>
                </a:solidFill>
                <a:latin typeface="Technika-Bold" panose="00000600000000000000" pitchFamily="50" charset="-18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cs-CZ" dirty="0"/>
              <a:t>NÁZEV FAKULTY A PRACOVIŠTĚ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AUTOR/TITUL JMÉNO PŘÍJMENÍ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63830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859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090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542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5325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876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166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54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70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F8CFD-F0B1-4689-AC4F-D1D632AF52E9}" type="datetimeFigureOut">
              <a:rPr lang="cs-CZ" smtClean="0"/>
              <a:t>20.01.2026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D9A6A-9916-4ECD-B484-7C4B0F75A9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65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48993" y="1357237"/>
            <a:ext cx="7736694" cy="1446663"/>
          </a:xfrm>
        </p:spPr>
        <p:txBody>
          <a:bodyPr>
            <a:normAutofit/>
          </a:bodyPr>
          <a:lstStyle/>
          <a:p>
            <a:r>
              <a:rPr lang="cs-CZ" dirty="0"/>
              <a:t>Timepix3</a:t>
            </a:r>
            <a:r>
              <a:rPr lang="en-US" dirty="0"/>
              <a:t> detector at the Golem Tokamak</a:t>
            </a:r>
            <a:r>
              <a:rPr lang="cs-CZ" dirty="0"/>
              <a:t>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8993" y="4856672"/>
            <a:ext cx="7736694" cy="1333660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Štěpán Malec					</a:t>
            </a:r>
            <a:endParaRPr lang="en-US" dirty="0"/>
          </a:p>
          <a:p>
            <a:r>
              <a:rPr lang="cs-CZ" sz="1800" b="0" i="1" dirty="0"/>
              <a:t>malecste@cvut.cz</a:t>
            </a:r>
            <a:r>
              <a:rPr lang="cs-CZ" sz="1900" b="0" i="1" dirty="0"/>
              <a:t>				</a:t>
            </a:r>
            <a:endParaRPr lang="cs-CZ" sz="1900" dirty="0"/>
          </a:p>
        </p:txBody>
      </p:sp>
      <p:sp>
        <p:nvSpPr>
          <p:cNvPr id="4" name="Obdélník 3"/>
          <p:cNvSpPr/>
          <p:nvPr/>
        </p:nvSpPr>
        <p:spPr>
          <a:xfrm>
            <a:off x="-1" y="7146107"/>
            <a:ext cx="10067827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414535" y="7146077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-657860" y="6488683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B2BEB9-8039-7D21-72C8-4F72A2F04299}"/>
              </a:ext>
            </a:extLst>
          </p:cNvPr>
          <p:cNvSpPr txBox="1"/>
          <p:nvPr/>
        </p:nvSpPr>
        <p:spPr>
          <a:xfrm>
            <a:off x="5731720" y="5292669"/>
            <a:ext cx="53656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Technika-Bold" panose="00000600000000000000"/>
              </a:rPr>
              <a:t>Mariánská </a:t>
            </a:r>
            <a:r>
              <a:rPr lang="cs-CZ" sz="2400" b="1" dirty="0" smtClean="0">
                <a:effectLst/>
                <a:latin typeface="Technika-Bold" panose="00000600000000000000"/>
              </a:rPr>
              <a:t>202</a:t>
            </a:r>
            <a:r>
              <a:rPr lang="cs-CZ" sz="2400" b="1" dirty="0">
                <a:latin typeface="Technika-Bold" panose="00000600000000000000"/>
              </a:rPr>
              <a:t>6</a:t>
            </a:r>
            <a:endParaRPr lang="cs-CZ" b="1" i="1" dirty="0">
              <a:latin typeface="Technika-Bold" panose="000006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0201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F0707-69AC-8D91-B9A0-D74C7BDE6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3773BF-FF4F-75A5-7695-DA8B6605C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69" y="2207592"/>
            <a:ext cx="8237861" cy="435442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0CA3C40-9161-9452-307F-C24B659113C7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45739FD-6450-459D-3B99-01B3739FBAA1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7120B35-E2FC-B00E-5E56-3582E231D324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10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E0C8085-6EED-95E6-EEE4-3E0541BA08F5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564B12F-81EE-0DB1-81D1-68CDBD292F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D233B25-7FB6-F1AC-A936-39A801540D10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Ridge</a:t>
            </a: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s</a:t>
            </a:r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 extraction</a:t>
            </a:r>
          </a:p>
        </p:txBody>
      </p:sp>
      <p:sp>
        <p:nvSpPr>
          <p:cNvPr id="14" name="TextovéPole 3">
            <a:extLst>
              <a:ext uri="{FF2B5EF4-FFF2-40B4-BE49-F238E27FC236}">
                <a16:creationId xmlns:a16="http://schemas.microsoft.com/office/drawing/2014/main" id="{EB375699-AC24-AB10-58E3-8119A4F1CC32}"/>
              </a:ext>
            </a:extLst>
          </p:cNvPr>
          <p:cNvSpPr txBox="1"/>
          <p:nvPr/>
        </p:nvSpPr>
        <p:spPr>
          <a:xfrm>
            <a:off x="0" y="919617"/>
            <a:ext cx="9526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C</a:t>
            </a:r>
            <a:r>
              <a:rPr lang="en-US" sz="2400" dirty="0" err="1"/>
              <a:t>ontinuous</a:t>
            </a:r>
            <a:r>
              <a:rPr lang="en-US" sz="2400" dirty="0"/>
              <a:t> curves of local amplitude maxima, are determined in minimum wavelet coherence images</a:t>
            </a:r>
            <a:r>
              <a:rPr lang="cs-CZ" sz="2400" dirty="0"/>
              <a:t> (ridges)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Ridge analysis tracks these continuous trajectories of maxima in a time sequence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7165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5D4D7-C4CA-A078-35B4-E3F9257BC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EB4B86AB-4486-969D-654D-158ECB2FF27F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257C5EB-6F7D-BC0E-C896-FDF938DDEC43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02BDA9D-6E31-D582-5EB7-230CA6DFBE3A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11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195BA43-E407-B480-1879-45158A257AEE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56F62E-D77E-07F4-D51E-F9EF6559CD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7C826AA-36D0-DAB0-93D1-2EFD460768DF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Ridges extraction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50D78-D538-B7FA-A613-57736E8D1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251"/>
            <a:ext cx="9144000" cy="4014340"/>
          </a:xfrm>
          <a:prstGeom prst="rect">
            <a:avLst/>
          </a:prstGeom>
        </p:spPr>
      </p:pic>
      <p:sp>
        <p:nvSpPr>
          <p:cNvPr id="3" name="TextovéPole 3">
            <a:extLst>
              <a:ext uri="{FF2B5EF4-FFF2-40B4-BE49-F238E27FC236}">
                <a16:creationId xmlns:a16="http://schemas.microsoft.com/office/drawing/2014/main" id="{9E3C10D2-5AA8-9F81-5563-FA8FE0D57EBC}"/>
              </a:ext>
            </a:extLst>
          </p:cNvPr>
          <p:cNvSpPr txBox="1"/>
          <p:nvPr/>
        </p:nvSpPr>
        <p:spPr>
          <a:xfrm>
            <a:off x="1" y="919617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Ridges after adjusting the conditions for their separation (amplitude, length, etc.)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phase shift is calculated along each ridge between each Mirnov</a:t>
            </a:r>
            <a:r>
              <a:rPr lang="cs-CZ" sz="2400" dirty="0"/>
              <a:t> </a:t>
            </a:r>
            <a:r>
              <a:rPr lang="en-US" sz="2400" dirty="0"/>
              <a:t>coil and the signals from Timepix3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936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8E32B-7C80-052D-1746-4AACB32FE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C0BEA3C-0F1F-E30B-2EEA-922ECB513F44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CDD7B6D-3DF0-B17C-635B-A3C162A287DD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D30ECE6-B53B-2682-1DD0-14C1B3FA1A5D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12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B879717-9741-580F-87D0-CD7E2E687995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ECD0A64-8760-2580-5FC0-B5BE3D9486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77B0A3D-9229-7AAF-E8E5-7420274CF191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Phase shift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5DC6E-2485-397B-A19B-D75B94A11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730" y="2211355"/>
            <a:ext cx="5661132" cy="4227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336EB1-92BB-7567-2863-91DD6A2FB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40" y="1025895"/>
            <a:ext cx="4588135" cy="4896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B7A537-B28E-0F6D-D25C-6B1B3F1825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40" y="1672461"/>
            <a:ext cx="3772434" cy="432791"/>
          </a:xfrm>
          <a:prstGeom prst="rect">
            <a:avLst/>
          </a:prstGeom>
        </p:spPr>
      </p:pic>
      <p:sp>
        <p:nvSpPr>
          <p:cNvPr id="15" name="TextovéPole 3">
            <a:extLst>
              <a:ext uri="{FF2B5EF4-FFF2-40B4-BE49-F238E27FC236}">
                <a16:creationId xmlns:a16="http://schemas.microsoft.com/office/drawing/2014/main" id="{B1C975DE-6445-129B-999B-C56814603029}"/>
              </a:ext>
            </a:extLst>
          </p:cNvPr>
          <p:cNvSpPr txBox="1"/>
          <p:nvPr/>
        </p:nvSpPr>
        <p:spPr>
          <a:xfrm>
            <a:off x="-209" y="1524909"/>
            <a:ext cx="35761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</a:t>
            </a:r>
            <a:r>
              <a:rPr lang="en-US" sz="2400" dirty="0" err="1"/>
              <a:t>oughly</a:t>
            </a:r>
            <a:r>
              <a:rPr lang="en-US" sz="2400" dirty="0"/>
              <a:t> constant phase shift with only minor variations among the ridges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</a:t>
            </a:r>
            <a:r>
              <a:rPr lang="en-US" sz="2400" dirty="0"/>
              <a:t>rend in the phases across the different Mirnov coils might indicate </a:t>
            </a:r>
            <a:r>
              <a:rPr lang="cs-CZ" sz="2400" dirty="0"/>
              <a:t>a</a:t>
            </a:r>
            <a:r>
              <a:rPr lang="en-US" sz="2400" dirty="0"/>
              <a:t> mode structure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494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950F6-42AF-7677-AB07-EE3DAEC1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FD34A41-2FCF-2FC4-A3F1-D7F1F93261F3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CE03F97-0961-5455-1D06-308628999DB7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5A21D99-CD77-1912-857E-F20BF00589CB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13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6F5452B-E387-E785-022F-299B188A3CCC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6634143-2807-FECE-0468-79CAA17B7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CF91963-616C-C08F-6444-8E0D708CE1CB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Conclusion</a:t>
            </a:r>
            <a:endParaRPr lang="cs-CZ" sz="3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ovéPole 5">
            <a:extLst>
              <a:ext uri="{FF2B5EF4-FFF2-40B4-BE49-F238E27FC236}">
                <a16:creationId xmlns:a16="http://schemas.microsoft.com/office/drawing/2014/main" id="{FAA97A65-4C46-87EA-636F-ACB146CAB876}"/>
              </a:ext>
            </a:extLst>
          </p:cNvPr>
          <p:cNvSpPr txBox="1"/>
          <p:nvPr/>
        </p:nvSpPr>
        <p:spPr>
          <a:xfrm>
            <a:off x="484187" y="1119017"/>
            <a:ext cx="8175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Runaway electron losses in these intervals may be modulated by MHD modes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Future work could focus on determining the toroidal and poloidal mode numbers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The calculation of phase shift along ridges depends on the quality of separation of individual ridges -</a:t>
            </a:r>
            <a:r>
              <a:rPr lang="en-US" sz="2400" dirty="0"/>
              <a:t>&gt; Better algorithm for ridges separation</a:t>
            </a:r>
            <a:endParaRPr lang="cs-CZ" sz="4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23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77B7-8CC6-8753-2EE0-BA51C46DE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DED7B6-9701-E867-14E3-7F22CE2104BF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EE1D488-CCBB-A316-273A-957C965D5CE4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2B5AC1D-7426-6261-FF90-A06B20364A80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14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4B1C2BA-142C-EFFC-6C37-8BB41F731DD8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BBCE4B8-27E6-D0B8-C429-4BDC0F8A0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7BA2BC1-DBCA-AC86-DC7A-CBCF99F537F8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Backup</a:t>
            </a:r>
            <a:endParaRPr lang="cs-CZ" sz="3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ECC87-D6D9-4BFD-FAC5-B285ED773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416"/>
            <a:ext cx="9144000" cy="471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9F94A-4200-F947-9C2F-2CBB139C0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3D463A66-D60A-1308-0B7B-6BFA483BC5D9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5BDC9C6F-1ADB-7715-6E8D-DD0CB9F75807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BA62AD8-7447-031E-1639-FBE32E037DAE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15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C5896C0-32BD-733F-675A-6C48015217C9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3F2F470-B7DC-4F33-F372-096A162C8A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749E23DE-E63E-3EDA-271F-99EEA9EC8CE4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Backup</a:t>
            </a:r>
            <a:endParaRPr lang="cs-CZ" sz="3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CF95D-F1D4-B81C-AE3A-61A3701146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70" y="983591"/>
            <a:ext cx="6527130" cy="541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0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16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669002" y="64647"/>
            <a:ext cx="73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Measurement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at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Be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window</a:t>
            </a:r>
            <a:endParaRPr lang="cs-CZ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3" name="464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96777" y="919617"/>
            <a:ext cx="4988784" cy="548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17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35E925-AF10-C93A-5EEF-C1D759949B04}"/>
              </a:ext>
            </a:extLst>
          </p:cNvPr>
          <p:cNvSpPr txBox="1"/>
          <p:nvPr/>
        </p:nvSpPr>
        <p:spPr>
          <a:xfrm>
            <a:off x="1585077" y="2727415"/>
            <a:ext cx="1264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Photon</a:t>
            </a:r>
            <a:endParaRPr 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59" y="3112267"/>
            <a:ext cx="5007006" cy="33380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37" y="3105332"/>
            <a:ext cx="5028835" cy="335255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669002" y="64647"/>
            <a:ext cx="73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Measurement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at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the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Be</a:t>
            </a:r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4000" dirty="0" err="1">
                <a:solidFill>
                  <a:schemeClr val="bg1"/>
                </a:solidFill>
                <a:cs typeface="Arial" panose="020B0604020202020204" pitchFamily="34" charset="0"/>
              </a:rPr>
              <a:t>window</a:t>
            </a:r>
            <a:endParaRPr lang="cs-CZ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235E925-AF10-C93A-5EEF-C1D759949B04}"/>
              </a:ext>
            </a:extLst>
          </p:cNvPr>
          <p:cNvSpPr txBox="1"/>
          <p:nvPr/>
        </p:nvSpPr>
        <p:spPr>
          <a:xfrm>
            <a:off x="6232173" y="2727415"/>
            <a:ext cx="1264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Electron</a:t>
            </a:r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23783" y="1464816"/>
            <a:ext cx="759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At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en-US" sz="2400" dirty="0"/>
              <a:t>Be window</a:t>
            </a:r>
            <a:r>
              <a:rPr lang="cs-CZ" sz="2400" dirty="0"/>
              <a:t> </a:t>
            </a:r>
            <a:r>
              <a:rPr lang="cs-CZ" sz="2400" dirty="0" err="1"/>
              <a:t>measurement</a:t>
            </a:r>
            <a:r>
              <a:rPr lang="en-US" sz="2400" dirty="0"/>
              <a:t>, interactions with higher energy are more frequent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197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2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84187" y="1119017"/>
            <a:ext cx="8175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Timepix3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Experimental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cs typeface="Arial" panose="020B0604020202020204" pitchFamily="34" charset="0"/>
              </a:rPr>
              <a:t>Measurements</a:t>
            </a:r>
            <a:r>
              <a:rPr lang="en-US" sz="2400" dirty="0">
                <a:cs typeface="Arial" panose="020B0604020202020204" pitchFamily="34" charset="0"/>
              </a:rPr>
              <a:t> and data </a:t>
            </a:r>
            <a:r>
              <a:rPr lang="en-US" sz="2400" dirty="0" err="1">
                <a:cs typeface="Arial" panose="020B0604020202020204" pitchFamily="34" charset="0"/>
              </a:rPr>
              <a:t>processi</a:t>
            </a:r>
            <a:r>
              <a:rPr lang="cs-CZ" sz="2400" dirty="0">
                <a:cs typeface="Arial" panose="020B0604020202020204" pitchFamily="34" charset="0"/>
              </a:rPr>
              <a:t>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cs typeface="Arial" panose="020B0604020202020204" pitchFamily="34" charset="0"/>
              </a:rPr>
              <a:t>Continu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ous wavelet transform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cs typeface="Arial" panose="020B0604020202020204" pitchFamily="34" charset="0"/>
              </a:rPr>
              <a:t>Minimum wavelet coherence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cs typeface="Arial" panose="020B0604020202020204" pitchFamily="34" charset="0"/>
              </a:rPr>
              <a:t>Ridges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cs typeface="Arial" panose="020B0604020202020204" pitchFamily="34" charset="0"/>
              </a:rPr>
              <a:t>Phase shift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F5DF04-DC59-22FF-F61B-E601E102B31B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</p:spTree>
    <p:extLst>
      <p:ext uri="{BB962C8B-B14F-4D97-AF65-F5344CB8AC3E}">
        <p14:creationId xmlns:p14="http://schemas.microsoft.com/office/powerpoint/2010/main" val="4553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539F9D8-A2E8-A911-5D8D-E6AE23F33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80" y="2077392"/>
            <a:ext cx="5736064" cy="476524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3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235E925-AF10-C93A-5EEF-C1D759949B04}"/>
              </a:ext>
            </a:extLst>
          </p:cNvPr>
          <p:cNvSpPr txBox="1"/>
          <p:nvPr/>
        </p:nvSpPr>
        <p:spPr>
          <a:xfrm>
            <a:off x="333375" y="1285874"/>
            <a:ext cx="8477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256 x 256 pixel</a:t>
            </a:r>
            <a:r>
              <a:rPr lang="en-US" sz="2400" dirty="0"/>
              <a:t>s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 pixel 55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/>
              <a:t> </a:t>
            </a:r>
            <a:r>
              <a:rPr lang="cs-CZ" sz="2400" dirty="0"/>
              <a:t>x 55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130 nm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Maximum hit rate</a:t>
            </a:r>
            <a:r>
              <a:rPr lang="cs-CZ" sz="2400" dirty="0"/>
              <a:t> 40 Mhits·cm</a:t>
            </a:r>
            <a:r>
              <a:rPr lang="cs-CZ" sz="2400" baseline="30000" dirty="0"/>
              <a:t>−2</a:t>
            </a:r>
            <a:r>
              <a:rPr lang="cs-CZ" sz="2400" dirty="0"/>
              <a:t>·s</a:t>
            </a:r>
            <a:r>
              <a:rPr lang="cs-CZ" sz="2400" baseline="30000" dirty="0"/>
              <a:t>−1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stamping with precision of  1</a:t>
            </a:r>
            <a:r>
              <a:rPr lang="cs-CZ" sz="2400" dirty="0"/>
              <a:t>,</a:t>
            </a:r>
            <a:r>
              <a:rPr lang="en-US" sz="2400" dirty="0"/>
              <a:t>56 ns</a:t>
            </a:r>
            <a:endParaRPr lang="cs-CZ" sz="24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Timepix3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 detector</a:t>
            </a:r>
            <a:endParaRPr lang="cs-CZ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26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52" y="603777"/>
            <a:ext cx="8384960" cy="5869472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4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3981450" y="64647"/>
            <a:ext cx="503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4000" dirty="0">
                <a:solidFill>
                  <a:schemeClr val="bg1"/>
                </a:solidFill>
                <a:cs typeface="Arial" panose="020B0604020202020204" pitchFamily="34" charset="0"/>
              </a:rPr>
              <a:t>Timepix3</a:t>
            </a:r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 detector</a:t>
            </a:r>
            <a:endParaRPr lang="cs-CZ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5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89B886A-A993-B76E-DE79-50B5A9E1A326}"/>
              </a:ext>
            </a:extLst>
          </p:cNvPr>
          <p:cNvSpPr txBox="1"/>
          <p:nvPr/>
        </p:nvSpPr>
        <p:spPr>
          <a:xfrm>
            <a:off x="1669002" y="64647"/>
            <a:ext cx="73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cs typeface="Arial" panose="020B0604020202020204" pitchFamily="34" charset="0"/>
              </a:rPr>
              <a:t>Experimental setup</a:t>
            </a:r>
            <a:endParaRPr lang="cs-CZ" sz="4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11128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68968-31E9-1911-E1BE-4A07146A0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4878"/>
            <a:ext cx="5050466" cy="3527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52546F-70BB-EA0F-BDDF-713BC2D52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5" y="927076"/>
            <a:ext cx="4120281" cy="3116332"/>
          </a:xfrm>
          <a:prstGeom prst="rect">
            <a:avLst/>
          </a:prstGeom>
        </p:spPr>
      </p:pic>
      <p:sp>
        <p:nvSpPr>
          <p:cNvPr id="15" name="TextovéPole 3">
            <a:extLst>
              <a:ext uri="{FF2B5EF4-FFF2-40B4-BE49-F238E27FC236}">
                <a16:creationId xmlns:a16="http://schemas.microsoft.com/office/drawing/2014/main" id="{E3C33FB9-19D2-B3CA-33EB-27E27DD23AB7}"/>
              </a:ext>
            </a:extLst>
          </p:cNvPr>
          <p:cNvSpPr txBox="1"/>
          <p:nvPr/>
        </p:nvSpPr>
        <p:spPr>
          <a:xfrm>
            <a:off x="333375" y="1285874"/>
            <a:ext cx="5153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Timepix3 in the equatorial plane</a:t>
            </a:r>
            <a:endParaRPr lang="cs-CZ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Sight into the plasma through a beryllium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Limiter Mirnov coils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7514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11031-E81A-DB49-2A1E-7C957AE9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96B2B84-850D-EA0E-4B7C-F69EB75D1679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7E8E274-56B3-0BA5-C85B-54D6EB27B2DC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D035968-E4CD-C975-2184-9B9689E5CA13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6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9FD2E20-7538-A7EE-662C-28ED915D727E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587F086-B5AF-9EC8-3115-F98E3FE4F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121233B-CF3F-0873-3389-4CE153A5A645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Measurements</a:t>
            </a: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 and data processing</a:t>
            </a:r>
            <a:endParaRPr lang="cs-CZ" sz="3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434E6E6-AA89-11F9-D43A-E97442523A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98" y="1264881"/>
            <a:ext cx="5681202" cy="4839905"/>
          </a:xfrm>
          <a:prstGeom prst="rect">
            <a:avLst/>
          </a:prstGeom>
        </p:spPr>
      </p:pic>
      <p:sp>
        <p:nvSpPr>
          <p:cNvPr id="15" name="TextovéPole 3">
            <a:extLst>
              <a:ext uri="{FF2B5EF4-FFF2-40B4-BE49-F238E27FC236}">
                <a16:creationId xmlns:a16="http://schemas.microsoft.com/office/drawing/2014/main" id="{74526288-7642-BDAD-520E-60766706E32B}"/>
              </a:ext>
            </a:extLst>
          </p:cNvPr>
          <p:cNvSpPr txBox="1"/>
          <p:nvPr/>
        </p:nvSpPr>
        <p:spPr>
          <a:xfrm>
            <a:off x="21751" y="1211139"/>
            <a:ext cx="37256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overall hit map of detector pixels of the Timepix3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hit map shows how many times a given detector sensor pixel was above the energy threshold during the discharge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Two areas for </a:t>
            </a:r>
            <a:r>
              <a:rPr lang="en-US" sz="2400" dirty="0" err="1"/>
              <a:t>dataprocessing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 circle - direct line of sight through the beryllium window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666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52527-F1D0-B418-444C-3EFE8C66F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F4811254-D019-D4B8-D63F-00737A90FC57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3A557EC-B08B-F19D-6C41-25BB135D4C33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45BE957-731E-85CB-B9CE-221EA2A4638C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7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CBE51D7-B0D9-15B1-70A7-E6884B81385C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6C4946F-DF52-B3C7-FCA8-870873BA1C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DBE457-0A97-88E6-5968-D043C3B0B13F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Measurements</a:t>
            </a:r>
            <a:r>
              <a:rPr lang="en-US" sz="3800" dirty="0">
                <a:solidFill>
                  <a:schemeClr val="bg1"/>
                </a:solidFill>
                <a:cs typeface="Arial" panose="020B0604020202020204" pitchFamily="34" charset="0"/>
              </a:rPr>
              <a:t> and data processing</a:t>
            </a:r>
            <a:endParaRPr lang="cs-CZ" sz="3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DFFA8-DF3B-6A70-F6D3-8C4272F9F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98" y="911717"/>
            <a:ext cx="6279502" cy="5448372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42A89281-2DEE-8B12-ADE2-50C81C19EC48}"/>
              </a:ext>
            </a:extLst>
          </p:cNvPr>
          <p:cNvSpPr txBox="1"/>
          <p:nvPr/>
        </p:nvSpPr>
        <p:spPr>
          <a:xfrm>
            <a:off x="-93306" y="1017478"/>
            <a:ext cx="31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main GOLEM tokamak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time evolution of the interactions detected by the Timepix3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Mirnov coils raw signals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4792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10B99-0E8B-CB68-508F-305004604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497C45-6C41-94CB-00F2-2CB484CE18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365" y="976363"/>
            <a:ext cx="4815832" cy="72804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6B9D3E2-5AC1-E5E2-5AE3-AAFFF5B99476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BE7B4A1-E511-8E2C-41A4-442B7849CF43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A391BCF-E857-61C0-CB99-C1CE0426AA2B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8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B4CE51D-8B9A-915F-831D-ABFE3A346E7C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A5B24DC-6F56-5206-5387-104D11BC35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A8EB323-6498-BC1D-343F-F31D6768456B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Continuous wavelet transform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F0530-382C-A208-949A-BD220B0B62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52" y="1694871"/>
            <a:ext cx="5812971" cy="4627168"/>
          </a:xfrm>
          <a:prstGeom prst="rect">
            <a:avLst/>
          </a:prstGeom>
        </p:spPr>
      </p:pic>
      <p:sp>
        <p:nvSpPr>
          <p:cNvPr id="15" name="TextovéPole 3">
            <a:extLst>
              <a:ext uri="{FF2B5EF4-FFF2-40B4-BE49-F238E27FC236}">
                <a16:creationId xmlns:a16="http://schemas.microsoft.com/office/drawing/2014/main" id="{3F1A80CD-A2FE-A196-3E07-A685786EA6A0}"/>
              </a:ext>
            </a:extLst>
          </p:cNvPr>
          <p:cNvSpPr txBox="1"/>
          <p:nvPr/>
        </p:nvSpPr>
        <p:spPr>
          <a:xfrm>
            <a:off x="-209" y="1524909"/>
            <a:ext cx="35761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W</a:t>
            </a:r>
            <a:r>
              <a:rPr lang="en-US" sz="2400" dirty="0" err="1"/>
              <a:t>avelet</a:t>
            </a:r>
            <a:r>
              <a:rPr lang="en-US" sz="2400" dirty="0"/>
              <a:t> transformation was applied to each signal</a:t>
            </a:r>
            <a:endParaRPr lang="cs-CZ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ξ</a:t>
            </a:r>
            <a:r>
              <a:rPr lang="cs-CZ" sz="2400" dirty="0"/>
              <a:t> - Time shift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μ </a:t>
            </a:r>
            <a:r>
              <a:rPr lang="cs-CZ" sz="2400" dirty="0"/>
              <a:t>- Scale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400" dirty="0"/>
              <a:t>∗ - Complex conjugation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2400" dirty="0"/>
              <a:t>ψ</a:t>
            </a:r>
            <a:r>
              <a:rPr lang="cs-CZ" sz="2400" dirty="0"/>
              <a:t> - </a:t>
            </a:r>
            <a:r>
              <a:rPr lang="en-US" sz="2400" dirty="0"/>
              <a:t>Analytic</a:t>
            </a:r>
            <a:r>
              <a:rPr lang="cs-CZ" sz="2400" dirty="0"/>
              <a:t> </a:t>
            </a:r>
            <a:r>
              <a:rPr lang="en-US" sz="2400" dirty="0"/>
              <a:t>Morlet wavelet of order 3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0007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EA7C7-78C7-9480-F3A1-F5E1CE4B1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B1D64C5-3572-A342-9F12-C2B670A3CB96}"/>
              </a:ext>
            </a:extLst>
          </p:cNvPr>
          <p:cNvSpPr/>
          <p:nvPr/>
        </p:nvSpPr>
        <p:spPr>
          <a:xfrm>
            <a:off x="0" y="6457950"/>
            <a:ext cx="9144000" cy="400050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B7E78CA-F6F0-7B12-325C-1D199C94AC86}"/>
              </a:ext>
            </a:extLst>
          </p:cNvPr>
          <p:cNvSpPr/>
          <p:nvPr/>
        </p:nvSpPr>
        <p:spPr>
          <a:xfrm>
            <a:off x="1934633" y="1"/>
            <a:ext cx="7209367" cy="911716"/>
          </a:xfrm>
          <a:prstGeom prst="rect">
            <a:avLst/>
          </a:prstGeom>
          <a:solidFill>
            <a:srgbClr val="0065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AEE258-A0E2-7C44-A173-6B752D300C60}"/>
              </a:ext>
            </a:extLst>
          </p:cNvPr>
          <p:cNvSpPr txBox="1"/>
          <p:nvPr/>
        </p:nvSpPr>
        <p:spPr>
          <a:xfrm>
            <a:off x="7577137" y="6457950"/>
            <a:ext cx="1285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0B12DA0-84A4-4F51-ACE4-0D6BE3DDA39C}" type="slidenum">
              <a:rPr lang="cs-CZ" sz="2000" smtClean="0">
                <a:solidFill>
                  <a:schemeClr val="bg1"/>
                </a:solidFill>
              </a:rPr>
              <a:pPr algn="r"/>
              <a:t>9</a:t>
            </a:fld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5B8D9C9-649C-0077-C26C-E0F7646C8CA3}"/>
              </a:ext>
            </a:extLst>
          </p:cNvPr>
          <p:cNvSpPr txBox="1"/>
          <p:nvPr/>
        </p:nvSpPr>
        <p:spPr>
          <a:xfrm>
            <a:off x="76200" y="6473309"/>
            <a:ext cx="781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					Š. Malec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BDC776D-CCBD-FE6B-F26F-5E4EC74E4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4575" cy="91961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42A4279-73CB-8569-7715-2BA0E8E93266}"/>
              </a:ext>
            </a:extLst>
          </p:cNvPr>
          <p:cNvSpPr txBox="1"/>
          <p:nvPr/>
        </p:nvSpPr>
        <p:spPr>
          <a:xfrm>
            <a:off x="1669002" y="64647"/>
            <a:ext cx="73511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3800" dirty="0">
                <a:solidFill>
                  <a:schemeClr val="bg1"/>
                </a:solidFill>
                <a:cs typeface="Arial" panose="020B0604020202020204" pitchFamily="34" charset="0"/>
              </a:rPr>
              <a:t>Minimum wavelet coherence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C581C-12A5-1104-1D95-B3239FC39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833" y="919617"/>
            <a:ext cx="5141167" cy="5538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C5132D-5B52-FFA3-1BFF-930FF0BBF7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25" y="2175459"/>
            <a:ext cx="1781315" cy="4919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2D847E-E15C-AA1A-93D7-78F2B0606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" y="5056092"/>
            <a:ext cx="3769567" cy="666129"/>
          </a:xfrm>
          <a:prstGeom prst="rect">
            <a:avLst/>
          </a:prstGeom>
        </p:spPr>
      </p:pic>
      <p:sp>
        <p:nvSpPr>
          <p:cNvPr id="18" name="TextovéPole 3">
            <a:extLst>
              <a:ext uri="{FF2B5EF4-FFF2-40B4-BE49-F238E27FC236}">
                <a16:creationId xmlns:a16="http://schemas.microsoft.com/office/drawing/2014/main" id="{EA446491-1ACB-FD37-50CB-95095F36179D}"/>
              </a:ext>
            </a:extLst>
          </p:cNvPr>
          <p:cNvSpPr txBox="1"/>
          <p:nvPr/>
        </p:nvSpPr>
        <p:spPr>
          <a:xfrm>
            <a:off x="162107" y="1681948"/>
            <a:ext cx="357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Smoothed energy density</a:t>
            </a:r>
            <a:endParaRPr lang="cs-CZ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2AA5540-9692-3914-97FF-E104915D1E3D}"/>
              </a:ext>
            </a:extLst>
          </p:cNvPr>
          <p:cNvSpPr/>
          <p:nvPr/>
        </p:nvSpPr>
        <p:spPr>
          <a:xfrm>
            <a:off x="3430351" y="5034331"/>
            <a:ext cx="480774" cy="2834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F08269-5F45-2840-3C66-2F859723F304}"/>
              </a:ext>
            </a:extLst>
          </p:cNvPr>
          <p:cNvSpPr/>
          <p:nvPr/>
        </p:nvSpPr>
        <p:spPr>
          <a:xfrm>
            <a:off x="3105413" y="2279693"/>
            <a:ext cx="632845" cy="2834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3">
            <a:extLst>
              <a:ext uri="{FF2B5EF4-FFF2-40B4-BE49-F238E27FC236}">
                <a16:creationId xmlns:a16="http://schemas.microsoft.com/office/drawing/2014/main" id="{A05888EF-181B-3CE1-60DE-C0521E9AC12D}"/>
              </a:ext>
            </a:extLst>
          </p:cNvPr>
          <p:cNvSpPr txBox="1"/>
          <p:nvPr/>
        </p:nvSpPr>
        <p:spPr>
          <a:xfrm>
            <a:off x="-32887" y="4490191"/>
            <a:ext cx="383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Minimum wavelet coherence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51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17493</TotalTime>
  <Words>383</Words>
  <Application>Microsoft Office PowerPoint</Application>
  <PresentationFormat>Předvádění na obrazovce (4:3)</PresentationFormat>
  <Paragraphs>102</Paragraphs>
  <Slides>17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Technika-Bold</vt:lpstr>
      <vt:lpstr>Motiv Office</vt:lpstr>
      <vt:lpstr>Timepix3 detector at the Golem Tokamak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Stepan</dc:creator>
  <cp:lastModifiedBy>Malec, Stepan</cp:lastModifiedBy>
  <cp:revision>273</cp:revision>
  <dcterms:created xsi:type="dcterms:W3CDTF">2023-01-30T20:59:00Z</dcterms:created>
  <dcterms:modified xsi:type="dcterms:W3CDTF">2026-01-21T09:25:07Z</dcterms:modified>
</cp:coreProperties>
</file>