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20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6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5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30.png" ContentType="image/png"/>
  <Override PartName="/ppt/media/image27.png" ContentType="image/png"/>
  <Override PartName="/ppt/media/image26.png" ContentType="image/png"/>
  <Override PartName="/ppt/media/image28.png" ContentType="image/png"/>
  <Override PartName="/ppt/media/image25.png" ContentType="image/png"/>
  <Override PartName="/ppt/media/image22.png" ContentType="image/png"/>
  <Override PartName="/ppt/media/image24.png" ContentType="image/png"/>
  <Override PartName="/ppt/media/image21.png" ContentType="image/png"/>
  <Override PartName="/ppt/media/image20.png" ContentType="image/png"/>
  <Override PartName="/ppt/media/image19.png" ContentType="image/png"/>
  <Override PartName="/ppt/media/image15.png" ContentType="image/png"/>
  <Override PartName="/ppt/media/image17.png" ContentType="image/png"/>
  <Override PartName="/ppt/media/image14.png" ContentType="image/png"/>
  <Override PartName="/ppt/media/image16.png" ContentType="image/png"/>
  <Override PartName="/ppt/media/image13.png" ContentType="image/png"/>
  <Override PartName="/ppt/media/image23.png" ContentType="image/png"/>
  <Override PartName="/ppt/media/image12.png" ContentType="image/png"/>
  <Override PartName="/ppt/media/image29.png" ContentType="image/png"/>
  <Override PartName="/ppt/media/image8.png" ContentType="image/png"/>
  <Override PartName="/ppt/media/image6.png" ContentType="image/png"/>
  <Override PartName="/ppt/media/image10.jpeg" ContentType="image/jpeg"/>
  <Override PartName="/ppt/media/image5.png" ContentType="image/png"/>
  <Override PartName="/ppt/media/image18.png" ContentType="image/png"/>
  <Override PartName="/ppt/media/image4.png" ContentType="image/png"/>
  <Override PartName="/ppt/media/image7.png" ContentType="image/png"/>
  <Override PartName="/ppt/media/image3.png" ContentType="image/png"/>
  <Override PartName="/ppt/media/image9.jpeg" ContentType="image/jpeg"/>
  <Override PartName="/ppt/media/image2.png" ContentType="image/png"/>
  <Override PartName="/ppt/media/image1.png" ContentType="image/png"/>
  <Override PartName="/ppt/media/image11.png" ContentType="image/png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Relationship Id="rId3" Type="http://schemas.openxmlformats.org/officeDocument/2006/relationships/image" Target="../media/image8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42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3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85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86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29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70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71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446400" y="457200"/>
            <a:ext cx="3702960" cy="94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8042040" y="453600"/>
            <a:ext cx="3702960" cy="9828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4241880" y="457200"/>
            <a:ext cx="3702960" cy="91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446400" y="3085920"/>
            <a:ext cx="11262600" cy="3304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581040" y="1020600"/>
            <a:ext cx="10993320" cy="147456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600" strike="noStrike" cap="all">
                <a:solidFill>
                  <a:srgbClr val="a5300f"/>
                </a:solidFill>
                <a:latin typeface="Gill Sans MT"/>
              </a:rPr>
              <a:t>คลิกเพื่อแก้ไขสไตล์ชื่อเรื่องต้นแบบ</a:t>
            </a:r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subTitle"/>
          </p:nvPr>
        </p:nvSpPr>
        <p:spPr>
          <a:xfrm>
            <a:off x="581040" y="2495520"/>
            <a:ext cx="10993320" cy="5900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cs-CZ" sz="1600" strike="noStrike" cap="all">
                <a:solidFill>
                  <a:srgbClr val="d55816"/>
                </a:solidFill>
                <a:latin typeface="Gill Sans MT"/>
              </a:rPr>
              <a:t>คลิกเพื่อแก้ไขสไตล์ชื่อเรื่องรองต้นแบบ</a:t>
            </a:r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7606080" y="5956200"/>
            <a:ext cx="2844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cs-CZ" sz="900" strike="noStrike">
                <a:solidFill>
                  <a:srgbClr val="ea491c"/>
                </a:solidFill>
                <a:latin typeface="Gill Sans MT"/>
              </a:rPr>
              <a:t>13. 3. 2019</a:t>
            </a:r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581040" y="5951880"/>
            <a:ext cx="691668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10558440" y="5956200"/>
            <a:ext cx="10159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01D0C54-5897-4C48-9A96-B1BF384E93AE}" type="slidenum">
              <a:rPr lang="cs-CZ" sz="900" strike="noStrike">
                <a:solidFill>
                  <a:srgbClr val="ea491c"/>
                </a:solidFill>
                <a:latin typeface="Gill Sans MT"/>
              </a:rPr>
              <a:t>&lt;number&gt;</a:t>
            </a:fld>
            <a:endParaRPr/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>
                <a:latin typeface="Gill Sans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1400">
                <a:latin typeface="Gill Sans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1200">
                <a:latin typeface="Gill Sans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1200">
                <a:latin typeface="Gill Sans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Gill Sans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Gill Sans MT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Gill Sans MT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446400" y="457200"/>
            <a:ext cx="3702960" cy="94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5" name="CustomShape 2"/>
          <p:cNvSpPr/>
          <p:nvPr/>
        </p:nvSpPr>
        <p:spPr>
          <a:xfrm>
            <a:off x="8042040" y="453600"/>
            <a:ext cx="3702960" cy="9828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6" name="CustomShape 3"/>
          <p:cNvSpPr/>
          <p:nvPr/>
        </p:nvSpPr>
        <p:spPr>
          <a:xfrm>
            <a:off x="4241880" y="457200"/>
            <a:ext cx="3702960" cy="91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7" name="CustomShape 4"/>
          <p:cNvSpPr/>
          <p:nvPr/>
        </p:nvSpPr>
        <p:spPr>
          <a:xfrm>
            <a:off x="440280" y="614520"/>
            <a:ext cx="11309040" cy="11890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8" name="PlaceHolder 5"/>
          <p:cNvSpPr>
            <a:spLocks noGrp="1"/>
          </p:cNvSpPr>
          <p:nvPr>
            <p:ph type="title"/>
          </p:nvPr>
        </p:nvSpPr>
        <p:spPr>
          <a:xfrm>
            <a:off x="581040" y="702000"/>
            <a:ext cx="11029320" cy="101340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2800" strike="noStrike" cap="all">
                <a:solidFill>
                  <a:srgbClr val="ffffff"/>
                </a:solidFill>
                <a:latin typeface="Gill Sans MT"/>
              </a:rPr>
              <a:t>คลิกเพื่อแก้ไขสไตล์ชื่อเรื่องต้นแบบ</a:t>
            </a:r>
            <a:endParaRPr/>
          </a:p>
        </p:txBody>
      </p:sp>
      <p:sp>
        <p:nvSpPr>
          <p:cNvPr id="49" name="PlaceHolder 6"/>
          <p:cNvSpPr>
            <a:spLocks noGrp="1"/>
          </p:cNvSpPr>
          <p:nvPr>
            <p:ph type="body"/>
          </p:nvPr>
        </p:nvSpPr>
        <p:spPr>
          <a:xfrm>
            <a:off x="581040" y="2180520"/>
            <a:ext cx="11029320" cy="3678120"/>
          </a:xfrm>
          <a:prstGeom prst="rect">
            <a:avLst/>
          </a:prstGeom>
        </p:spPr>
        <p:txBody>
          <a:bodyPr anchor="ctr"/>
          <a:p>
            <a:pPr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23232"/>
                </a:solidFill>
                <a:latin typeface="Gill Sans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23232"/>
                </a:solidFill>
                <a:latin typeface="Gill Sans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23232"/>
                </a:solidFill>
                <a:latin typeface="Gill Sans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23232"/>
                </a:solidFill>
                <a:latin typeface="Gill Sans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23232"/>
                </a:solidFill>
                <a:latin typeface="Gill Sans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23232"/>
                </a:solidFill>
                <a:latin typeface="Gill Sans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92000"/>
              <a:buFont typeface="Wingdings 2" charset="2"/>
              <a:buChar char=""/>
            </a:pPr>
            <a:r>
              <a:rPr lang="en-US" strike="noStrike">
                <a:solidFill>
                  <a:srgbClr val="323232"/>
                </a:solidFill>
                <a:latin typeface="Gill Sans MT"/>
              </a:rPr>
              <a:t>Seventh Outline Level</a:t>
            </a:r>
            <a:r>
              <a:rPr lang="en-US" strike="noStrike">
                <a:solidFill>
                  <a:srgbClr val="323232"/>
                </a:solidFill>
                <a:latin typeface="Gill Sans MT"/>
              </a:rPr>
              <a:t>แก้ไขสไตล์ของข้อความต้นแบบ</a:t>
            </a:r>
            <a:endParaRPr/>
          </a:p>
          <a:p>
            <a:pPr lvl="1">
              <a:lnSpc>
                <a:spcPct val="100000"/>
              </a:lnSpc>
              <a:buSzPct val="92000"/>
              <a:buFont typeface="Wingdings 2" charset="2"/>
              <a:buChar char=""/>
            </a:pPr>
            <a:r>
              <a:rPr lang="en-US" sz="1600" strike="noStrike">
                <a:solidFill>
                  <a:srgbClr val="323232"/>
                </a:solidFill>
                <a:latin typeface="Gill Sans MT"/>
              </a:rPr>
              <a:t>ระดับที่สอง</a:t>
            </a:r>
            <a:endParaRPr/>
          </a:p>
          <a:p>
            <a:pPr lvl="2">
              <a:lnSpc>
                <a:spcPct val="100000"/>
              </a:lnSpc>
              <a:buSzPct val="92000"/>
              <a:buFont typeface="Wingdings 2" charset="2"/>
              <a:buChar char=""/>
            </a:pPr>
            <a:r>
              <a:rPr lang="en-US" sz="1400" strike="noStrike">
                <a:solidFill>
                  <a:srgbClr val="323232"/>
                </a:solidFill>
                <a:latin typeface="Gill Sans MT"/>
              </a:rPr>
              <a:t>ระดับที่สาม</a:t>
            </a:r>
            <a:endParaRPr/>
          </a:p>
          <a:p>
            <a:pPr lvl="3">
              <a:lnSpc>
                <a:spcPct val="100000"/>
              </a:lnSpc>
              <a:buSzPct val="92000"/>
              <a:buFont typeface="Wingdings 2" charset="2"/>
              <a:buChar char=""/>
            </a:pPr>
            <a:r>
              <a:rPr lang="en-US" sz="1200" strike="noStrike">
                <a:solidFill>
                  <a:srgbClr val="323232"/>
                </a:solidFill>
                <a:latin typeface="Gill Sans MT"/>
              </a:rPr>
              <a:t>ระดับที่สี่</a:t>
            </a:r>
            <a:endParaRPr/>
          </a:p>
          <a:p>
            <a:pPr lvl="4">
              <a:lnSpc>
                <a:spcPct val="100000"/>
              </a:lnSpc>
              <a:buSzPct val="92000"/>
              <a:buFont typeface="Wingdings 2" charset="2"/>
              <a:buChar char=""/>
            </a:pPr>
            <a:r>
              <a:rPr lang="en-US" sz="1200" strike="noStrike">
                <a:solidFill>
                  <a:srgbClr val="323232"/>
                </a:solidFill>
                <a:latin typeface="Gill Sans MT"/>
              </a:rPr>
              <a:t>ระดับที่ห้า</a:t>
            </a:r>
            <a:endParaRPr/>
          </a:p>
        </p:txBody>
      </p:sp>
      <p:sp>
        <p:nvSpPr>
          <p:cNvPr id="50" name="PlaceHolder 7"/>
          <p:cNvSpPr>
            <a:spLocks noGrp="1"/>
          </p:cNvSpPr>
          <p:nvPr>
            <p:ph type="dt"/>
          </p:nvPr>
        </p:nvSpPr>
        <p:spPr>
          <a:xfrm>
            <a:off x="7606080" y="5956200"/>
            <a:ext cx="2844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cs-CZ" sz="900" strike="noStrike">
                <a:solidFill>
                  <a:srgbClr val="d55816"/>
                </a:solidFill>
                <a:latin typeface="Gill Sans MT"/>
              </a:rPr>
              <a:t>13. 3. 2019</a:t>
            </a:r>
            <a:endParaRPr/>
          </a:p>
        </p:txBody>
      </p:sp>
      <p:sp>
        <p:nvSpPr>
          <p:cNvPr id="51" name="PlaceHolder 8"/>
          <p:cNvSpPr>
            <a:spLocks noGrp="1"/>
          </p:cNvSpPr>
          <p:nvPr>
            <p:ph type="ftr"/>
          </p:nvPr>
        </p:nvSpPr>
        <p:spPr>
          <a:xfrm>
            <a:off x="581040" y="5951880"/>
            <a:ext cx="691668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52" name="PlaceHolder 9"/>
          <p:cNvSpPr>
            <a:spLocks noGrp="1"/>
          </p:cNvSpPr>
          <p:nvPr>
            <p:ph type="sldNum"/>
          </p:nvPr>
        </p:nvSpPr>
        <p:spPr>
          <a:xfrm>
            <a:off x="10558440" y="5956200"/>
            <a:ext cx="105228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8B3918FF-5D34-4969-94D9-6535D161CDA8}" type="slidenum">
              <a:rPr lang="cs-CZ" sz="900" strike="noStrike">
                <a:solidFill>
                  <a:srgbClr val="d55816"/>
                </a:solidFill>
                <a:latin typeface="Gill Sans MT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446400" y="457200"/>
            <a:ext cx="3702960" cy="94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88" name="CustomShape 2"/>
          <p:cNvSpPr/>
          <p:nvPr/>
        </p:nvSpPr>
        <p:spPr>
          <a:xfrm>
            <a:off x="8042040" y="453600"/>
            <a:ext cx="3702960" cy="9828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89" name="CustomShape 3"/>
          <p:cNvSpPr/>
          <p:nvPr/>
        </p:nvSpPr>
        <p:spPr>
          <a:xfrm>
            <a:off x="4241880" y="457200"/>
            <a:ext cx="3702960" cy="91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0" name="CustomShape 4"/>
          <p:cNvSpPr/>
          <p:nvPr/>
        </p:nvSpPr>
        <p:spPr>
          <a:xfrm>
            <a:off x="440640" y="606600"/>
            <a:ext cx="11299680" cy="125856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1" name="PlaceHolder 5"/>
          <p:cNvSpPr>
            <a:spLocks noGrp="1"/>
          </p:cNvSpPr>
          <p:nvPr>
            <p:ph type="title"/>
          </p:nvPr>
        </p:nvSpPr>
        <p:spPr>
          <a:xfrm>
            <a:off x="576000" y="729720"/>
            <a:ext cx="11029320" cy="9878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2800" strike="noStrike" cap="all">
                <a:solidFill>
                  <a:srgbClr val="ffffff"/>
                </a:solidFill>
                <a:latin typeface="Gill Sans MT"/>
              </a:rPr>
              <a:t>คลิกเพื่อแก้ไขสไตล์ชื่อเรื่องต้นแบบ</a:t>
            </a:r>
            <a:endParaRPr/>
          </a:p>
        </p:txBody>
      </p:sp>
      <p:sp>
        <p:nvSpPr>
          <p:cNvPr id="92" name="PlaceHolder 6"/>
          <p:cNvSpPr>
            <a:spLocks noGrp="1"/>
          </p:cNvSpPr>
          <p:nvPr>
            <p:ph type="dt"/>
          </p:nvPr>
        </p:nvSpPr>
        <p:spPr>
          <a:xfrm>
            <a:off x="7606080" y="5956200"/>
            <a:ext cx="2844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cs-CZ" sz="900" strike="noStrike">
                <a:solidFill>
                  <a:srgbClr val="d55816"/>
                </a:solidFill>
                <a:latin typeface="Gill Sans MT"/>
              </a:rPr>
              <a:t>13. 3. 2019</a:t>
            </a:r>
            <a:endParaRPr/>
          </a:p>
        </p:txBody>
      </p:sp>
      <p:sp>
        <p:nvSpPr>
          <p:cNvPr id="93" name="PlaceHolder 7"/>
          <p:cNvSpPr>
            <a:spLocks noGrp="1"/>
          </p:cNvSpPr>
          <p:nvPr>
            <p:ph type="ftr"/>
          </p:nvPr>
        </p:nvSpPr>
        <p:spPr>
          <a:xfrm>
            <a:off x="581040" y="5951880"/>
            <a:ext cx="691668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94" name="PlaceHolder 8"/>
          <p:cNvSpPr>
            <a:spLocks noGrp="1"/>
          </p:cNvSpPr>
          <p:nvPr>
            <p:ph type="sldNum"/>
          </p:nvPr>
        </p:nvSpPr>
        <p:spPr>
          <a:xfrm>
            <a:off x="10558440" y="5956200"/>
            <a:ext cx="105228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8DE14FA5-584E-4F2C-A437-AC97DB3AF67F}" type="slidenum">
              <a:rPr lang="cs-CZ" sz="900" strike="noStrike">
                <a:solidFill>
                  <a:srgbClr val="d55816"/>
                </a:solidFill>
                <a:latin typeface="Gill Sans MT"/>
              </a:rPr>
              <a:t>&lt;number&gt;</a:t>
            </a:fld>
            <a:endParaRPr/>
          </a:p>
        </p:txBody>
      </p:sp>
      <p:sp>
        <p:nvSpPr>
          <p:cNvPr id="95" name="PlaceHolder 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>
                <a:latin typeface="Gill Sans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1400">
                <a:latin typeface="Gill Sans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1200">
                <a:latin typeface="Gill Sans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1200">
                <a:latin typeface="Gill Sans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Gill Sans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Gill Sans MT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Gill Sans MT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446400" y="457200"/>
            <a:ext cx="3702960" cy="94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31" name="CustomShape 2"/>
          <p:cNvSpPr/>
          <p:nvPr/>
        </p:nvSpPr>
        <p:spPr>
          <a:xfrm>
            <a:off x="8042040" y="453600"/>
            <a:ext cx="3702960" cy="9828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32" name="CustomShape 3"/>
          <p:cNvSpPr/>
          <p:nvPr/>
        </p:nvSpPr>
        <p:spPr>
          <a:xfrm>
            <a:off x="4241880" y="457200"/>
            <a:ext cx="3702960" cy="910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8100" dir="5400000" dist="254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33" name="PlaceHolder 4"/>
          <p:cNvSpPr>
            <a:spLocks noGrp="1"/>
          </p:cNvSpPr>
          <p:nvPr>
            <p:ph type="dt"/>
          </p:nvPr>
        </p:nvSpPr>
        <p:spPr>
          <a:xfrm>
            <a:off x="7606080" y="5956200"/>
            <a:ext cx="2844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cs-CZ" sz="900" strike="noStrike">
                <a:solidFill>
                  <a:srgbClr val="d55816"/>
                </a:solidFill>
                <a:latin typeface="Gill Sans MT"/>
              </a:rPr>
              <a:t>13. 3. 2019</a:t>
            </a:r>
            <a:endParaRPr/>
          </a:p>
        </p:txBody>
      </p:sp>
      <p:sp>
        <p:nvSpPr>
          <p:cNvPr id="134" name="PlaceHolder 5"/>
          <p:cNvSpPr>
            <a:spLocks noGrp="1"/>
          </p:cNvSpPr>
          <p:nvPr>
            <p:ph type="ftr"/>
          </p:nvPr>
        </p:nvSpPr>
        <p:spPr>
          <a:xfrm>
            <a:off x="581040" y="5951880"/>
            <a:ext cx="691668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35" name="PlaceHolder 6"/>
          <p:cNvSpPr>
            <a:spLocks noGrp="1"/>
          </p:cNvSpPr>
          <p:nvPr>
            <p:ph type="sldNum"/>
          </p:nvPr>
        </p:nvSpPr>
        <p:spPr>
          <a:xfrm>
            <a:off x="10558440" y="5956200"/>
            <a:ext cx="105228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1876C6AD-429A-4105-81DF-7EAB614C660C}" type="slidenum">
              <a:rPr lang="cs-CZ" sz="900" strike="noStrike">
                <a:solidFill>
                  <a:srgbClr val="d55816"/>
                </a:solidFill>
                <a:latin typeface="Gill Sans MT"/>
              </a:rPr>
              <a:t>&lt;number&gt;</a:t>
            </a:fld>
            <a:endParaRPr/>
          </a:p>
        </p:txBody>
      </p:sp>
      <p:sp>
        <p:nvSpPr>
          <p:cNvPr id="136" name="PlaceHolder 7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lang="en-US">
                <a:latin typeface="Gill Sans MT"/>
              </a:rPr>
              <a:t>Click to edit the title text format</a:t>
            </a:r>
            <a:endParaRPr/>
          </a:p>
        </p:txBody>
      </p:sp>
      <p:sp>
        <p:nvSpPr>
          <p:cNvPr id="137" name="PlaceHolder 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>
                <a:latin typeface="Gill Sans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1400">
                <a:latin typeface="Gill Sans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1200">
                <a:latin typeface="Gill Sans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1200">
                <a:latin typeface="Gill Sans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Gill Sans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Gill Sans MT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Gill Sans MT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3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3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3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3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3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2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1951560" y="774360"/>
            <a:ext cx="8288280" cy="191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cs-CZ" sz="6000" strike="noStrike">
                <a:solidFill>
                  <a:srgbClr val="000000"/>
                </a:solidFill>
                <a:latin typeface="Times New Roman"/>
              </a:rPr>
              <a:t>The Golem Tokamak </a:t>
            </a:r>
            <a:endParaRPr/>
          </a:p>
          <a:p>
            <a:pPr algn="ctr">
              <a:lnSpc>
                <a:spcPct val="100000"/>
              </a:lnSpc>
            </a:pPr>
            <a:r>
              <a:rPr lang="cs-CZ" sz="6000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lang="cs-CZ" sz="6000" strike="noStrike">
                <a:solidFill>
                  <a:srgbClr val="000000"/>
                </a:solidFill>
                <a:latin typeface="Times New Roman"/>
              </a:rPr>
              <a:t>Experiment</a:t>
            </a:r>
            <a:endParaRPr/>
          </a:p>
        </p:txBody>
      </p:sp>
      <p:sp>
        <p:nvSpPr>
          <p:cNvPr id="173" name="CustomShape 2"/>
          <p:cNvSpPr/>
          <p:nvPr/>
        </p:nvSpPr>
        <p:spPr>
          <a:xfrm>
            <a:off x="1951560" y="4301640"/>
            <a:ext cx="8288280" cy="109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cs-CZ" sz="6600" strike="noStrike">
                <a:solidFill>
                  <a:srgbClr val="ffffff"/>
                </a:solidFill>
                <a:latin typeface="Times New Roman"/>
              </a:rPr>
              <a:t>Group  5</a:t>
            </a:r>
            <a:endParaRPr/>
          </a:p>
        </p:txBody>
      </p:sp>
      <p:pic>
        <p:nvPicPr>
          <p:cNvPr id="174" name="Picture 3" descr=""/>
          <p:cNvPicPr/>
          <p:nvPr/>
        </p:nvPicPr>
        <p:blipFill>
          <a:blip r:embed="rId1"/>
          <a:stretch/>
        </p:blipFill>
        <p:spPr>
          <a:xfrm>
            <a:off x="9809640" y="861840"/>
            <a:ext cx="1745640" cy="1851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5" name="Picture 2" descr=""/>
          <p:cNvPicPr/>
          <p:nvPr/>
        </p:nvPicPr>
        <p:blipFill>
          <a:blip r:embed="rId2"/>
          <a:stretch/>
        </p:blipFill>
        <p:spPr>
          <a:xfrm>
            <a:off x="0" y="513360"/>
            <a:ext cx="3030480" cy="2361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รูปภาพ 1" descr=""/>
          <p:cNvPicPr/>
          <p:nvPr/>
        </p:nvPicPr>
        <p:blipFill>
          <a:blip r:embed="rId1"/>
          <a:stretch/>
        </p:blipFill>
        <p:spPr>
          <a:xfrm>
            <a:off x="2077920" y="1838880"/>
            <a:ext cx="8035920" cy="3711960"/>
          </a:xfrm>
          <a:prstGeom prst="rect">
            <a:avLst/>
          </a:prstGeom>
          <a:ln>
            <a:noFill/>
          </a:ln>
        </p:spPr>
      </p:pic>
      <p:sp>
        <p:nvSpPr>
          <p:cNvPr id="207" name="TextShape 1"/>
          <p:cNvSpPr txBox="1"/>
          <p:nvPr/>
        </p:nvSpPr>
        <p:spPr>
          <a:xfrm>
            <a:off x="581040" y="582840"/>
            <a:ext cx="11029320" cy="10134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lang="en-US" sz="2800" strike="noStrike" cap="all">
                <a:solidFill>
                  <a:srgbClr val="ffffff"/>
                </a:solidFill>
                <a:latin typeface="Times New Roman"/>
              </a:rPr>
              <a:t>R</a:t>
            </a:r>
            <a:r>
              <a:rPr lang="en-US" sz="2800" strike="noStrike">
                <a:solidFill>
                  <a:srgbClr val="ffffff"/>
                </a:solidFill>
                <a:latin typeface="Times New Roman"/>
              </a:rPr>
              <a:t>esults</a:t>
            </a:r>
            <a:r>
              <a:rPr lang="en-US" sz="2800" strike="noStrike" cap="all">
                <a:solidFill>
                  <a:srgbClr val="ffffff"/>
                </a:solidFill>
                <a:latin typeface="Times New Roman"/>
              </a:rPr>
              <a:t> &amp; D</a:t>
            </a:r>
            <a:r>
              <a:rPr lang="en-US" sz="2800" strike="noStrike">
                <a:solidFill>
                  <a:srgbClr val="ffffff"/>
                </a:solidFill>
                <a:latin typeface="Times New Roman"/>
              </a:rPr>
              <a:t>iscussion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576000" y="729720"/>
            <a:ext cx="11029320" cy="987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lang="en-US" sz="2800" strike="noStrike">
                <a:solidFill>
                  <a:srgbClr val="ffffff"/>
                </a:solidFill>
                <a:latin typeface="Times New Roman"/>
              </a:rPr>
              <a:t>Comparison of Electron Temperature Calculated and Experimental</a:t>
            </a:r>
            <a:endParaRPr/>
          </a:p>
        </p:txBody>
      </p:sp>
      <p:graphicFrame>
        <p:nvGraphicFramePr>
          <p:cNvPr id="209" name="Table 2"/>
          <p:cNvGraphicFramePr/>
          <p:nvPr/>
        </p:nvGraphicFramePr>
        <p:xfrm>
          <a:off x="2825640" y="1988280"/>
          <a:ext cx="6022440" cy="4465800"/>
        </p:xfrm>
        <a:graphic>
          <a:graphicData uri="http://schemas.openxmlformats.org/drawingml/2006/table">
            <a:tbl>
              <a:tblPr/>
              <a:tblGrid>
                <a:gridCol w="2081160"/>
                <a:gridCol w="1748160"/>
                <a:gridCol w="2193120"/>
              </a:tblGrid>
              <a:tr h="690840"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Experiment  (Te)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Calculate (Te)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% Error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19.5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18.23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6.94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24.8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23.20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6.88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12.8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11.97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6.96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16.6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15.58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6.52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32.9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30.77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6.93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33.6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31.50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6.66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20.5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19.19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6.84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16.5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15.41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7.08</a:t>
                      </a:r>
                      <a:endParaRPr/>
                    </a:p>
                  </a:txBody>
                  <a:tcPr/>
                </a:tc>
              </a:tr>
              <a:tr h="419760">
                <a:tc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Average</a:t>
                      </a:r>
                      <a:endParaRPr/>
                    </a:p>
                  </a:txBody>
                  <a:tcPr/>
                </a:tc>
                <a:tc>
                  <a:txBody>
                    <a:bodyPr lIns="9360" rIns="9360" tIns="93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0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6.85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581040" y="492480"/>
            <a:ext cx="11029320" cy="10134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b="1" lang="en-US" sz="3200" strike="noStrike">
                <a:solidFill>
                  <a:srgbClr val="ffffff"/>
                </a:solidFill>
                <a:latin typeface="Times New Roman"/>
              </a:rPr>
              <a:t>Conclusion</a:t>
            </a:r>
            <a:endParaRPr/>
          </a:p>
        </p:txBody>
      </p:sp>
      <p:sp>
        <p:nvSpPr>
          <p:cNvPr id="211" name="TextShape 2"/>
          <p:cNvSpPr txBox="1"/>
          <p:nvPr/>
        </p:nvSpPr>
        <p:spPr>
          <a:xfrm>
            <a:off x="581040" y="2180520"/>
            <a:ext cx="11029320" cy="36781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  <a:buSzPct val="92000"/>
              <a:buFont typeface="Wingdings" charset="2"/>
              <a:buChar char=""/>
            </a:pPr>
            <a:r>
              <a:rPr lang="en-US" sz="2400" strike="noStrike">
                <a:solidFill>
                  <a:srgbClr val="323232"/>
                </a:solidFill>
                <a:latin typeface="Times New Roman"/>
              </a:rPr>
              <a:t>Effect of Pressure variation on Electron Density  Electron Temperature (), Plasma Current (), Plasma Energy (), Energy Confinement Time (), Ohmic Heating () have been carried out.</a:t>
            </a:r>
            <a:endParaRPr/>
          </a:p>
          <a:p>
            <a:pPr>
              <a:lnSpc>
                <a:spcPct val="100000"/>
              </a:lnSpc>
              <a:buSzPct val="92000"/>
              <a:buFont typeface="Wingdings" charset="2"/>
              <a:buChar char=""/>
            </a:pPr>
            <a:r>
              <a:rPr lang="en-US" sz="2400" strike="noStrike">
                <a:solidFill>
                  <a:srgbClr val="323232"/>
                </a:solidFill>
                <a:latin typeface="Times New Roman"/>
              </a:rPr>
              <a:t>Its is observed that Energy Confinement time () is proportional to Electron Density  which recovers the Neo-Alcator scaling law</a:t>
            </a:r>
            <a:endParaRPr/>
          </a:p>
          <a:p>
            <a:pPr>
              <a:lnSpc>
                <a:spcPct val="100000"/>
              </a:lnSpc>
              <a:buSzPct val="92000"/>
              <a:buFont typeface="Wingdings" charset="2"/>
              <a:buChar char=""/>
            </a:pPr>
            <a:r>
              <a:rPr lang="en-US" sz="2400" strike="noStrike">
                <a:solidFill>
                  <a:srgbClr val="323232"/>
                </a:solidFill>
                <a:latin typeface="Times New Roman"/>
              </a:rPr>
              <a:t>Electron Temperature () has been computed and results are very similar to data provided by GOLEM TOKAMAK.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12" name="TextShape 3"/>
          <p:cNvSpPr txBox="1"/>
          <p:nvPr/>
        </p:nvSpPr>
        <p:spPr>
          <a:xfrm>
            <a:off x="581040" y="2180520"/>
            <a:ext cx="11029320" cy="3678120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>
            <a:noFill/>
          </a:ln>
        </p:spPr>
        <p:txBody>
          <a:bodyPr anchor="ctr"/>
          <a:p>
            <a:pPr>
              <a:lnSpc>
                <a:spcPct val="100000"/>
              </a:lnSpc>
              <a:buSzPct val="92000"/>
              <a:buFont typeface="Wingdings 2" charset="2"/>
              <a:buChar char=""/>
            </a:pPr>
            <a:r>
              <a:rPr lang="en-US" strike="noStrike">
                <a:solidFill>
                  <a:srgbClr val="323232"/>
                </a:solidFill>
                <a:latin typeface="Gill Sans MT"/>
              </a:rPr>
              <a:t> 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3458880" y="3429000"/>
            <a:ext cx="6069240" cy="109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cs-CZ" sz="6600" strike="noStrike">
                <a:solidFill>
                  <a:srgbClr val="ffffff"/>
                </a:solidFill>
                <a:latin typeface="comic"/>
              </a:rPr>
              <a:t>THANK YOU</a:t>
            </a: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รูปภาพ 2" descr=""/>
          <p:cNvPicPr/>
          <p:nvPr/>
        </p:nvPicPr>
        <p:blipFill>
          <a:blip r:embed="rId1"/>
          <a:stretch/>
        </p:blipFill>
        <p:spPr>
          <a:xfrm>
            <a:off x="2653200" y="612720"/>
            <a:ext cx="6885000" cy="5632200"/>
          </a:xfrm>
          <a:prstGeom prst="rect">
            <a:avLst/>
          </a:prstGeom>
          <a:ln>
            <a:noFill/>
          </a:ln>
        </p:spPr>
      </p:pic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รูปภาพ 2" descr=""/>
          <p:cNvPicPr/>
          <p:nvPr/>
        </p:nvPicPr>
        <p:blipFill>
          <a:blip r:embed="rId1"/>
          <a:stretch/>
        </p:blipFill>
        <p:spPr>
          <a:xfrm>
            <a:off x="2509920" y="495360"/>
            <a:ext cx="7171920" cy="5866920"/>
          </a:xfrm>
          <a:prstGeom prst="rect">
            <a:avLst/>
          </a:prstGeom>
          <a:ln>
            <a:noFill/>
          </a:ln>
        </p:spPr>
      </p:pic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รูปภาพ 2" descr=""/>
          <p:cNvPicPr/>
          <p:nvPr/>
        </p:nvPicPr>
        <p:blipFill>
          <a:blip r:embed="rId1"/>
          <a:stretch/>
        </p:blipFill>
        <p:spPr>
          <a:xfrm>
            <a:off x="2509920" y="495360"/>
            <a:ext cx="7171920" cy="5866920"/>
          </a:xfrm>
          <a:prstGeom prst="rect">
            <a:avLst/>
          </a:prstGeom>
          <a:ln>
            <a:noFill/>
          </a:ln>
        </p:spPr>
      </p:pic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รูปภาพ 2" descr=""/>
          <p:cNvPicPr/>
          <p:nvPr/>
        </p:nvPicPr>
        <p:blipFill>
          <a:blip r:embed="rId1"/>
          <a:stretch/>
        </p:blipFill>
        <p:spPr>
          <a:xfrm>
            <a:off x="2509920" y="495360"/>
            <a:ext cx="7171920" cy="5866920"/>
          </a:xfrm>
          <a:prstGeom prst="rect">
            <a:avLst/>
          </a:prstGeom>
          <a:ln>
            <a:noFill/>
          </a:ln>
        </p:spPr>
      </p:pic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รูปภาพ 2" descr=""/>
          <p:cNvPicPr/>
          <p:nvPr/>
        </p:nvPicPr>
        <p:blipFill>
          <a:blip r:embed="rId1"/>
          <a:stretch/>
        </p:blipFill>
        <p:spPr>
          <a:xfrm>
            <a:off x="2581560" y="505440"/>
            <a:ext cx="7032960" cy="5829120"/>
          </a:xfrm>
          <a:prstGeom prst="rect">
            <a:avLst/>
          </a:prstGeom>
          <a:ln>
            <a:noFill/>
          </a:ln>
        </p:spPr>
      </p:pic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รูปภาพ 2" descr=""/>
          <p:cNvPicPr/>
          <p:nvPr/>
        </p:nvPicPr>
        <p:blipFill>
          <a:blip r:embed="rId1"/>
          <a:stretch/>
        </p:blipFill>
        <p:spPr>
          <a:xfrm>
            <a:off x="2509920" y="495360"/>
            <a:ext cx="7171920" cy="586692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479520" y="1443240"/>
            <a:ext cx="11029320" cy="10134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b="1" lang="en-US" sz="2800" strike="noStrike" cap="all">
                <a:solidFill>
                  <a:srgbClr val="000000"/>
                </a:solidFill>
                <a:latin typeface="Times New Roman"/>
              </a:rPr>
              <a:t>members</a:t>
            </a:r>
            <a:endParaRPr/>
          </a:p>
        </p:txBody>
      </p:sp>
      <p:sp>
        <p:nvSpPr>
          <p:cNvPr id="177" name="CustomShape 2"/>
          <p:cNvSpPr/>
          <p:nvPr/>
        </p:nvSpPr>
        <p:spPr>
          <a:xfrm>
            <a:off x="831240" y="2557440"/>
            <a:ext cx="8811000" cy="39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Damasus Riko Prijono      - Indonesia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Jutha Chaitrakrankit         - Thailand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Nattharinee Charoenrat   - Thailand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Anthika Lakhonchai          - Thailand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Naira Hamid  </a:t>
            </a:r>
            <a:r>
              <a:rPr lang="cs-CZ" strike="noStrike">
                <a:solidFill>
                  <a:srgbClr val="000000"/>
                </a:solidFill>
                <a:latin typeface="Gill Sans MT"/>
              </a:rPr>
              <a:t>	</a:t>
            </a:r>
            <a:r>
              <a:rPr lang="cs-CZ" strike="noStrike">
                <a:solidFill>
                  <a:srgbClr val="000000"/>
                </a:solidFill>
                <a:latin typeface="Gill Sans MT"/>
              </a:rPr>
              <a:t>	</a:t>
            </a:r>
            <a:r>
              <a:rPr lang="cs-CZ" strike="noStrike">
                <a:solidFill>
                  <a:srgbClr val="000000"/>
                </a:solidFill>
                <a:latin typeface="Gill Sans MT"/>
              </a:rPr>
              <a:t>	</a:t>
            </a:r>
            <a:r>
              <a:rPr lang="cs-CZ" strike="noStrike">
                <a:solidFill>
                  <a:srgbClr val="000000"/>
                </a:solidFill>
                <a:latin typeface="Gill Sans MT"/>
              </a:rPr>
              <a:t> - Pakistan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Shaikh Zubin Abdulfarid    - India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Arnatee Umudi                - Thailand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Sabahat Hassan Doger      - Pakistan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Atita Tapoh                      - Thailand 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Mahnoor Fatima               - Pakistan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Bagaskala Eka Nugraha      - Indonesia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Amila Amatullah               - Indonesia 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Le Ngoc Uyen                  - Vietnam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Wajiha Zafar                    - Pakistan </a:t>
            </a:r>
            <a:endParaRPr/>
          </a:p>
        </p:txBody>
      </p:sp>
      <p:sp>
        <p:nvSpPr>
          <p:cNvPr id="178" name="CustomShape 3"/>
          <p:cNvSpPr/>
          <p:nvPr/>
        </p:nvSpPr>
        <p:spPr>
          <a:xfrm>
            <a:off x="682920" y="653760"/>
            <a:ext cx="62341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cs-CZ" sz="2800" strike="noStrike">
                <a:solidFill>
                  <a:srgbClr val="ffffff"/>
                </a:solidFill>
                <a:latin typeface="Times New Roman"/>
              </a:rPr>
              <a:t>Mentor</a:t>
            </a:r>
            <a:endParaRPr/>
          </a:p>
          <a:p>
            <a:pPr>
              <a:lnSpc>
                <a:spcPct val="100000"/>
              </a:lnSpc>
            </a:pPr>
            <a:r>
              <a:rPr lang="cs-CZ" sz="2800" strike="noStrike">
                <a:solidFill>
                  <a:srgbClr val="ffffff"/>
                </a:solidFill>
                <a:latin typeface="Times New Roman"/>
              </a:rPr>
              <a:t>Professor Rémi Dumont</a:t>
            </a:r>
            <a:endParaRPr/>
          </a:p>
        </p:txBody>
      </p:sp>
      <p:sp>
        <p:nvSpPr>
          <p:cNvPr id="179" name="CustomShape 4"/>
          <p:cNvSpPr/>
          <p:nvPr/>
        </p:nvSpPr>
        <p:spPr>
          <a:xfrm>
            <a:off x="8556840" y="776880"/>
            <a:ext cx="459936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cs-CZ" sz="2800" strike="noStrike">
                <a:solidFill>
                  <a:srgbClr val="ffffff"/>
                </a:solidFill>
                <a:latin typeface="Times New Roman"/>
              </a:rPr>
              <a:t>Assistance</a:t>
            </a:r>
            <a:endParaRPr/>
          </a:p>
          <a:p>
            <a:pPr>
              <a:lnSpc>
                <a:spcPct val="100000"/>
              </a:lnSpc>
            </a:pPr>
            <a:r>
              <a:rPr lang="cs-CZ" sz="2800" strike="noStrike">
                <a:solidFill>
                  <a:srgbClr val="ffffff"/>
                </a:solidFill>
                <a:latin typeface="Times New Roman"/>
              </a:rPr>
              <a:t>Arlee Tamman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รูปภาพ 2" descr=""/>
          <p:cNvPicPr/>
          <p:nvPr/>
        </p:nvPicPr>
        <p:blipFill>
          <a:blip r:embed="rId1"/>
          <a:stretch/>
        </p:blipFill>
        <p:spPr>
          <a:xfrm>
            <a:off x="2509920" y="495360"/>
            <a:ext cx="7171920" cy="5866920"/>
          </a:xfrm>
          <a:prstGeom prst="rect">
            <a:avLst/>
          </a:prstGeom>
          <a:ln>
            <a:noFill/>
          </a:ln>
        </p:spPr>
      </p:pic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รูปภาพ 2" descr=""/>
          <p:cNvPicPr/>
          <p:nvPr/>
        </p:nvPicPr>
        <p:blipFill>
          <a:blip r:embed="rId1"/>
          <a:stretch/>
        </p:blipFill>
        <p:spPr>
          <a:xfrm>
            <a:off x="2509920" y="495360"/>
            <a:ext cx="7171920" cy="5866920"/>
          </a:xfrm>
          <a:prstGeom prst="rect">
            <a:avLst/>
          </a:prstGeom>
          <a:ln>
            <a:noFill/>
          </a:ln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689040" y="564840"/>
            <a:ext cx="11029320" cy="10134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lang="en-US" sz="4000" strike="noStrike" cap="all">
                <a:solidFill>
                  <a:srgbClr val="ffffff"/>
                </a:solidFill>
                <a:latin typeface="Times New Roman"/>
              </a:rPr>
              <a:t>O</a:t>
            </a:r>
            <a:r>
              <a:rPr lang="en-US" sz="4000" strike="noStrike">
                <a:solidFill>
                  <a:srgbClr val="ffffff"/>
                </a:solidFill>
                <a:latin typeface="Times New Roman"/>
              </a:rPr>
              <a:t>bjectives</a:t>
            </a:r>
            <a:endParaRPr/>
          </a:p>
        </p:txBody>
      </p:sp>
      <p:sp>
        <p:nvSpPr>
          <p:cNvPr id="181" name="CustomShape 2"/>
          <p:cNvSpPr/>
          <p:nvPr/>
        </p:nvSpPr>
        <p:spPr>
          <a:xfrm>
            <a:off x="649440" y="2078280"/>
            <a:ext cx="110293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cs-CZ" sz="2800" strike="noStrike">
                <a:solidFill>
                  <a:srgbClr val="000000"/>
                </a:solidFill>
                <a:latin typeface="Times New Roman"/>
              </a:rPr>
              <a:t>Effect of varying pressure on following parameters </a:t>
            </a:r>
            <a:endParaRPr/>
          </a:p>
        </p:txBody>
      </p:sp>
      <p:sp>
        <p:nvSpPr>
          <p:cNvPr id="182" name="CustomShape 3"/>
          <p:cNvSpPr/>
          <p:nvPr/>
        </p:nvSpPr>
        <p:spPr>
          <a:xfrm>
            <a:off x="729000" y="2902320"/>
            <a:ext cx="10641240" cy="252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Electron Density 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Electron Temperature ().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Plasma Current ().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Energy Confinement Time ().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Ohmic Heating ().</a:t>
            </a:r>
            <a:endParaRPr/>
          </a:p>
        </p:txBody>
      </p:sp>
      <p:sp>
        <p:nvSpPr>
          <p:cNvPr id="183" name="CustomShape 4"/>
          <p:cNvSpPr/>
          <p:nvPr/>
        </p:nvSpPr>
        <p:spPr>
          <a:xfrm>
            <a:off x="729000" y="2902320"/>
            <a:ext cx="10641240" cy="2643120"/>
          </a:xfrm>
          <a:prstGeom prst="rect">
            <a:avLst/>
          </a:prstGeom>
          <a:blipFill>
            <a:blip r:embed="rId1"/>
            <a:stretch>
              <a:fillRect l="-1315" t="-3225" r="0" b="-6451"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 </a:t>
            </a: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550440" y="834840"/>
            <a:ext cx="10515240" cy="80892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lang="en-US" sz="3600" strike="noStrike">
                <a:solidFill>
                  <a:srgbClr val="ffffff"/>
                </a:solidFill>
                <a:latin typeface="Times New Roman"/>
              </a:rPr>
              <a:t>Adjustable Parameters</a:t>
            </a:r>
            <a:endParaRPr/>
          </a:p>
        </p:txBody>
      </p:sp>
      <p:sp>
        <p:nvSpPr>
          <p:cNvPr id="185" name="CustomShape 2"/>
          <p:cNvSpPr/>
          <p:nvPr/>
        </p:nvSpPr>
        <p:spPr>
          <a:xfrm>
            <a:off x="8389440" y="3558600"/>
            <a:ext cx="3102120" cy="713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buFont typeface="Wingdings" charset="2"/>
              <a:buChar char=""/>
            </a:pPr>
            <a:r>
              <a:rPr lang="cs-CZ" sz="3600" strike="noStrike">
                <a:solidFill>
                  <a:srgbClr val="000000"/>
                </a:solidFill>
                <a:latin typeface="Symbol"/>
              </a:rPr>
              <a:t>t</a:t>
            </a:r>
            <a:r>
              <a:rPr lang="cs-CZ" sz="3600" strike="noStrike" baseline="-25000">
                <a:solidFill>
                  <a:srgbClr val="000000"/>
                </a:solidFill>
                <a:latin typeface="Gill Sans MT"/>
              </a:rPr>
              <a:t>cd </a:t>
            </a:r>
            <a:r>
              <a:rPr lang="cs-CZ" sz="3600" strike="noStrike">
                <a:solidFill>
                  <a:srgbClr val="000000"/>
                </a:solidFill>
                <a:latin typeface="Gill Sans MT"/>
              </a:rPr>
              <a:t>= 5 ms</a:t>
            </a:r>
            <a:endParaRPr/>
          </a:p>
        </p:txBody>
      </p:sp>
      <p:sp>
        <p:nvSpPr>
          <p:cNvPr id="186" name="CustomShape 3"/>
          <p:cNvSpPr/>
          <p:nvPr/>
        </p:nvSpPr>
        <p:spPr>
          <a:xfrm>
            <a:off x="8312400" y="2858760"/>
            <a:ext cx="3255840" cy="95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buFont typeface="Wingdings" charset="2"/>
              <a:buChar char=""/>
            </a:pPr>
            <a:r>
              <a:rPr b="1" lang="cs-CZ" sz="3200" strike="noStrike">
                <a:solidFill>
                  <a:srgbClr val="000000"/>
                </a:solidFill>
                <a:latin typeface="Gill Sans MT"/>
              </a:rPr>
              <a:t>  </a:t>
            </a:r>
            <a:r>
              <a:rPr lang="cs-CZ" sz="3200" strike="noStrike">
                <a:solidFill>
                  <a:srgbClr val="000000"/>
                </a:solidFill>
                <a:latin typeface="Gill Sans MT"/>
              </a:rPr>
              <a:t>U</a:t>
            </a:r>
            <a:r>
              <a:rPr lang="cs-CZ" sz="3200" strike="noStrike" baseline="-25000">
                <a:solidFill>
                  <a:srgbClr val="000000"/>
                </a:solidFill>
                <a:latin typeface="Gill Sans MT"/>
              </a:rPr>
              <a:t>B </a:t>
            </a:r>
            <a:r>
              <a:rPr lang="cs-CZ" sz="3200" strike="noStrike">
                <a:solidFill>
                  <a:srgbClr val="000000"/>
                </a:solidFill>
                <a:latin typeface="Gill Sans MT"/>
              </a:rPr>
              <a:t>= </a:t>
            </a:r>
            <a:r>
              <a:rPr lang="cs-CZ" sz="3200" strike="noStrike">
                <a:solidFill>
                  <a:srgbClr val="000000"/>
                </a:solidFill>
                <a:latin typeface="Times New Roman"/>
              </a:rPr>
              <a:t>700 V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187" name="CustomShape 4"/>
          <p:cNvSpPr/>
          <p:nvPr/>
        </p:nvSpPr>
        <p:spPr>
          <a:xfrm>
            <a:off x="8408880" y="2217240"/>
            <a:ext cx="3063240" cy="64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  <a:buFont typeface="Wingdings" charset="2"/>
              <a:buChar char=""/>
            </a:pPr>
            <a:r>
              <a:rPr lang="cs-CZ" sz="3200" strike="noStrike">
                <a:solidFill>
                  <a:srgbClr val="000000"/>
                </a:solidFill>
                <a:latin typeface="Gill Sans MT"/>
              </a:rPr>
              <a:t> </a:t>
            </a:r>
            <a:r>
              <a:rPr lang="cs-CZ" sz="3200" strike="noStrike">
                <a:solidFill>
                  <a:srgbClr val="000000"/>
                </a:solidFill>
                <a:latin typeface="Gill Sans MT"/>
              </a:rPr>
              <a:t>U</a:t>
            </a:r>
            <a:r>
              <a:rPr lang="cs-CZ" sz="3200" strike="noStrike" baseline="-25000">
                <a:solidFill>
                  <a:srgbClr val="000000"/>
                </a:solidFill>
                <a:latin typeface="Gill Sans MT"/>
              </a:rPr>
              <a:t>CD</a:t>
            </a:r>
            <a:r>
              <a:rPr lang="cs-CZ" sz="3200" strike="noStrike">
                <a:solidFill>
                  <a:srgbClr val="000000"/>
                </a:solidFill>
                <a:latin typeface="Gill Sans MT"/>
              </a:rPr>
              <a:t> = 500 V</a:t>
            </a:r>
            <a:endParaRPr/>
          </a:p>
        </p:txBody>
      </p:sp>
      <p:graphicFrame>
        <p:nvGraphicFramePr>
          <p:cNvPr id="188" name="Table 5"/>
          <p:cNvGraphicFramePr/>
          <p:nvPr/>
        </p:nvGraphicFramePr>
        <p:xfrm>
          <a:off x="463680" y="2085480"/>
          <a:ext cx="8127720" cy="4078800"/>
        </p:xfrm>
        <a:graphic>
          <a:graphicData uri="http://schemas.openxmlformats.org/drawingml/2006/table">
            <a:tbl>
              <a:tblPr/>
              <a:tblGrid>
                <a:gridCol w="4063680"/>
                <a:gridCol w="4064040"/>
              </a:tblGrid>
              <a:tr h="37080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cs-CZ" strike="noStrike">
                          <a:solidFill>
                            <a:srgbClr val="ffffff"/>
                          </a:solidFill>
                          <a:latin typeface="Gill Sans MT"/>
                        </a:rPr>
                        <a:t>Suggested Pressure(mPa)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cs-CZ" strike="noStrike">
                          <a:solidFill>
                            <a:srgbClr val="ffffff"/>
                          </a:solidFill>
                          <a:latin typeface="Gill Sans MT"/>
                        </a:rPr>
                        <a:t>Discharge Pressure(mpa)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Gill Sans MT"/>
                        </a:rPr>
                        <a:t>20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12.2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11.18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Gill Sans MT"/>
                        </a:rPr>
                        <a:t>40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18.14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Gill Sans MT"/>
                        </a:rPr>
                        <a:t>40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-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Gill Sans MT"/>
                        </a:rPr>
                        <a:t>60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13.44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Gill Sans MT"/>
                        </a:rPr>
                        <a:t>60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-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Gill Sans MT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6.41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Gill Sans MT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5.69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Gill Sans MT"/>
                        </a:rPr>
                        <a:t>30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13.55</a:t>
                      </a:r>
                      <a:endParaRPr/>
                    </a:p>
                  </a:txBody>
                  <a:tcPr/>
                </a:tc>
              </a:tr>
              <a:tr h="370800"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z="2200" strike="noStrike">
                          <a:solidFill>
                            <a:srgbClr val="000000"/>
                          </a:solidFill>
                          <a:latin typeface="Gill Sans MT"/>
                        </a:rPr>
                        <a:t>30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cs-CZ" strike="noStrike">
                          <a:solidFill>
                            <a:srgbClr val="000000"/>
                          </a:solidFill>
                          <a:latin typeface="Gill Sans MT"/>
                        </a:rPr>
                        <a:t>14.80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528840" y="563760"/>
            <a:ext cx="11029320" cy="987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M</a:t>
            </a:r>
            <a:r>
              <a:rPr lang="en-US" sz="3200" strike="noStrike">
                <a:solidFill>
                  <a:srgbClr val="ffffff"/>
                </a:solidFill>
                <a:latin typeface="Times New Roman"/>
              </a:rPr>
              <a:t>easurement</a:t>
            </a: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3200" strike="noStrike">
                <a:solidFill>
                  <a:srgbClr val="ffffff"/>
                </a:solidFill>
                <a:latin typeface="Times New Roman"/>
              </a:rPr>
              <a:t>of</a:t>
            </a: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 P</a:t>
            </a:r>
            <a:r>
              <a:rPr lang="en-US" sz="3200" strike="noStrike">
                <a:solidFill>
                  <a:srgbClr val="ffffff"/>
                </a:solidFill>
                <a:latin typeface="Times New Roman"/>
              </a:rPr>
              <a:t>hysical</a:t>
            </a: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 Q</a:t>
            </a:r>
            <a:r>
              <a:rPr lang="en-US" sz="3200" strike="noStrike">
                <a:solidFill>
                  <a:srgbClr val="ffffff"/>
                </a:solidFill>
                <a:latin typeface="Times New Roman"/>
              </a:rPr>
              <a:t>uantities</a:t>
            </a: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 </a:t>
            </a:r>
            <a:endParaRPr/>
          </a:p>
        </p:txBody>
      </p:sp>
      <p:sp>
        <p:nvSpPr>
          <p:cNvPr id="190" name="CustomShape 2"/>
          <p:cNvSpPr/>
          <p:nvPr/>
        </p:nvSpPr>
        <p:spPr>
          <a:xfrm>
            <a:off x="528840" y="1648080"/>
            <a:ext cx="11144880" cy="411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2400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lang="cs-CZ" sz="2400" strike="noStrike">
                <a:solidFill>
                  <a:srgbClr val="000000"/>
                </a:solidFill>
                <a:latin typeface="Times New Roman"/>
              </a:rPr>
              <a:t>Electron Density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cs-CZ" sz="2000" strike="noStrike">
                <a:solidFill>
                  <a:srgbClr val="ff0000"/>
                </a:solidFill>
                <a:latin typeface="Times New Roman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2000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lang="cs-CZ" sz="2400" strike="noStrike">
                <a:solidFill>
                  <a:srgbClr val="000000"/>
                </a:solidFill>
                <a:latin typeface="Times New Roman"/>
              </a:rPr>
              <a:t>Electron Temperature ()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cs-CZ" sz="2400" strike="noStrike">
                <a:solidFill>
                  <a:srgbClr val="ff0000"/>
                </a:solidFill>
                <a:latin typeface="Times New Roman"/>
              </a:rPr>
              <a:t>.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2400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lang="cs-CZ" sz="2400" strike="noStrike">
                <a:solidFill>
                  <a:srgbClr val="000000"/>
                </a:solidFill>
                <a:latin typeface="Times New Roman"/>
              </a:rPr>
              <a:t>Plasma Energy </a:t>
            </a:r>
            <a:endParaRPr/>
          </a:p>
          <a:p>
            <a:pPr algn="ctr">
              <a:lnSpc>
                <a:spcPct val="100000"/>
              </a:lnSpc>
            </a:pPr>
            <a:r>
              <a:rPr lang="cs-CZ" sz="2800" strike="noStrike">
                <a:solidFill>
                  <a:srgbClr val="ff0000"/>
                </a:solidFill>
                <a:latin typeface="Times New Roman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91" name="CustomShape 3"/>
          <p:cNvSpPr/>
          <p:nvPr/>
        </p:nvSpPr>
        <p:spPr>
          <a:xfrm>
            <a:off x="528840" y="1648080"/>
            <a:ext cx="11144880" cy="5020560"/>
          </a:xfrm>
          <a:prstGeom prst="rect">
            <a:avLst/>
          </a:prstGeom>
          <a:blipFill>
            <a:blip r:embed="rId1"/>
            <a:stretch>
              <a:fillRect l="-762" t="0" r="0" b="0"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 </a:t>
            </a:r>
            <a:endParaRPr/>
          </a:p>
        </p:txBody>
      </p:sp>
      <p:sp>
        <p:nvSpPr>
          <p:cNvPr id="192" name="CustomShape 4"/>
          <p:cNvSpPr/>
          <p:nvPr/>
        </p:nvSpPr>
        <p:spPr>
          <a:xfrm>
            <a:off x="8238600" y="2444040"/>
            <a:ext cx="2973960" cy="97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lang="cs-CZ" sz="2000" strike="noStrike">
                <a:solidFill>
                  <a:srgbClr val="000000"/>
                </a:solidFill>
                <a:latin typeface="Times New Roman"/>
              </a:rPr>
              <a:t>Plasma major radius (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cs-CZ" sz="2000" strike="noStrike">
                <a:solidFill>
                  <a:srgbClr val="000000"/>
                </a:solidFill>
                <a:latin typeface="Times New Roman"/>
              </a:rPr>
              <a:t>Plasma minor radius (a)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93" name="CustomShape 5"/>
          <p:cNvSpPr/>
          <p:nvPr/>
        </p:nvSpPr>
        <p:spPr>
          <a:xfrm>
            <a:off x="7668000" y="2444040"/>
            <a:ext cx="4115160" cy="984600"/>
          </a:xfrm>
          <a:prstGeom prst="rect">
            <a:avLst/>
          </a:prstGeom>
          <a:blipFill>
            <a:blip r:embed="rId2"/>
            <a:stretch>
              <a:fillRect l="-1329" t="-3690" r="0" b="0"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 </a:t>
            </a:r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795240" y="2411280"/>
            <a:ext cx="8600400" cy="228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2400" strike="noStrike">
                <a:solidFill>
                  <a:srgbClr val="000000"/>
                </a:solidFill>
                <a:latin typeface="Times New Roman"/>
              </a:rPr>
              <a:t>Energy Confinement Time ().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cs-CZ" sz="2400" strike="noStrike">
                <a:solidFill>
                  <a:srgbClr val="000000"/>
                </a:solidFill>
                <a:latin typeface="Times New Roman"/>
              </a:rPr>
              <a:t>Ohmic Heating ()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95" name="CustomShape 2"/>
          <p:cNvSpPr/>
          <p:nvPr/>
        </p:nvSpPr>
        <p:spPr>
          <a:xfrm>
            <a:off x="795240" y="2411280"/>
            <a:ext cx="8600400" cy="2728440"/>
          </a:xfrm>
          <a:prstGeom prst="rect">
            <a:avLst/>
          </a:prstGeom>
          <a:blipFill>
            <a:blip r:embed="rId1"/>
            <a:stretch>
              <a:fillRect l="-920" t="-1784" r="0" b="-1116"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cs-CZ" strike="noStrike">
                <a:solidFill>
                  <a:srgbClr val="000000"/>
                </a:solidFill>
                <a:latin typeface="Gill Sans MT"/>
              </a:rPr>
              <a:t> </a:t>
            </a:r>
            <a:endParaRPr/>
          </a:p>
        </p:txBody>
      </p:sp>
      <p:sp>
        <p:nvSpPr>
          <p:cNvPr id="196" name="TextShape 3"/>
          <p:cNvSpPr txBox="1"/>
          <p:nvPr/>
        </p:nvSpPr>
        <p:spPr>
          <a:xfrm>
            <a:off x="581040" y="630000"/>
            <a:ext cx="11029320" cy="987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M</a:t>
            </a:r>
            <a:r>
              <a:rPr lang="en-US" sz="3200" strike="noStrike">
                <a:solidFill>
                  <a:srgbClr val="ffffff"/>
                </a:solidFill>
                <a:latin typeface="Times New Roman"/>
              </a:rPr>
              <a:t>easurement</a:t>
            </a: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 </a:t>
            </a:r>
            <a:r>
              <a:rPr lang="en-US" sz="3200" strike="noStrike">
                <a:solidFill>
                  <a:srgbClr val="ffffff"/>
                </a:solidFill>
                <a:latin typeface="Times New Roman"/>
              </a:rPr>
              <a:t>of</a:t>
            </a: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 P</a:t>
            </a:r>
            <a:r>
              <a:rPr lang="en-US" sz="3200" strike="noStrike">
                <a:solidFill>
                  <a:srgbClr val="ffffff"/>
                </a:solidFill>
                <a:latin typeface="Times New Roman"/>
              </a:rPr>
              <a:t>hysical</a:t>
            </a: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 Q</a:t>
            </a:r>
            <a:r>
              <a:rPr lang="en-US" sz="3200" strike="noStrike">
                <a:solidFill>
                  <a:srgbClr val="ffffff"/>
                </a:solidFill>
                <a:latin typeface="Times New Roman"/>
              </a:rPr>
              <a:t>uantities</a:t>
            </a:r>
            <a:r>
              <a:rPr lang="en-US" sz="3200" strike="noStrike" cap="all">
                <a:solidFill>
                  <a:srgbClr val="ffffff"/>
                </a:solidFill>
                <a:latin typeface="Times New Roman"/>
              </a:rPr>
              <a:t> 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581040" y="582840"/>
            <a:ext cx="11029320" cy="10134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lang="en-US" sz="2800" strike="noStrike" cap="all">
                <a:solidFill>
                  <a:srgbClr val="ffffff"/>
                </a:solidFill>
                <a:latin typeface="Times New Roman"/>
              </a:rPr>
              <a:t>R</a:t>
            </a:r>
            <a:r>
              <a:rPr lang="en-US" sz="2800" strike="noStrike">
                <a:solidFill>
                  <a:srgbClr val="ffffff"/>
                </a:solidFill>
                <a:latin typeface="Times New Roman"/>
              </a:rPr>
              <a:t>esults</a:t>
            </a:r>
            <a:r>
              <a:rPr lang="en-US" sz="2800" strike="noStrike" cap="all">
                <a:solidFill>
                  <a:srgbClr val="ffffff"/>
                </a:solidFill>
                <a:latin typeface="Times New Roman"/>
              </a:rPr>
              <a:t> &amp; D</a:t>
            </a:r>
            <a:r>
              <a:rPr lang="en-US" sz="2800" strike="noStrike">
                <a:solidFill>
                  <a:srgbClr val="ffffff"/>
                </a:solidFill>
                <a:latin typeface="Times New Roman"/>
              </a:rPr>
              <a:t>iscussion</a:t>
            </a:r>
            <a:endParaRPr/>
          </a:p>
        </p:txBody>
      </p:sp>
      <p:pic>
        <p:nvPicPr>
          <p:cNvPr id="198" name="Picture 5" descr=""/>
          <p:cNvPicPr/>
          <p:nvPr/>
        </p:nvPicPr>
        <p:blipFill>
          <a:blip r:embed="rId1"/>
          <a:stretch/>
        </p:blipFill>
        <p:spPr>
          <a:xfrm>
            <a:off x="470880" y="1837440"/>
            <a:ext cx="5624640" cy="3958200"/>
          </a:xfrm>
          <a:prstGeom prst="rect">
            <a:avLst/>
          </a:prstGeom>
          <a:ln>
            <a:noFill/>
          </a:ln>
        </p:spPr>
      </p:pic>
      <p:pic>
        <p:nvPicPr>
          <p:cNvPr id="199" name="Picture 6" descr=""/>
          <p:cNvPicPr/>
          <p:nvPr/>
        </p:nvPicPr>
        <p:blipFill>
          <a:blip r:embed="rId2"/>
          <a:stretch/>
        </p:blipFill>
        <p:spPr>
          <a:xfrm>
            <a:off x="6095880" y="1837440"/>
            <a:ext cx="5624640" cy="3958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Picture 7" descr=""/>
          <p:cNvPicPr/>
          <p:nvPr/>
        </p:nvPicPr>
        <p:blipFill>
          <a:blip r:embed="rId1"/>
          <a:stretch/>
        </p:blipFill>
        <p:spPr>
          <a:xfrm>
            <a:off x="496440" y="1838160"/>
            <a:ext cx="5599080" cy="3971160"/>
          </a:xfrm>
          <a:prstGeom prst="rect">
            <a:avLst/>
          </a:prstGeom>
          <a:ln>
            <a:noFill/>
          </a:ln>
        </p:spPr>
      </p:pic>
      <p:pic>
        <p:nvPicPr>
          <p:cNvPr id="201" name="Picture 9" descr=""/>
          <p:cNvPicPr/>
          <p:nvPr/>
        </p:nvPicPr>
        <p:blipFill>
          <a:blip r:embed="rId2"/>
          <a:stretch/>
        </p:blipFill>
        <p:spPr>
          <a:xfrm>
            <a:off x="6095880" y="1838160"/>
            <a:ext cx="5599080" cy="3971160"/>
          </a:xfrm>
          <a:prstGeom prst="rect">
            <a:avLst/>
          </a:prstGeom>
          <a:ln>
            <a:noFill/>
          </a:ln>
        </p:spPr>
      </p:pic>
      <p:sp>
        <p:nvSpPr>
          <p:cNvPr id="202" name="TextShape 1"/>
          <p:cNvSpPr txBox="1"/>
          <p:nvPr/>
        </p:nvSpPr>
        <p:spPr>
          <a:xfrm>
            <a:off x="581040" y="582840"/>
            <a:ext cx="11029320" cy="10134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lang="en-US" sz="2800" strike="noStrike" cap="all">
                <a:solidFill>
                  <a:srgbClr val="ffffff"/>
                </a:solidFill>
                <a:latin typeface="Times New Roman"/>
              </a:rPr>
              <a:t>R</a:t>
            </a:r>
            <a:r>
              <a:rPr lang="en-US" sz="2800" strike="noStrike">
                <a:solidFill>
                  <a:srgbClr val="ffffff"/>
                </a:solidFill>
                <a:latin typeface="Times New Roman"/>
              </a:rPr>
              <a:t>esults</a:t>
            </a:r>
            <a:r>
              <a:rPr lang="en-US" sz="2800" strike="noStrike" cap="all">
                <a:solidFill>
                  <a:srgbClr val="ffffff"/>
                </a:solidFill>
                <a:latin typeface="Times New Roman"/>
              </a:rPr>
              <a:t> &amp; D</a:t>
            </a:r>
            <a:r>
              <a:rPr lang="en-US" sz="2800" strike="noStrike">
                <a:solidFill>
                  <a:srgbClr val="ffffff"/>
                </a:solidFill>
                <a:latin typeface="Times New Roman"/>
              </a:rPr>
              <a:t>iscussion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icture 8" descr=""/>
          <p:cNvPicPr/>
          <p:nvPr/>
        </p:nvPicPr>
        <p:blipFill>
          <a:blip r:embed="rId1"/>
          <a:stretch/>
        </p:blipFill>
        <p:spPr>
          <a:xfrm>
            <a:off x="6095880" y="1828080"/>
            <a:ext cx="5645160" cy="3972240"/>
          </a:xfrm>
          <a:prstGeom prst="rect">
            <a:avLst/>
          </a:prstGeom>
          <a:ln>
            <a:noFill/>
          </a:ln>
        </p:spPr>
      </p:pic>
      <p:pic>
        <p:nvPicPr>
          <p:cNvPr id="204" name="Picture 9" descr=""/>
          <p:cNvPicPr/>
          <p:nvPr/>
        </p:nvPicPr>
        <p:blipFill>
          <a:blip r:embed="rId2"/>
          <a:stretch/>
        </p:blipFill>
        <p:spPr>
          <a:xfrm>
            <a:off x="450720" y="1828080"/>
            <a:ext cx="5645160" cy="3972240"/>
          </a:xfrm>
          <a:prstGeom prst="rect">
            <a:avLst/>
          </a:prstGeom>
          <a:ln>
            <a:noFill/>
          </a:ln>
        </p:spPr>
      </p:pic>
      <p:sp>
        <p:nvSpPr>
          <p:cNvPr id="205" name="TextShape 1"/>
          <p:cNvSpPr txBox="1"/>
          <p:nvPr/>
        </p:nvSpPr>
        <p:spPr>
          <a:xfrm>
            <a:off x="581040" y="582840"/>
            <a:ext cx="11029320" cy="10134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</a:pPr>
            <a:r>
              <a:rPr lang="en-US" sz="2800" strike="noStrike" cap="all">
                <a:solidFill>
                  <a:srgbClr val="ffffff"/>
                </a:solidFill>
                <a:latin typeface="Times New Roman"/>
              </a:rPr>
              <a:t>R</a:t>
            </a:r>
            <a:r>
              <a:rPr lang="en-US" sz="2800" strike="noStrike">
                <a:solidFill>
                  <a:srgbClr val="ffffff"/>
                </a:solidFill>
                <a:latin typeface="Times New Roman"/>
              </a:rPr>
              <a:t>esults</a:t>
            </a:r>
            <a:r>
              <a:rPr lang="en-US" sz="2800" strike="noStrike" cap="all">
                <a:solidFill>
                  <a:srgbClr val="ffffff"/>
                </a:solidFill>
                <a:latin typeface="Times New Roman"/>
              </a:rPr>
              <a:t> &amp; D</a:t>
            </a:r>
            <a:r>
              <a:rPr lang="en-US" sz="2800" strike="noStrike">
                <a:solidFill>
                  <a:srgbClr val="ffffff"/>
                </a:solidFill>
                <a:latin typeface="Times New Roman"/>
              </a:rPr>
              <a:t>iscussion</a:t>
            </a:r>
            <a:endParaRPr/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TM03457464[[fn=แบ่งครึ่ง]]</Template>
  <TotalTime>13</TotalTime>
  <Application>LibreOffice/4.4.3.2$Linux_X86_64 LibreOffice_project/40m0$Build-2</Application>
  <Paragraphs>115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2019-01-24T07:35:46Z</dcterms:created>
  <dc:creator>Nattharinee Charoenrat</dc:creator>
  <dc:language>cs-CZ</dc:language>
  <cp:lastModifiedBy>Mahnoor Fatima</cp:lastModifiedBy>
  <dcterms:modified xsi:type="dcterms:W3CDTF">2019-03-11T10:50:17Z</dcterms:modified>
  <cp:revision>55</cp:revision>
  <dc:title>งานนำเสนอ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21</vt:i4>
  </property>
</Properties>
</file>