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1.png" ContentType="image/png"/>
  <Override PartName="/ppt/media/image36.png" ContentType="image/png"/>
  <Override PartName="/ppt/media/image32.png" ContentType="image/png"/>
  <Override PartName="/ppt/media/image30.jpeg" ContentType="image/jpeg"/>
  <Override PartName="/ppt/media/image38.png" ContentType="image/png"/>
  <Override PartName="/ppt/media/image33.png" ContentType="image/png"/>
  <Override PartName="/ppt/media/image28.png" ContentType="image/png"/>
  <Override PartName="/ppt/media/image27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gif" ContentType="image/gif"/>
  <Override PartName="/ppt/media/image25.jpeg" ContentType="image/jpe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6.jpeg" ContentType="image/jpe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</p:spPr>
        <p:txBody>
          <a:bodyPr tIns="91440" bIns="91440"/>
          <a:p>
            <a:pPr algn="ctr"/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75BEFCF-2BA4-42C3-A41C-2B17DEB435BF}" type="slidenum">
              <a:rPr lang="cs-CZ" sz="1000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Seventh Outline Level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EE434D4-A793-466A-9D71-F948FFD92C57}" type="slidenum">
              <a:rPr lang="cs-CZ" sz="1000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311760" y="121212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lang="cs-CZ" sz="5200" strike="noStrike">
                <a:solidFill>
                  <a:srgbClr val="000000"/>
                </a:solidFill>
                <a:latin typeface="Arial"/>
                <a:ea typeface="Arial"/>
              </a:rPr>
              <a:t>Density measurements by microwave interferometry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311760" y="32914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595959"/>
                </a:solidFill>
                <a:latin typeface="Arial"/>
                <a:ea typeface="Arial"/>
              </a:rPr>
              <a:t>Daniel Costa, Nadiia Lisovska, Johan Buermans, Siusko Yevhen</a:t>
            </a:r>
            <a:endParaRPr/>
          </a:p>
        </p:txBody>
      </p:sp>
      <p:pic>
        <p:nvPicPr>
          <p:cNvPr id="77" name="Google Shape;56;p13" descr=""/>
          <p:cNvPicPr/>
          <p:nvPr/>
        </p:nvPicPr>
        <p:blipFill>
          <a:blip r:embed="rId1"/>
          <a:stretch/>
        </p:blipFill>
        <p:spPr>
          <a:xfrm>
            <a:off x="138960" y="180720"/>
            <a:ext cx="2484360" cy="1211760"/>
          </a:xfrm>
          <a:prstGeom prst="rect">
            <a:avLst/>
          </a:prstGeom>
          <a:ln>
            <a:noFill/>
          </a:ln>
        </p:spPr>
      </p:pic>
      <p:pic>
        <p:nvPicPr>
          <p:cNvPr id="78" name="Google Shape;57;p13" descr=""/>
          <p:cNvPicPr/>
          <p:nvPr/>
        </p:nvPicPr>
        <p:blipFill>
          <a:blip r:embed="rId2"/>
          <a:stretch/>
        </p:blipFill>
        <p:spPr>
          <a:xfrm>
            <a:off x="8016120" y="121680"/>
            <a:ext cx="1023840" cy="121176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3762720" y="4680360"/>
            <a:ext cx="2391120" cy="5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500" strike="noStrike">
                <a:solidFill>
                  <a:srgbClr val="000000"/>
                </a:solidFill>
                <a:latin typeface="Arial"/>
                <a:ea typeface="Arial"/>
              </a:rPr>
              <a:t>07.05.2019, Prague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Density profile measurements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5034240" y="1420200"/>
            <a:ext cx="3797640" cy="3148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595959"/>
                </a:solidFill>
                <a:latin typeface="Arial"/>
                <a:ea typeface="Arial"/>
              </a:rPr>
              <a:t>Three chords for the  line-average electron density measurement: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595959"/>
                </a:solidFill>
                <a:latin typeface="Arial"/>
                <a:ea typeface="Arial"/>
              </a:rPr>
              <a:t>LFS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595959"/>
                </a:solidFill>
                <a:latin typeface="Arial"/>
                <a:ea typeface="Arial"/>
              </a:rPr>
              <a:t>Center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595959"/>
                </a:solidFill>
                <a:latin typeface="Arial"/>
                <a:ea typeface="Arial"/>
              </a:rPr>
              <a:t>HFS</a:t>
            </a:r>
            <a:endParaRPr/>
          </a:p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595959"/>
                </a:solidFill>
                <a:latin typeface="Arial"/>
                <a:ea typeface="Arial"/>
              </a:rPr>
              <a:t>Only one interferometer</a:t>
            </a:r>
            <a:endParaRPr/>
          </a:p>
        </p:txBody>
      </p:sp>
      <p:pic>
        <p:nvPicPr>
          <p:cNvPr id="124" name="Google Shape;140;p22" descr=""/>
          <p:cNvPicPr/>
          <p:nvPr/>
        </p:nvPicPr>
        <p:blipFill>
          <a:blip r:embed="rId1"/>
          <a:stretch/>
        </p:blipFill>
        <p:spPr>
          <a:xfrm>
            <a:off x="1295280" y="1170000"/>
            <a:ext cx="3646080" cy="3972960"/>
          </a:xfrm>
          <a:prstGeom prst="rect">
            <a:avLst/>
          </a:prstGeom>
          <a:ln>
            <a:noFill/>
          </a:ln>
        </p:spPr>
      </p:pic>
      <p:pic>
        <p:nvPicPr>
          <p:cNvPr id="125" name="Google Shape;141;p22" descr=""/>
          <p:cNvPicPr/>
          <p:nvPr/>
        </p:nvPicPr>
        <p:blipFill>
          <a:blip r:embed="rId2"/>
          <a:stretch/>
        </p:blipFill>
        <p:spPr>
          <a:xfrm>
            <a:off x="0" y="1170000"/>
            <a:ext cx="1865160" cy="201600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4085640" y="1803600"/>
            <a:ext cx="6426360" cy="7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cs-CZ" sz="2500" strike="noStrike">
                <a:solidFill>
                  <a:srgbClr val="000000"/>
                </a:solidFill>
                <a:latin typeface="Arial"/>
                <a:ea typeface="Arial"/>
              </a:rPr>
              <a:t>HFS</a:t>
            </a:r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1659960" y="3875040"/>
            <a:ext cx="6426360" cy="7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cs-CZ" sz="2500" strike="noStrike">
                <a:solidFill>
                  <a:srgbClr val="000000"/>
                </a:solidFill>
                <a:latin typeface="Arial"/>
                <a:ea typeface="Arial"/>
              </a:rPr>
              <a:t>LFS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48;p23" descr=""/>
          <p:cNvPicPr/>
          <p:nvPr/>
        </p:nvPicPr>
        <p:blipFill>
          <a:blip r:embed="rId1"/>
          <a:stretch/>
        </p:blipFill>
        <p:spPr>
          <a:xfrm>
            <a:off x="152280" y="0"/>
            <a:ext cx="8838720" cy="51433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395440" y="83520"/>
            <a:ext cx="43527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A glimpse of the future...</a:t>
            </a:r>
            <a:endParaRPr/>
          </a:p>
        </p:txBody>
      </p:sp>
      <p:pic>
        <p:nvPicPr>
          <p:cNvPr id="130" name="Google Shape;154;p24" descr=""/>
          <p:cNvPicPr/>
          <p:nvPr/>
        </p:nvPicPr>
        <p:blipFill>
          <a:blip r:embed="rId1"/>
          <a:stretch/>
        </p:blipFill>
        <p:spPr>
          <a:xfrm>
            <a:off x="0" y="636840"/>
            <a:ext cx="9143640" cy="45061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55880" y="19735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cs-CZ" sz="4000" strike="noStrike">
                <a:solidFill>
                  <a:srgbClr val="ffffff"/>
                </a:solidFill>
                <a:latin typeface="Arial"/>
                <a:ea typeface="Arial"/>
              </a:rPr>
              <a:t>Conclusion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0" y="2851200"/>
            <a:ext cx="8831880" cy="2220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ffffff"/>
                </a:solidFill>
                <a:latin typeface="Arial"/>
                <a:ea typeface="Arial"/>
              </a:rPr>
              <a:t>Density versus Electrical Field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ffffff"/>
                </a:solidFill>
                <a:latin typeface="Arial"/>
                <a:ea typeface="Arial"/>
              </a:rPr>
              <a:t>Density versus Magnetic Field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ffffff"/>
                </a:solidFill>
                <a:latin typeface="Arial"/>
                <a:ea typeface="Arial"/>
              </a:rPr>
              <a:t>Density profile evolution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z="2400" strike="noStrike">
                <a:solidFill>
                  <a:srgbClr val="ffffff"/>
                </a:solidFill>
                <a:latin typeface="Arial"/>
                <a:ea typeface="Arial"/>
              </a:rPr>
              <a:t>Horizontal position of plasma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20600" y="2541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Basic equations </a:t>
            </a:r>
            <a:endParaRPr/>
          </a:p>
        </p:txBody>
      </p:sp>
      <p:pic>
        <p:nvPicPr>
          <p:cNvPr id="134" name="Google Shape;166;p26" descr=""/>
          <p:cNvPicPr/>
          <p:nvPr/>
        </p:nvPicPr>
        <p:blipFill>
          <a:blip r:embed="rId1"/>
          <a:srcRect l="44470" t="42441" r="45693" b="47409"/>
          <a:stretch/>
        </p:blipFill>
        <p:spPr>
          <a:xfrm>
            <a:off x="608040" y="1071360"/>
            <a:ext cx="1149480" cy="66636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3762360" y="1200240"/>
            <a:ext cx="47592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[1]</a:t>
            </a:r>
            <a:endParaRPr/>
          </a:p>
        </p:txBody>
      </p:sp>
      <p:pic>
        <p:nvPicPr>
          <p:cNvPr id="136" name="Google Shape;168;p26" descr=""/>
          <p:cNvPicPr/>
          <p:nvPr/>
        </p:nvPicPr>
        <p:blipFill>
          <a:blip r:embed="rId2"/>
          <a:stretch/>
        </p:blipFill>
        <p:spPr>
          <a:xfrm>
            <a:off x="550800" y="1983240"/>
            <a:ext cx="2823120" cy="66636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3762360" y="2162160"/>
            <a:ext cx="47592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[2]</a:t>
            </a:r>
            <a:endParaRPr/>
          </a:p>
        </p:txBody>
      </p:sp>
      <p:pic>
        <p:nvPicPr>
          <p:cNvPr id="138" name="Google Shape;170;p26" descr=""/>
          <p:cNvPicPr/>
          <p:nvPr/>
        </p:nvPicPr>
        <p:blipFill>
          <a:blip r:embed="rId3"/>
          <a:stretch/>
        </p:blipFill>
        <p:spPr>
          <a:xfrm>
            <a:off x="621000" y="2894760"/>
            <a:ext cx="1123560" cy="504360"/>
          </a:xfrm>
          <a:prstGeom prst="rect">
            <a:avLst/>
          </a:prstGeom>
          <a:ln>
            <a:noFill/>
          </a:ln>
        </p:spPr>
      </p:pic>
      <p:sp>
        <p:nvSpPr>
          <p:cNvPr id="139" name="CustomShape 4"/>
          <p:cNvSpPr/>
          <p:nvPr/>
        </p:nvSpPr>
        <p:spPr>
          <a:xfrm>
            <a:off x="3762360" y="2828880"/>
            <a:ext cx="47592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[3]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246960"/>
            <a:ext cx="91436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Basic algorithms for data processing </a:t>
            </a:r>
            <a:endParaRPr/>
          </a:p>
        </p:txBody>
      </p:sp>
      <p:pic>
        <p:nvPicPr>
          <p:cNvPr id="141" name="Google Shape;177;p27" descr=""/>
          <p:cNvPicPr/>
          <p:nvPr/>
        </p:nvPicPr>
        <p:blipFill>
          <a:blip r:embed="rId1"/>
          <a:stretch/>
        </p:blipFill>
        <p:spPr>
          <a:xfrm>
            <a:off x="476280" y="1139760"/>
            <a:ext cx="3431520" cy="41220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78;p27" descr=""/>
          <p:cNvPicPr/>
          <p:nvPr/>
        </p:nvPicPr>
        <p:blipFill>
          <a:blip r:embed="rId2"/>
          <a:stretch/>
        </p:blipFill>
        <p:spPr>
          <a:xfrm>
            <a:off x="1113480" y="2074320"/>
            <a:ext cx="1847520" cy="29484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79;p27" descr=""/>
          <p:cNvPicPr/>
          <p:nvPr/>
        </p:nvPicPr>
        <p:blipFill>
          <a:blip r:embed="rId3"/>
          <a:stretch/>
        </p:blipFill>
        <p:spPr>
          <a:xfrm>
            <a:off x="780120" y="2891520"/>
            <a:ext cx="2180880" cy="63792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180;p27" descr=""/>
          <p:cNvPicPr/>
          <p:nvPr/>
        </p:nvPicPr>
        <p:blipFill>
          <a:blip r:embed="rId4"/>
          <a:stretch/>
        </p:blipFill>
        <p:spPr>
          <a:xfrm>
            <a:off x="4651200" y="1346040"/>
            <a:ext cx="4219200" cy="3139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946440" y="2427120"/>
            <a:ext cx="1847520" cy="4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Polar representation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910800" y="1607040"/>
            <a:ext cx="2562120" cy="4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Complex  representation</a:t>
            </a:r>
            <a:endParaRPr/>
          </a:p>
        </p:txBody>
      </p:sp>
      <p:pic>
        <p:nvPicPr>
          <p:cNvPr id="147" name="Google Shape;183;p27" descr=""/>
          <p:cNvPicPr/>
          <p:nvPr/>
        </p:nvPicPr>
        <p:blipFill>
          <a:blip r:embed="rId5"/>
          <a:stretch/>
        </p:blipFill>
        <p:spPr>
          <a:xfrm>
            <a:off x="641880" y="3714120"/>
            <a:ext cx="2790360" cy="35208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946440" y="3581280"/>
            <a:ext cx="1847520" cy="4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6289560" y="876600"/>
            <a:ext cx="1132200" cy="41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Phase shift</a:t>
            </a:r>
            <a:endParaRPr/>
          </a:p>
        </p:txBody>
      </p:sp>
      <p:sp>
        <p:nvSpPr>
          <p:cNvPr id="150" name="CustomShape 6"/>
          <p:cNvSpPr/>
          <p:nvPr/>
        </p:nvSpPr>
        <p:spPr>
          <a:xfrm>
            <a:off x="3473640" y="1815120"/>
            <a:ext cx="57110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1. Fourier transformation via FFT.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2. Finding the carrier frequency.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3. The complex exponential signale creation. 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4. The analytic representation is created 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5. This filter). representation This smoothing is smoothed averages out in time the oscillating by a convolution component with a of Gaussian s a (t) constructed window (essentially in the previous a low-pass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step.</a:t>
            </a:r>
            <a:endParaRPr/>
          </a:p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6. The phase and amplitude are obtained from the polar representation of s a (t).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23200" y="748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Introduction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2016000" y="1378440"/>
            <a:ext cx="299952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</p:txBody>
      </p:sp>
      <p:pic>
        <p:nvPicPr>
          <p:cNvPr id="82" name="Google Shape;65;p14" descr=""/>
          <p:cNvPicPr/>
          <p:nvPr/>
        </p:nvPicPr>
        <p:blipFill>
          <a:blip r:embed="rId1"/>
          <a:srcRect l="20366" t="0" r="19839" b="0"/>
          <a:stretch/>
        </p:blipFill>
        <p:spPr>
          <a:xfrm>
            <a:off x="6021360" y="647640"/>
            <a:ext cx="2021040" cy="2021040"/>
          </a:xfrm>
          <a:prstGeom prst="rect">
            <a:avLst/>
          </a:prstGeom>
          <a:ln>
            <a:noFill/>
          </a:ln>
        </p:spPr>
      </p:pic>
      <p:graphicFrame>
        <p:nvGraphicFramePr>
          <p:cNvPr id="83" name="Table 3"/>
          <p:cNvGraphicFramePr/>
          <p:nvPr/>
        </p:nvGraphicFramePr>
        <p:xfrm>
          <a:off x="5168160" y="2770200"/>
          <a:ext cx="3574440" cy="1871280"/>
        </p:xfrm>
        <a:graphic>
          <a:graphicData uri="http://schemas.openxmlformats.org/drawingml/2006/table">
            <a:tbl>
              <a:tblPr/>
              <a:tblGrid>
                <a:gridCol w="2505240"/>
                <a:gridCol w="1069200"/>
              </a:tblGrid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Toroidal magnetic field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&lt;0.8 T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Plasma current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&lt;8 kA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Central electron Temperature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 eV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Safety factor of plasma edge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Working gas pressure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0-100 mPa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Work gas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91080" b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cs-CZ" sz="11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H2 (He)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4" name="Google Shape;67;p14" descr=""/>
          <p:cNvPicPr/>
          <p:nvPr/>
        </p:nvPicPr>
        <p:blipFill>
          <a:blip r:embed="rId2"/>
          <a:srcRect l="4367" t="4437" r="-4367" b="-4437"/>
          <a:stretch/>
        </p:blipFill>
        <p:spPr>
          <a:xfrm>
            <a:off x="147240" y="893160"/>
            <a:ext cx="5113080" cy="377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98520" y="5716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z="2600" strike="noStrike">
                <a:solidFill>
                  <a:srgbClr val="000000"/>
                </a:solidFill>
                <a:latin typeface="Arial"/>
                <a:ea typeface="Arial"/>
              </a:rPr>
              <a:t>Main features of the Interferometry on GOLEM tokamak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311760" y="1152360"/>
            <a:ext cx="8520120" cy="155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The real-time line-average electron density measurement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The precise frequency filtering 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Tunable bandwidth of the digital filters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Multi-chord measurement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386640" y="3490920"/>
            <a:ext cx="8543880" cy="165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Dependency of the plasma density on toroidal magnetic field and electric field.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1700" strike="noStrike">
                <a:solidFill>
                  <a:srgbClr val="595959"/>
                </a:solidFill>
                <a:latin typeface="Arial"/>
                <a:ea typeface="Arial"/>
              </a:rPr>
              <a:t>Reconstruction of the plasma density profile evolution from LFS (low field side) to HFS (high field side) by multi-chord measurement.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485640" y="2895120"/>
            <a:ext cx="265176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z="2600" strike="noStrike">
                <a:solidFill>
                  <a:srgbClr val="000000"/>
                </a:solidFill>
                <a:latin typeface="Arial"/>
                <a:ea typeface="Arial"/>
              </a:rPr>
              <a:t>Tasks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50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Basic Concepts</a:t>
            </a:r>
            <a:endParaRPr/>
          </a:p>
        </p:txBody>
      </p:sp>
      <p:pic>
        <p:nvPicPr>
          <p:cNvPr id="90" name="Google Shape;81;p16" descr=""/>
          <p:cNvPicPr/>
          <p:nvPr/>
        </p:nvPicPr>
        <p:blipFill>
          <a:blip r:embed="rId1"/>
          <a:stretch/>
        </p:blipFill>
        <p:spPr>
          <a:xfrm>
            <a:off x="6860520" y="955080"/>
            <a:ext cx="1766880" cy="34200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3179880" y="864000"/>
            <a:ext cx="3359160" cy="523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Ordinary waves (O waves)</a:t>
            </a:r>
            <a:endParaRPr/>
          </a:p>
        </p:txBody>
      </p:sp>
      <p:pic>
        <p:nvPicPr>
          <p:cNvPr id="92" name="Google Shape;83;p16" descr=""/>
          <p:cNvPicPr/>
          <p:nvPr/>
        </p:nvPicPr>
        <p:blipFill>
          <a:blip r:embed="rId2"/>
          <a:srcRect l="26032" t="10825" r="5768" b="3720"/>
          <a:stretch/>
        </p:blipFill>
        <p:spPr>
          <a:xfrm>
            <a:off x="0" y="0"/>
            <a:ext cx="3064680" cy="3162960"/>
          </a:xfrm>
          <a:prstGeom prst="rect">
            <a:avLst/>
          </a:prstGeom>
          <a:ln>
            <a:noFill/>
          </a:ln>
        </p:spPr>
      </p:pic>
      <p:pic>
        <p:nvPicPr>
          <p:cNvPr id="93" name="Google Shape;84;p16" descr=""/>
          <p:cNvPicPr/>
          <p:nvPr/>
        </p:nvPicPr>
        <p:blipFill>
          <a:blip r:embed="rId3"/>
          <a:stretch/>
        </p:blipFill>
        <p:spPr>
          <a:xfrm>
            <a:off x="3324240" y="1562400"/>
            <a:ext cx="3409200" cy="804600"/>
          </a:xfrm>
          <a:prstGeom prst="rect">
            <a:avLst/>
          </a:prstGeom>
          <a:ln>
            <a:noFill/>
          </a:ln>
        </p:spPr>
      </p:pic>
      <p:pic>
        <p:nvPicPr>
          <p:cNvPr id="94" name="Google Shape;85;p16" descr=""/>
          <p:cNvPicPr/>
          <p:nvPr/>
        </p:nvPicPr>
        <p:blipFill>
          <a:blip r:embed="rId4"/>
          <a:srcRect l="44470" t="42441" r="45693" b="47409"/>
          <a:stretch/>
        </p:blipFill>
        <p:spPr>
          <a:xfrm>
            <a:off x="7104960" y="1674720"/>
            <a:ext cx="1110600" cy="643680"/>
          </a:xfrm>
          <a:prstGeom prst="rect">
            <a:avLst/>
          </a:prstGeom>
          <a:ln>
            <a:noFill/>
          </a:ln>
        </p:spPr>
      </p:pic>
      <p:sp>
        <p:nvSpPr>
          <p:cNvPr id="95" name="TextShape 3"/>
          <p:cNvSpPr txBox="1"/>
          <p:nvPr/>
        </p:nvSpPr>
        <p:spPr>
          <a:xfrm>
            <a:off x="2967480" y="2595600"/>
            <a:ext cx="5902200" cy="80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One wave goes through the plasma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Another goes through air</a:t>
            </a:r>
            <a:endParaRPr/>
          </a:p>
        </p:txBody>
      </p:sp>
      <p:sp>
        <p:nvSpPr>
          <p:cNvPr id="96" name="TextShape 4"/>
          <p:cNvSpPr txBox="1"/>
          <p:nvPr/>
        </p:nvSpPr>
        <p:spPr>
          <a:xfrm>
            <a:off x="506160" y="3445560"/>
            <a:ext cx="8131320" cy="482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We can deduce the density from the phase difference between the two!</a:t>
            </a:r>
            <a:endParaRPr/>
          </a:p>
        </p:txBody>
      </p:sp>
      <p:sp>
        <p:nvSpPr>
          <p:cNvPr id="97" name="TextShape 5"/>
          <p:cNvSpPr txBox="1"/>
          <p:nvPr/>
        </p:nvSpPr>
        <p:spPr>
          <a:xfrm>
            <a:off x="2077560" y="4210920"/>
            <a:ext cx="5902200" cy="523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refr. index       density             phase shift       density :)</a:t>
            </a:r>
            <a:endParaRPr/>
          </a:p>
        </p:txBody>
      </p:sp>
      <p:pic>
        <p:nvPicPr>
          <p:cNvPr id="98" name="Google Shape;89;p16" descr=""/>
          <p:cNvPicPr/>
          <p:nvPr/>
        </p:nvPicPr>
        <p:blipFill>
          <a:blip r:embed="rId5"/>
          <a:stretch/>
        </p:blipFill>
        <p:spPr>
          <a:xfrm>
            <a:off x="8790480" y="3400920"/>
            <a:ext cx="200880" cy="140400"/>
          </a:xfrm>
          <a:prstGeom prst="rect">
            <a:avLst/>
          </a:prstGeom>
          <a:ln>
            <a:noFill/>
          </a:ln>
        </p:spPr>
      </p:pic>
      <p:pic>
        <p:nvPicPr>
          <p:cNvPr id="99" name="Google Shape;90;p16" descr=""/>
          <p:cNvPicPr/>
          <p:nvPr/>
        </p:nvPicPr>
        <p:blipFill>
          <a:blip r:embed="rId6"/>
          <a:stretch/>
        </p:blipFill>
        <p:spPr>
          <a:xfrm>
            <a:off x="3264120" y="4349520"/>
            <a:ext cx="280440" cy="19620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91;p16" descr=""/>
          <p:cNvPicPr/>
          <p:nvPr/>
        </p:nvPicPr>
        <p:blipFill>
          <a:blip r:embed="rId7"/>
          <a:stretch/>
        </p:blipFill>
        <p:spPr>
          <a:xfrm>
            <a:off x="4447440" y="4328640"/>
            <a:ext cx="622800" cy="237600"/>
          </a:xfrm>
          <a:prstGeom prst="rect">
            <a:avLst/>
          </a:prstGeom>
          <a:ln>
            <a:noFill/>
          </a:ln>
        </p:spPr>
      </p:pic>
      <p:pic>
        <p:nvPicPr>
          <p:cNvPr id="101" name="Google Shape;92;p16" descr=""/>
          <p:cNvPicPr/>
          <p:nvPr/>
        </p:nvPicPr>
        <p:blipFill>
          <a:blip r:embed="rId8"/>
          <a:stretch/>
        </p:blipFill>
        <p:spPr>
          <a:xfrm>
            <a:off x="6382080" y="4349160"/>
            <a:ext cx="280440" cy="19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Arial"/>
                <a:ea typeface="Arial"/>
              </a:rPr>
              <a:t>Basic Concepts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257760" y="676800"/>
            <a:ext cx="4962960" cy="792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Waves need to have a high frequency </a:t>
            </a: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
</a:t>
            </a: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(71 GHz) to overcome the cut-off</a:t>
            </a:r>
            <a:endParaRPr/>
          </a:p>
        </p:txBody>
      </p:sp>
      <p:pic>
        <p:nvPicPr>
          <p:cNvPr id="104" name="Google Shape;99;p17" descr=""/>
          <p:cNvPicPr/>
          <p:nvPr/>
        </p:nvPicPr>
        <p:blipFill>
          <a:blip r:embed="rId1"/>
          <a:stretch/>
        </p:blipFill>
        <p:spPr>
          <a:xfrm>
            <a:off x="2361960" y="2698200"/>
            <a:ext cx="1024920" cy="341280"/>
          </a:xfrm>
          <a:prstGeom prst="rect">
            <a:avLst/>
          </a:prstGeom>
          <a:ln>
            <a:noFill/>
          </a:ln>
        </p:spPr>
      </p:pic>
      <p:sp>
        <p:nvSpPr>
          <p:cNvPr id="105" name="TextShape 3"/>
          <p:cNvSpPr txBox="1"/>
          <p:nvPr/>
        </p:nvSpPr>
        <p:spPr>
          <a:xfrm>
            <a:off x="257760" y="2606760"/>
            <a:ext cx="2333520" cy="523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Reference wave:</a:t>
            </a:r>
            <a:endParaRPr/>
          </a:p>
        </p:txBody>
      </p:sp>
      <p:sp>
        <p:nvSpPr>
          <p:cNvPr id="106" name="TextShape 4"/>
          <p:cNvSpPr txBox="1"/>
          <p:nvPr/>
        </p:nvSpPr>
        <p:spPr>
          <a:xfrm>
            <a:off x="3560400" y="2606760"/>
            <a:ext cx="2333520" cy="523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+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Probing wave:</a:t>
            </a:r>
            <a:endParaRPr/>
          </a:p>
        </p:txBody>
      </p:sp>
      <p:pic>
        <p:nvPicPr>
          <p:cNvPr id="107" name="Google Shape;102;p17" descr=""/>
          <p:cNvPicPr/>
          <p:nvPr/>
        </p:nvPicPr>
        <p:blipFill>
          <a:blip r:embed="rId2"/>
          <a:stretch/>
        </p:blipFill>
        <p:spPr>
          <a:xfrm>
            <a:off x="5682600" y="2664000"/>
            <a:ext cx="3075120" cy="341280"/>
          </a:xfrm>
          <a:prstGeom prst="rect">
            <a:avLst/>
          </a:prstGeom>
          <a:ln>
            <a:noFill/>
          </a:ln>
        </p:spPr>
      </p:pic>
      <p:sp>
        <p:nvSpPr>
          <p:cNvPr id="108" name="TextShape 5"/>
          <p:cNvSpPr txBox="1"/>
          <p:nvPr/>
        </p:nvSpPr>
        <p:spPr>
          <a:xfrm>
            <a:off x="257760" y="1604520"/>
            <a:ext cx="5475960" cy="715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cs-CZ" strike="noStrike">
                <a:solidFill>
                  <a:srgbClr val="595959"/>
                </a:solidFill>
                <a:latin typeface="Arial"/>
                <a:ea typeface="Arial"/>
              </a:rPr>
              <a:t>We modulate the wave in frequency with a sawtooth signal</a:t>
            </a:r>
            <a:endParaRPr/>
          </a:p>
        </p:txBody>
      </p:sp>
      <p:pic>
        <p:nvPicPr>
          <p:cNvPr id="109" name="Google Shape;104;p17" descr=""/>
          <p:cNvPicPr/>
          <p:nvPr/>
        </p:nvPicPr>
        <p:blipFill>
          <a:blip r:embed="rId3"/>
          <a:stretch/>
        </p:blipFill>
        <p:spPr>
          <a:xfrm>
            <a:off x="5554080" y="479520"/>
            <a:ext cx="3331800" cy="1843560"/>
          </a:xfrm>
          <a:prstGeom prst="rect">
            <a:avLst/>
          </a:prstGeom>
          <a:ln>
            <a:noFill/>
          </a:ln>
        </p:spPr>
      </p:pic>
      <p:pic>
        <p:nvPicPr>
          <p:cNvPr id="110" name="Google Shape;105;p17" descr=""/>
          <p:cNvPicPr/>
          <p:nvPr/>
        </p:nvPicPr>
        <p:blipFill>
          <a:blip r:embed="rId4"/>
          <a:srcRect l="0" t="40000" r="0" b="0"/>
          <a:stretch/>
        </p:blipFill>
        <p:spPr>
          <a:xfrm>
            <a:off x="2905920" y="3039840"/>
            <a:ext cx="3331800" cy="1109520"/>
          </a:xfrm>
          <a:prstGeom prst="rect">
            <a:avLst/>
          </a:prstGeom>
          <a:ln>
            <a:noFill/>
          </a:ln>
        </p:spPr>
      </p:pic>
      <p:pic>
        <p:nvPicPr>
          <p:cNvPr id="111" name="Google Shape;106;p17" descr=""/>
          <p:cNvPicPr/>
          <p:nvPr/>
        </p:nvPicPr>
        <p:blipFill>
          <a:blip r:embed="rId5"/>
          <a:stretch/>
        </p:blipFill>
        <p:spPr>
          <a:xfrm>
            <a:off x="1518840" y="4183920"/>
            <a:ext cx="6106320" cy="79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1;p18" descr=""/>
          <p:cNvPicPr/>
          <p:nvPr/>
        </p:nvPicPr>
        <p:blipFill>
          <a:blip r:embed="rId1"/>
          <a:stretch/>
        </p:blipFill>
        <p:spPr>
          <a:xfrm>
            <a:off x="213840" y="510480"/>
            <a:ext cx="4681080" cy="3189600"/>
          </a:xfrm>
          <a:prstGeom prst="rect">
            <a:avLst/>
          </a:prstGeom>
          <a:ln>
            <a:noFill/>
          </a:ln>
        </p:spPr>
      </p:pic>
      <p:pic>
        <p:nvPicPr>
          <p:cNvPr id="113" name="Google Shape;112;p18" descr=""/>
          <p:cNvPicPr/>
          <p:nvPr/>
        </p:nvPicPr>
        <p:blipFill>
          <a:blip r:embed="rId2"/>
          <a:srcRect l="34721" t="24925" r="36241" b="25809"/>
          <a:stretch/>
        </p:blipFill>
        <p:spPr>
          <a:xfrm>
            <a:off x="5032440" y="3507480"/>
            <a:ext cx="1224720" cy="1168200"/>
          </a:xfrm>
          <a:prstGeom prst="rect">
            <a:avLst/>
          </a:prstGeom>
          <a:ln>
            <a:noFill/>
          </a:ln>
        </p:spPr>
      </p:pic>
      <p:pic>
        <p:nvPicPr>
          <p:cNvPr id="114" name="Google Shape;113;p18" descr=""/>
          <p:cNvPicPr/>
          <p:nvPr/>
        </p:nvPicPr>
        <p:blipFill>
          <a:blip r:embed="rId3"/>
          <a:srcRect l="32384" t="34713" r="33404" b="20752"/>
          <a:stretch/>
        </p:blipFill>
        <p:spPr>
          <a:xfrm>
            <a:off x="6624000" y="3238920"/>
            <a:ext cx="2330640" cy="17053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377280" y="3868560"/>
            <a:ext cx="4288320" cy="12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lang="cs-CZ" sz="1600" strike="noStrike">
                <a:solidFill>
                  <a:srgbClr val="000000"/>
                </a:solidFill>
                <a:latin typeface="Arial"/>
                <a:ea typeface="Arial"/>
              </a:rPr>
              <a:t>unn oscillator frequency:          71 GHz</a:t>
            </a:r>
            <a:endParaRPr/>
          </a:p>
          <a:p>
            <a:pPr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Arial"/>
              </a:rPr>
              <a:t>Sawtooth frequency:                   500 kHz</a:t>
            </a:r>
            <a:endParaRPr/>
          </a:p>
          <a:p>
            <a:pPr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Arial"/>
              </a:rPr>
              <a:t>Frequency sweep:                       30 MHz</a:t>
            </a:r>
            <a:endParaRPr/>
          </a:p>
          <a:p>
            <a:pPr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Arial"/>
              </a:rPr>
              <a:t>Waveguide path difference:         10 m</a:t>
            </a:r>
            <a:endParaRPr/>
          </a:p>
        </p:txBody>
      </p:sp>
      <p:pic>
        <p:nvPicPr>
          <p:cNvPr id="116" name="Google Shape;116;p18" descr=""/>
          <p:cNvPicPr/>
          <p:nvPr/>
        </p:nvPicPr>
        <p:blipFill>
          <a:blip r:embed="rId4"/>
          <a:stretch/>
        </p:blipFill>
        <p:spPr>
          <a:xfrm>
            <a:off x="5283360" y="1390320"/>
            <a:ext cx="1702800" cy="1852560"/>
          </a:xfrm>
          <a:prstGeom prst="rect">
            <a:avLst/>
          </a:prstGeom>
          <a:ln>
            <a:noFill/>
          </a:ln>
        </p:spPr>
      </p:pic>
      <p:pic>
        <p:nvPicPr>
          <p:cNvPr id="117" name="Google Shape;117;p18" descr=""/>
          <p:cNvPicPr/>
          <p:nvPr/>
        </p:nvPicPr>
        <p:blipFill>
          <a:blip r:embed="rId5"/>
          <a:stretch/>
        </p:blipFill>
        <p:spPr>
          <a:xfrm>
            <a:off x="6999840" y="571680"/>
            <a:ext cx="1737000" cy="189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cs-CZ" sz="3500" strike="noStrike">
                <a:solidFill>
                  <a:srgbClr val="000000"/>
                </a:solidFill>
                <a:latin typeface="Arial"/>
                <a:ea typeface="Arial"/>
              </a:rPr>
              <a:t>Goals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299880" y="1399320"/>
            <a:ext cx="8543880" cy="359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2500" strike="noStrike">
                <a:solidFill>
                  <a:srgbClr val="595959"/>
                </a:solidFill>
                <a:latin typeface="Arial"/>
                <a:ea typeface="Arial"/>
              </a:rPr>
              <a:t>Dependency of the plasma density on the electric field.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2500" strike="noStrike">
                <a:solidFill>
                  <a:srgbClr val="595959"/>
                </a:solidFill>
                <a:latin typeface="Arial"/>
                <a:ea typeface="Arial"/>
              </a:rPr>
              <a:t>Dependency of the plasma density on toroidal magnetic field.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cs-CZ" sz="2500" strike="noStrike">
                <a:solidFill>
                  <a:srgbClr val="595959"/>
                </a:solidFill>
                <a:latin typeface="Arial"/>
                <a:ea typeface="Arial"/>
              </a:rPr>
              <a:t>Reconstruction of the plasma density profile evolution from LFS (low field side) to HFS (high field side) by multi-chord measurement.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8;p20" descr=""/>
          <p:cNvPicPr/>
          <p:nvPr/>
        </p:nvPicPr>
        <p:blipFill>
          <a:blip r:embed="rId1"/>
          <a:srcRect l="5372" t="7097" r="6639" b="0"/>
          <a:stretch/>
        </p:blipFill>
        <p:spPr>
          <a:xfrm>
            <a:off x="0" y="118440"/>
            <a:ext cx="9143640" cy="505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33;p21" descr=""/>
          <p:cNvPicPr/>
          <p:nvPr/>
        </p:nvPicPr>
        <p:blipFill>
          <a:blip r:embed="rId1"/>
          <a:srcRect l="7945" t="1755" r="5892" b="0"/>
          <a:stretch/>
        </p:blipFill>
        <p:spPr>
          <a:xfrm>
            <a:off x="609120" y="213840"/>
            <a:ext cx="8120520" cy="456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LibreOffice/4.4.3.2$Linux_X86_64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cs-CZ</dc:language>
  <cp:revision>0</cp:revision>
</cp:coreProperties>
</file>