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7" r:id="rId8"/>
    <p:sldId id="268" r:id="rId9"/>
    <p:sldId id="269" r:id="rId10"/>
    <p:sldId id="270" r:id="rId11"/>
    <p:sldId id="271" r:id="rId12"/>
    <p:sldId id="276" r:id="rId13"/>
    <p:sldId id="272" r:id="rId14"/>
    <p:sldId id="273" r:id="rId15"/>
    <p:sldId id="262" r:id="rId16"/>
    <p:sldId id="274" r:id="rId17"/>
    <p:sldId id="264" r:id="rId18"/>
  </p:sldIdLst>
  <p:sldSz cx="9144000" cy="5143500" type="screen16x9"/>
  <p:notesSz cx="6858000" cy="9144000"/>
  <p:embeddedFontLst>
    <p:embeddedFont>
      <p:font typeface="Century Gothic" panose="020B0502020202020204" pitchFamily="34" charset="0"/>
      <p:regular r:id="rId20"/>
      <p:bold r:id="rId21"/>
      <p:italic r:id="rId22"/>
      <p:boldItalic r:id="rId23"/>
    </p:embeddedFont>
    <p:embeddedFont>
      <p:font typeface="Roboto" panose="020000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hbMmVWko/2bC2XFOfsj1oBiPDP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74" autoAdjust="0"/>
    <p:restoredTop sz="94660"/>
  </p:normalViewPr>
  <p:slideViewPr>
    <p:cSldViewPr snapToGrid="0">
      <p:cViewPr varScale="1">
        <p:scale>
          <a:sx n="78" d="100"/>
          <a:sy n="78" d="100"/>
        </p:scale>
        <p:origin x="716" y="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1048699" name="Google Shape;71;g3746a81f958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700" name="Google Shape;72;g3746a81f958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1048590" name="Google Shape;71;g3746a81f958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591" name="Google Shape;72;g3746a81f958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91FD1D37-5CEF-54CC-80AE-270B4D4757B9}"/>
            </a:ext>
          </a:extLst>
        </p:cNvPr>
        <p:cNvGrpSpPr/>
        <p:nvPr/>
      </p:nvGrpSpPr>
      <p:grpSpPr>
        <a:xfrm>
          <a:off x="0" y="0"/>
          <a:ext cx="0" cy="0"/>
          <a:chOff x="0" y="0"/>
          <a:chExt cx="0" cy="0"/>
        </a:xfrm>
      </p:grpSpPr>
      <p:sp>
        <p:nvSpPr>
          <p:cNvPr id="1048590" name="Google Shape;71;g3746a81f958_0_92:notes">
            <a:extLst>
              <a:ext uri="{FF2B5EF4-FFF2-40B4-BE49-F238E27FC236}">
                <a16:creationId xmlns:a16="http://schemas.microsoft.com/office/drawing/2014/main" id="{C162DDA2-9423-1AC6-275C-5D4258DE40D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591" name="Google Shape;72;g3746a81f958_0_92:notes">
            <a:extLst>
              <a:ext uri="{FF2B5EF4-FFF2-40B4-BE49-F238E27FC236}">
                <a16:creationId xmlns:a16="http://schemas.microsoft.com/office/drawing/2014/main" id="{05B96BE5-3BD5-316E-4230-68109C731E2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34605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A763D654-CB8E-BC31-55FF-CB9286C54012}"/>
            </a:ext>
          </a:extLst>
        </p:cNvPr>
        <p:cNvGrpSpPr/>
        <p:nvPr/>
      </p:nvGrpSpPr>
      <p:grpSpPr>
        <a:xfrm>
          <a:off x="0" y="0"/>
          <a:ext cx="0" cy="0"/>
          <a:chOff x="0" y="0"/>
          <a:chExt cx="0" cy="0"/>
        </a:xfrm>
      </p:grpSpPr>
      <p:sp>
        <p:nvSpPr>
          <p:cNvPr id="58" name="Google Shape;58;g3746a81f958_0_66:notes">
            <a:extLst>
              <a:ext uri="{FF2B5EF4-FFF2-40B4-BE49-F238E27FC236}">
                <a16:creationId xmlns:a16="http://schemas.microsoft.com/office/drawing/2014/main" id="{CF73DB30-651E-DA5F-6FD6-1B10794A7DA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46a81f958_0_66:notes">
            <a:extLst>
              <a:ext uri="{FF2B5EF4-FFF2-40B4-BE49-F238E27FC236}">
                <a16:creationId xmlns:a16="http://schemas.microsoft.com/office/drawing/2014/main" id="{4F34E651-1D63-7B58-B334-CBA620B07F5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026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2A1BB5E0-FCDC-717E-0702-7FA483D3257E}"/>
            </a:ext>
          </a:extLst>
        </p:cNvPr>
        <p:cNvGrpSpPr/>
        <p:nvPr/>
      </p:nvGrpSpPr>
      <p:grpSpPr>
        <a:xfrm>
          <a:off x="0" y="0"/>
          <a:ext cx="0" cy="0"/>
          <a:chOff x="0" y="0"/>
          <a:chExt cx="0" cy="0"/>
        </a:xfrm>
      </p:grpSpPr>
      <p:sp>
        <p:nvSpPr>
          <p:cNvPr id="58" name="Google Shape;58;g3746a81f958_0_66:notes">
            <a:extLst>
              <a:ext uri="{FF2B5EF4-FFF2-40B4-BE49-F238E27FC236}">
                <a16:creationId xmlns:a16="http://schemas.microsoft.com/office/drawing/2014/main" id="{10A04804-5D0D-2BD0-C42E-58387812D83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46a81f958_0_66:notes">
            <a:extLst>
              <a:ext uri="{FF2B5EF4-FFF2-40B4-BE49-F238E27FC236}">
                <a16:creationId xmlns:a16="http://schemas.microsoft.com/office/drawing/2014/main" id="{7FA4DD34-4E7D-31F6-BE0C-3C3B3EE71B1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1110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643449D3-E720-55B3-DC39-1E6575DF768B}"/>
            </a:ext>
          </a:extLst>
        </p:cNvPr>
        <p:cNvGrpSpPr/>
        <p:nvPr/>
      </p:nvGrpSpPr>
      <p:grpSpPr>
        <a:xfrm>
          <a:off x="0" y="0"/>
          <a:ext cx="0" cy="0"/>
          <a:chOff x="0" y="0"/>
          <a:chExt cx="0" cy="0"/>
        </a:xfrm>
      </p:grpSpPr>
      <p:sp>
        <p:nvSpPr>
          <p:cNvPr id="58" name="Google Shape;58;g3746a81f958_0_66:notes">
            <a:extLst>
              <a:ext uri="{FF2B5EF4-FFF2-40B4-BE49-F238E27FC236}">
                <a16:creationId xmlns:a16="http://schemas.microsoft.com/office/drawing/2014/main" id="{725CF4C6-BBBF-E2F8-92E2-1D7D638ADDE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46a81f958_0_66:notes">
            <a:extLst>
              <a:ext uri="{FF2B5EF4-FFF2-40B4-BE49-F238E27FC236}">
                <a16:creationId xmlns:a16="http://schemas.microsoft.com/office/drawing/2014/main" id="{18650F9C-637A-7109-31B4-F1F6792A414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8066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746a81f958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746a81f958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CB76CC96-0E5D-51B0-159F-E296AB05CE73}"/>
            </a:ext>
          </a:extLst>
        </p:cNvPr>
        <p:cNvGrpSpPr/>
        <p:nvPr/>
      </p:nvGrpSpPr>
      <p:grpSpPr>
        <a:xfrm>
          <a:off x="0" y="0"/>
          <a:ext cx="0" cy="0"/>
          <a:chOff x="0" y="0"/>
          <a:chExt cx="0" cy="0"/>
        </a:xfrm>
      </p:grpSpPr>
      <p:sp>
        <p:nvSpPr>
          <p:cNvPr id="58" name="Google Shape;58;g3746a81f958_0_66:notes">
            <a:extLst>
              <a:ext uri="{FF2B5EF4-FFF2-40B4-BE49-F238E27FC236}">
                <a16:creationId xmlns:a16="http://schemas.microsoft.com/office/drawing/2014/main" id="{427BA2F1-B00B-EDF2-76B6-34088867699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46a81f958_0_66:notes">
            <a:extLst>
              <a:ext uri="{FF2B5EF4-FFF2-40B4-BE49-F238E27FC236}">
                <a16:creationId xmlns:a16="http://schemas.microsoft.com/office/drawing/2014/main" id="{6053F94E-E655-A056-AF92-8BBA8548A42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3422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80eafb6af4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g380eafb6af4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80eafb6af4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g380eafb6af4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1048625" name="Google Shape;71;g3746a81f958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626" name="Google Shape;72;g3746a81f958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1048699" name="Google Shape;71;g3746a81f958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700" name="Google Shape;72;g3746a81f958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1048590" name="Google Shape;71;g3746a81f958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591" name="Google Shape;72;g3746a81f958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1048625" name="Google Shape;71;g3746a81f958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626" name="Google Shape;72;g3746a81f958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1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1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1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1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12"/>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1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
          <p:cNvSpPr txBox="1">
            <a:spLocks noGrp="1"/>
          </p:cNvSpPr>
          <p:nvPr>
            <p:ph type="ctrTitle"/>
          </p:nvPr>
        </p:nvSpPr>
        <p:spPr>
          <a:xfrm>
            <a:off x="113183" y="459175"/>
            <a:ext cx="8520600" cy="20526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r>
              <a:rPr lang="en" sz="3600" b="1" i="1">
                <a:solidFill>
                  <a:schemeClr val="lt1"/>
                </a:solidFill>
                <a:latin typeface="Century Gothic"/>
                <a:ea typeface="Century Gothic"/>
                <a:cs typeface="Century Gothic"/>
                <a:sym typeface="Century Gothic"/>
              </a:rPr>
              <a:t>NAIJAFUSION 2025</a:t>
            </a:r>
            <a:endParaRPr sz="3600" b="1" i="1">
              <a:solidFill>
                <a:schemeClr val="lt1"/>
              </a:solidFill>
              <a:latin typeface="Century Gothic"/>
              <a:ea typeface="Century Gothic"/>
              <a:cs typeface="Century Gothic"/>
              <a:sym typeface="Century Gothic"/>
            </a:endParaRPr>
          </a:p>
          <a:p>
            <a:pPr marL="0" lvl="0" indent="0" algn="ctr" rtl="0">
              <a:lnSpc>
                <a:spcPct val="100000"/>
              </a:lnSpc>
              <a:spcBef>
                <a:spcPts val="0"/>
              </a:spcBef>
              <a:spcAft>
                <a:spcPts val="0"/>
              </a:spcAft>
              <a:buSzPts val="5200"/>
              <a:buNone/>
            </a:pPr>
            <a:endParaRPr/>
          </a:p>
        </p:txBody>
      </p:sp>
      <p:sp>
        <p:nvSpPr>
          <p:cNvPr id="55" name="Google Shape;55;p1"/>
          <p:cNvSpPr txBox="1">
            <a:spLocks noGrp="1"/>
          </p:cNvSpPr>
          <p:nvPr>
            <p:ph type="subTitle" idx="1"/>
          </p:nvPr>
        </p:nvSpPr>
        <p:spPr>
          <a:xfrm>
            <a:off x="280700" y="2404825"/>
            <a:ext cx="8291700" cy="2848200"/>
          </a:xfrm>
          <a:prstGeom prst="rect">
            <a:avLst/>
          </a:prstGeom>
          <a:noFill/>
          <a:ln>
            <a:noFill/>
          </a:ln>
        </p:spPr>
        <p:txBody>
          <a:bodyPr spcFirstLastPara="1" wrap="square" lIns="91425" tIns="91425" rIns="91425" bIns="91425" anchor="t" anchorCtr="0">
            <a:normAutofit fontScale="47500" lnSpcReduction="20000"/>
          </a:bodyPr>
          <a:lstStyle/>
          <a:p>
            <a:pPr marL="0" lvl="0" indent="0" algn="ctr" rtl="0">
              <a:lnSpc>
                <a:spcPct val="100000"/>
              </a:lnSpc>
              <a:spcBef>
                <a:spcPts val="0"/>
              </a:spcBef>
              <a:spcAft>
                <a:spcPts val="0"/>
              </a:spcAft>
              <a:buSzPct val="124687"/>
              <a:buNone/>
            </a:pPr>
            <a:r>
              <a:rPr lang="en" sz="3208" b="1" dirty="0">
                <a:solidFill>
                  <a:srgbClr val="222222"/>
                </a:solidFill>
              </a:rPr>
              <a:t>The Tokamak as a Transformer:</a:t>
            </a:r>
            <a:endParaRPr sz="3208" b="1" dirty="0">
              <a:solidFill>
                <a:srgbClr val="222222"/>
              </a:solidFill>
            </a:endParaRPr>
          </a:p>
          <a:p>
            <a:pPr marL="0" lvl="0" indent="0" algn="ctr" rtl="0">
              <a:lnSpc>
                <a:spcPct val="100000"/>
              </a:lnSpc>
              <a:spcBef>
                <a:spcPts val="0"/>
              </a:spcBef>
              <a:spcAft>
                <a:spcPts val="0"/>
              </a:spcAft>
              <a:buSzPct val="124687"/>
              <a:buNone/>
            </a:pPr>
            <a:r>
              <a:rPr lang="en" sz="3208" b="1" dirty="0">
                <a:solidFill>
                  <a:srgbClr val="222222"/>
                </a:solidFill>
              </a:rPr>
              <a:t>An Experimental Study of Ohmic Heating on GOLEM</a:t>
            </a:r>
            <a:endParaRPr sz="5958" b="1" dirty="0">
              <a:solidFill>
                <a:srgbClr val="134F5C"/>
              </a:solidFill>
            </a:endParaRPr>
          </a:p>
          <a:p>
            <a:pPr marL="0" lvl="0" indent="0" algn="ctr" rtl="0">
              <a:lnSpc>
                <a:spcPct val="100000"/>
              </a:lnSpc>
              <a:spcBef>
                <a:spcPts val="0"/>
              </a:spcBef>
              <a:spcAft>
                <a:spcPts val="0"/>
              </a:spcAft>
              <a:buSzPct val="142857"/>
              <a:buNone/>
            </a:pPr>
            <a:endParaRPr b="1" dirty="0">
              <a:solidFill>
                <a:srgbClr val="134F5C"/>
              </a:solidFill>
            </a:endParaRPr>
          </a:p>
          <a:p>
            <a:pPr marL="0" lvl="0" indent="0" algn="ctr" rtl="0">
              <a:lnSpc>
                <a:spcPct val="100000"/>
              </a:lnSpc>
              <a:spcBef>
                <a:spcPts val="0"/>
              </a:spcBef>
              <a:spcAft>
                <a:spcPts val="0"/>
              </a:spcAft>
              <a:buSzPct val="203345"/>
              <a:buNone/>
            </a:pPr>
            <a:r>
              <a:rPr lang="en" sz="1967" b="1" dirty="0">
                <a:solidFill>
                  <a:srgbClr val="222222"/>
                </a:solidFill>
              </a:rPr>
              <a:t>Jatto Daniel Onimisi[1], Chinomnso Daniel Umejiaku[2], Adanna Deborah Onwuasoanya[2]</a:t>
            </a:r>
            <a:endParaRPr sz="2667" b="1" dirty="0">
              <a:solidFill>
                <a:srgbClr val="134F5C"/>
              </a:solidFill>
            </a:endParaRPr>
          </a:p>
          <a:p>
            <a:pPr marL="0" lvl="0" indent="0" algn="ctr" rtl="0">
              <a:lnSpc>
                <a:spcPct val="100000"/>
              </a:lnSpc>
              <a:spcBef>
                <a:spcPts val="0"/>
              </a:spcBef>
              <a:spcAft>
                <a:spcPts val="0"/>
              </a:spcAft>
              <a:buSzPct val="222222"/>
              <a:buNone/>
            </a:pPr>
            <a:endParaRPr sz="1800" dirty="0">
              <a:solidFill>
                <a:srgbClr val="134F5C"/>
              </a:solidFill>
            </a:endParaRPr>
          </a:p>
          <a:p>
            <a:pPr marL="0" lvl="0" indent="0" algn="ctr" rtl="0">
              <a:lnSpc>
                <a:spcPct val="110000"/>
              </a:lnSpc>
              <a:spcBef>
                <a:spcPts val="0"/>
              </a:spcBef>
              <a:spcAft>
                <a:spcPts val="0"/>
              </a:spcAft>
              <a:buSzPct val="186046"/>
              <a:buNone/>
            </a:pPr>
            <a:r>
              <a:rPr lang="en" sz="2150" dirty="0">
                <a:solidFill>
                  <a:srgbClr val="134F5C"/>
                </a:solidFill>
                <a:latin typeface="Century Gothic"/>
                <a:ea typeface="Century Gothic"/>
                <a:cs typeface="Century Gothic"/>
                <a:sym typeface="Century Gothic"/>
              </a:rPr>
              <a:t>Affiliations:</a:t>
            </a:r>
            <a:endParaRPr sz="2150" dirty="0">
              <a:solidFill>
                <a:srgbClr val="134F5C"/>
              </a:solidFill>
              <a:latin typeface="Century Gothic"/>
              <a:ea typeface="Century Gothic"/>
              <a:cs typeface="Century Gothic"/>
              <a:sym typeface="Century Gothic"/>
            </a:endParaRPr>
          </a:p>
          <a:p>
            <a:pPr marL="0" lvl="0" indent="0" algn="l" rtl="0">
              <a:lnSpc>
                <a:spcPct val="110000"/>
              </a:lnSpc>
              <a:spcBef>
                <a:spcPts val="0"/>
              </a:spcBef>
              <a:spcAft>
                <a:spcPts val="0"/>
              </a:spcAft>
              <a:buSzPct val="186046"/>
              <a:buNone/>
            </a:pPr>
            <a:endParaRPr sz="2150" dirty="0">
              <a:solidFill>
                <a:srgbClr val="134F5C"/>
              </a:solidFill>
              <a:latin typeface="Century Gothic"/>
              <a:ea typeface="Century Gothic"/>
              <a:cs typeface="Century Gothic"/>
              <a:sym typeface="Century Gothic"/>
            </a:endParaRPr>
          </a:p>
          <a:p>
            <a:pPr marL="0" lvl="0" indent="0" algn="ctr" rtl="0">
              <a:lnSpc>
                <a:spcPct val="110000"/>
              </a:lnSpc>
              <a:spcBef>
                <a:spcPts val="0"/>
              </a:spcBef>
              <a:spcAft>
                <a:spcPts val="0"/>
              </a:spcAft>
              <a:buSzPct val="51162"/>
              <a:buNone/>
            </a:pPr>
            <a:r>
              <a:rPr lang="en" sz="2150" dirty="0">
                <a:solidFill>
                  <a:srgbClr val="134F5C"/>
                </a:solidFill>
                <a:latin typeface="Century Gothic"/>
                <a:ea typeface="Century Gothic"/>
                <a:cs typeface="Century Gothic"/>
                <a:sym typeface="Century Gothic"/>
              </a:rPr>
              <a:t>`1. University of Ilorin, Ilorin, Nigeria, </a:t>
            </a:r>
            <a:endParaRPr sz="2150" dirty="0">
              <a:solidFill>
                <a:srgbClr val="134F5C"/>
              </a:solidFill>
              <a:latin typeface="Century Gothic"/>
              <a:ea typeface="Century Gothic"/>
              <a:cs typeface="Century Gothic"/>
              <a:sym typeface="Century Gothic"/>
            </a:endParaRPr>
          </a:p>
          <a:p>
            <a:pPr marL="0" lvl="0" indent="0" algn="ctr" rtl="0">
              <a:lnSpc>
                <a:spcPct val="110000"/>
              </a:lnSpc>
              <a:spcBef>
                <a:spcPts val="0"/>
              </a:spcBef>
              <a:spcAft>
                <a:spcPts val="0"/>
              </a:spcAft>
              <a:buClr>
                <a:schemeClr val="dk1"/>
              </a:buClr>
              <a:buSzPct val="51162"/>
              <a:buFont typeface="Arial"/>
              <a:buNone/>
            </a:pPr>
            <a:r>
              <a:rPr lang="en" sz="2150" dirty="0">
                <a:solidFill>
                  <a:srgbClr val="134F5C"/>
                </a:solidFill>
                <a:latin typeface="Century Gothic"/>
                <a:ea typeface="Century Gothic"/>
                <a:cs typeface="Century Gothic"/>
                <a:sym typeface="Century Gothic"/>
              </a:rPr>
              <a:t>2. University of Nigeria, Nsukka, Nigeria</a:t>
            </a:r>
            <a:endParaRPr sz="2150" dirty="0">
              <a:solidFill>
                <a:srgbClr val="134F5C"/>
              </a:solidFill>
              <a:latin typeface="Century Gothic"/>
              <a:ea typeface="Century Gothic"/>
              <a:cs typeface="Century Gothic"/>
              <a:sym typeface="Century Gothic"/>
            </a:endParaRPr>
          </a:p>
          <a:p>
            <a:pPr marL="0" lvl="0" indent="0" algn="ctr" rtl="0">
              <a:lnSpc>
                <a:spcPct val="110000"/>
              </a:lnSpc>
              <a:spcBef>
                <a:spcPts val="0"/>
              </a:spcBef>
              <a:spcAft>
                <a:spcPts val="0"/>
              </a:spcAft>
              <a:buClr>
                <a:schemeClr val="dk1"/>
              </a:buClr>
              <a:buSzPct val="91666"/>
              <a:buFont typeface="Arial"/>
              <a:buNone/>
            </a:pPr>
            <a:endParaRPr sz="1200" dirty="0">
              <a:solidFill>
                <a:srgbClr val="134F5C"/>
              </a:solidFill>
              <a:latin typeface="Century Gothic"/>
              <a:ea typeface="Century Gothic"/>
              <a:cs typeface="Century Gothic"/>
              <a:sym typeface="Century Gothic"/>
            </a:endParaRPr>
          </a:p>
          <a:p>
            <a:pPr marL="0" lvl="0" indent="0" algn="ctr" rtl="0">
              <a:lnSpc>
                <a:spcPct val="110000"/>
              </a:lnSpc>
              <a:spcBef>
                <a:spcPts val="0"/>
              </a:spcBef>
              <a:spcAft>
                <a:spcPts val="0"/>
              </a:spcAft>
              <a:buSzPct val="333333"/>
              <a:buNone/>
            </a:pPr>
            <a:endParaRPr sz="1200" dirty="0">
              <a:solidFill>
                <a:srgbClr val="134F5C"/>
              </a:solidFill>
              <a:latin typeface="Century Gothic"/>
              <a:ea typeface="Century Gothic"/>
              <a:cs typeface="Century Gothic"/>
              <a:sym typeface="Century Gothic"/>
            </a:endParaRPr>
          </a:p>
          <a:p>
            <a:pPr marL="914400" lvl="0" indent="0" algn="l" rtl="0">
              <a:lnSpc>
                <a:spcPct val="110000"/>
              </a:lnSpc>
              <a:spcBef>
                <a:spcPts val="0"/>
              </a:spcBef>
              <a:spcAft>
                <a:spcPts val="0"/>
              </a:spcAft>
              <a:buSzPct val="186046"/>
              <a:buNone/>
            </a:pPr>
            <a:r>
              <a:rPr lang="en" sz="2150" b="1" dirty="0">
                <a:solidFill>
                  <a:srgbClr val="134F5C"/>
                </a:solidFill>
                <a:latin typeface="Century Gothic"/>
                <a:ea typeface="Century Gothic"/>
                <a:cs typeface="Century Gothic"/>
                <a:sym typeface="Century Gothic"/>
              </a:rPr>
              <a:t>Supervisors:</a:t>
            </a:r>
            <a:endParaRPr sz="2150" b="1" dirty="0">
              <a:solidFill>
                <a:srgbClr val="134F5C"/>
              </a:solidFill>
              <a:latin typeface="Century Gothic"/>
              <a:ea typeface="Century Gothic"/>
              <a:cs typeface="Century Gothic"/>
              <a:sym typeface="Century Gothic"/>
            </a:endParaRPr>
          </a:p>
          <a:p>
            <a:pPr marL="914400" lvl="0" indent="0" algn="l" rtl="0">
              <a:lnSpc>
                <a:spcPct val="110000"/>
              </a:lnSpc>
              <a:spcBef>
                <a:spcPts val="0"/>
              </a:spcBef>
              <a:spcAft>
                <a:spcPts val="0"/>
              </a:spcAft>
              <a:buSzPct val="186046"/>
              <a:buNone/>
            </a:pPr>
            <a:r>
              <a:rPr lang="en" sz="2150" dirty="0">
                <a:solidFill>
                  <a:srgbClr val="222222"/>
                </a:solidFill>
              </a:rPr>
              <a:t>Yashpreet Sembhi, The GOLEM Tokamak Team, Czech Technical University</a:t>
            </a:r>
            <a:endParaRPr sz="2150" dirty="0">
              <a:solidFill>
                <a:srgbClr val="222222"/>
              </a:solidFill>
            </a:endParaRPr>
          </a:p>
          <a:p>
            <a:pPr marL="914400" lvl="0" indent="0" algn="l" rtl="0">
              <a:lnSpc>
                <a:spcPct val="110000"/>
              </a:lnSpc>
              <a:spcBef>
                <a:spcPts val="0"/>
              </a:spcBef>
              <a:spcAft>
                <a:spcPts val="0"/>
              </a:spcAft>
              <a:buSzPct val="186046"/>
              <a:buNone/>
            </a:pPr>
            <a:r>
              <a:rPr lang="en" sz="2150" dirty="0">
                <a:solidFill>
                  <a:srgbClr val="222222"/>
                </a:solidFill>
              </a:rPr>
              <a:t>Abuchi Chukwurah, The University of Texas, Austin</a:t>
            </a:r>
            <a:endParaRPr sz="2150" dirty="0">
              <a:solidFill>
                <a:srgbClr val="134F5C"/>
              </a:solidFill>
              <a:latin typeface="Century Gothic"/>
              <a:ea typeface="Century Gothic"/>
              <a:cs typeface="Century Gothic"/>
              <a:sym typeface="Century Gothic"/>
            </a:endParaRPr>
          </a:p>
          <a:p>
            <a:pPr marL="0" lvl="0" indent="0" algn="l" rtl="0">
              <a:lnSpc>
                <a:spcPct val="110000"/>
              </a:lnSpc>
              <a:spcBef>
                <a:spcPts val="0"/>
              </a:spcBef>
              <a:spcAft>
                <a:spcPts val="0"/>
              </a:spcAft>
              <a:buSzPct val="64636"/>
              <a:buNone/>
            </a:pPr>
            <a:endParaRPr sz="1701" dirty="0">
              <a:solidFill>
                <a:srgbClr val="134F5C"/>
              </a:solidFill>
              <a:latin typeface="Century Gothic"/>
              <a:ea typeface="Century Gothic"/>
              <a:cs typeface="Century Gothic"/>
              <a:sym typeface="Century Gothic"/>
            </a:endParaRPr>
          </a:p>
          <a:p>
            <a:pPr marL="0" lvl="0" indent="0" algn="l" rtl="0">
              <a:lnSpc>
                <a:spcPct val="110000"/>
              </a:lnSpc>
              <a:spcBef>
                <a:spcPts val="0"/>
              </a:spcBef>
              <a:spcAft>
                <a:spcPts val="0"/>
              </a:spcAft>
              <a:buSzPct val="64636"/>
              <a:buNone/>
            </a:pPr>
            <a:endParaRPr sz="1701" dirty="0">
              <a:solidFill>
                <a:srgbClr val="134F5C"/>
              </a:solidFill>
              <a:latin typeface="Century Gothic"/>
              <a:ea typeface="Century Gothic"/>
              <a:cs typeface="Century Gothic"/>
              <a:sym typeface="Century Gothic"/>
            </a:endParaRPr>
          </a:p>
          <a:p>
            <a:pPr marL="914400" lvl="0" indent="0" algn="l" rtl="0">
              <a:lnSpc>
                <a:spcPct val="100000"/>
              </a:lnSpc>
              <a:spcBef>
                <a:spcPts val="0"/>
              </a:spcBef>
              <a:spcAft>
                <a:spcPts val="0"/>
              </a:spcAft>
              <a:buSzPct val="42130"/>
              <a:buNone/>
            </a:pPr>
            <a:r>
              <a:rPr lang="en" sz="2610" dirty="0">
                <a:solidFill>
                  <a:srgbClr val="134F5C"/>
                </a:solidFill>
                <a:latin typeface="Century Gothic"/>
                <a:ea typeface="Century Gothic"/>
                <a:cs typeface="Century Gothic"/>
                <a:sym typeface="Century Gothic"/>
              </a:rPr>
              <a:t>1st Nigerian School on Plasma Physics and Fusion Energy</a:t>
            </a:r>
            <a:r>
              <a:rPr lang="en" sz="1701" dirty="0">
                <a:solidFill>
                  <a:srgbClr val="134F5C"/>
                </a:solidFill>
                <a:latin typeface="Century Gothic"/>
                <a:ea typeface="Century Gothic"/>
                <a:cs typeface="Century Gothic"/>
                <a:sym typeface="Century Gothic"/>
              </a:rPr>
              <a:t>		</a:t>
            </a:r>
            <a:r>
              <a:rPr lang="en" sz="2301" dirty="0">
                <a:solidFill>
                  <a:srgbClr val="134F5C"/>
                </a:solidFill>
              </a:rPr>
              <a:t>19/09/2025</a:t>
            </a:r>
            <a:endParaRPr sz="2301" dirty="0">
              <a:solidFill>
                <a:srgbClr val="134F5C"/>
              </a:solidFill>
            </a:endParaRPr>
          </a:p>
        </p:txBody>
      </p:sp>
      <p:sp>
        <p:nvSpPr>
          <p:cNvPr id="56" name="Google Shape;56;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lnSpcReduction="10000"/>
          </a:bodyPr>
          <a:lstStyle/>
          <a:p>
            <a:pPr marL="0" lvl="0" indent="0" algn="r" rtl="0">
              <a:lnSpc>
                <a:spcPct val="100000"/>
              </a:lnSpc>
              <a:spcBef>
                <a:spcPts val="0"/>
              </a:spcBef>
              <a:spcAft>
                <a:spcPts val="0"/>
              </a:spcAft>
              <a:buSzPts val="1500"/>
              <a:buNone/>
            </a:pPr>
            <a:r>
              <a:rPr lang="en" sz="1500" b="1">
                <a:solidFill>
                  <a:schemeClr val="lt1"/>
                </a:solidFill>
              </a:rPr>
              <a:t>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1048691" name="Google Shape;74;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48692" name="Google Shape;75;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048693" name="Google Shape;76;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lang="en"/>
          </a:p>
        </p:txBody>
      </p:sp>
      <p:pic>
        <p:nvPicPr>
          <p:cNvPr id="2097156" name="Google Shape;77;p15" title="Untitled design.png"/>
          <p:cNvPicPr preferRelativeResize="0">
            <a:picLocks/>
          </p:cNvPicPr>
          <p:nvPr/>
        </p:nvPicPr>
        <p:blipFill>
          <a:blip r:embed="rId3">
            <a:alphaModFix/>
          </a:blip>
          <a:stretch>
            <a:fillRect/>
          </a:stretch>
        </p:blipFill>
        <p:spPr>
          <a:xfrm>
            <a:off x="0" y="0"/>
            <a:ext cx="9144000" cy="5143500"/>
          </a:xfrm>
          <a:prstGeom prst="rect">
            <a:avLst/>
          </a:prstGeom>
          <a:noFill/>
          <a:ln>
            <a:noFill/>
          </a:ln>
        </p:spPr>
      </p:pic>
      <p:sp>
        <p:nvSpPr>
          <p:cNvPr id="1048694" name="Google Shape;78;p15"/>
          <p:cNvSpPr txBox="1">
            <a:spLocks noGrp="1"/>
          </p:cNvSpPr>
          <p:nvPr>
            <p:ph type="sldNum" idx="12"/>
          </p:nvPr>
        </p:nvSpPr>
        <p:spPr>
          <a:xfrm>
            <a:off x="85578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None/>
            </a:pPr>
            <a:r>
              <a:rPr lang="en" sz="1500" b="1">
                <a:solidFill>
                  <a:schemeClr val="lt1"/>
                </a:solidFill>
              </a:rPr>
              <a:t>3</a:t>
            </a:r>
          </a:p>
        </p:txBody>
      </p:sp>
      <p:sp>
        <p:nvSpPr>
          <p:cNvPr id="1048695" name="Google Shape;79;p15"/>
          <p:cNvSpPr txBox="1"/>
          <p:nvPr/>
        </p:nvSpPr>
        <p:spPr>
          <a:xfrm>
            <a:off x="78647" y="120625"/>
            <a:ext cx="7055400" cy="937500"/>
          </a:xfrm>
          <a:prstGeom prst="rect">
            <a:avLst/>
          </a:prstGeom>
          <a:noFill/>
          <a:ln>
            <a:noFill/>
          </a:ln>
        </p:spPr>
        <p:txBody>
          <a:bodyPr spcFirstLastPara="1" wrap="square" lIns="0" tIns="0" rIns="0" bIns="0" anchor="ctr" anchorCtr="0">
            <a:noAutofit/>
          </a:bodyPr>
          <a:lstStyle/>
          <a:p>
            <a:pPr marL="2286000" lvl="0" indent="457200" algn="ctr" rtl="0">
              <a:spcBef>
                <a:spcPts val="0"/>
              </a:spcBef>
              <a:spcAft>
                <a:spcPts val="0"/>
              </a:spcAft>
              <a:buNone/>
            </a:pPr>
            <a:r>
              <a:rPr lang="en-US" altLang="en-GB" sz="2800" b="1">
                <a:solidFill>
                  <a:srgbClr val="FFFFFF"/>
                </a:solidFill>
                <a:latin typeface="Century Gothic"/>
                <a:ea typeface="Century Gothic"/>
                <a:cs typeface="Century Gothic"/>
                <a:sym typeface="Century Gothic"/>
              </a:rPr>
              <a:t>Ohmic Heating in Plasma</a:t>
            </a:r>
            <a:endParaRPr sz="2800" b="1">
              <a:solidFill>
                <a:srgbClr val="FFFFFF"/>
              </a:solidFill>
              <a:latin typeface="Century Gothic"/>
              <a:ea typeface="Century Gothic"/>
              <a:cs typeface="Century Gothic"/>
              <a:sym typeface="Century Gothic"/>
            </a:endParaRPr>
          </a:p>
        </p:txBody>
      </p:sp>
      <p:sp>
        <p:nvSpPr>
          <p:cNvPr id="1048696" name="Google Shape;80;p15"/>
          <p:cNvSpPr txBox="1"/>
          <p:nvPr/>
        </p:nvSpPr>
        <p:spPr>
          <a:xfrm>
            <a:off x="142700" y="1392800"/>
            <a:ext cx="7799700" cy="5406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None/>
            </a:pPr>
            <a:r>
              <a:rPr lang="en-US" altLang="en-GB" sz="3599" b="1">
                <a:solidFill>
                  <a:srgbClr val="134F5C"/>
                </a:solidFill>
                <a:latin typeface="Century Gothic"/>
                <a:ea typeface="Century Gothic"/>
                <a:cs typeface="Century Gothic"/>
                <a:sym typeface="Century Gothic"/>
              </a:rPr>
              <a:t>A few Things to Note</a:t>
            </a:r>
            <a:endParaRPr sz="3599" b="1">
              <a:solidFill>
                <a:srgbClr val="134F5C"/>
              </a:solidFill>
              <a:latin typeface="Century Gothic"/>
              <a:ea typeface="Century Gothic"/>
              <a:cs typeface="Century Gothic"/>
              <a:sym typeface="Century Gothic"/>
            </a:endParaRPr>
          </a:p>
        </p:txBody>
      </p:sp>
      <p:sp>
        <p:nvSpPr>
          <p:cNvPr id="1048697" name="Google Shape;81;p15"/>
          <p:cNvSpPr txBox="1"/>
          <p:nvPr/>
        </p:nvSpPr>
        <p:spPr>
          <a:xfrm>
            <a:off x="485684" y="1933400"/>
            <a:ext cx="8072165" cy="2861100"/>
          </a:xfrm>
          <a:prstGeom prst="rect">
            <a:avLst/>
          </a:prstGeom>
          <a:noFill/>
          <a:ln>
            <a:noFill/>
          </a:ln>
        </p:spPr>
        <p:txBody>
          <a:bodyPr spcFirstLastPara="1" wrap="square" lIns="0" tIns="0" rIns="0" bIns="0" anchor="t" anchorCtr="0">
            <a:normAutofit/>
          </a:bodyPr>
          <a:lstStyle/>
          <a:p>
            <a:pPr marL="342900" lvl="0" indent="-342900" algn="l" rtl="0">
              <a:lnSpc>
                <a:spcPct val="125000"/>
              </a:lnSpc>
              <a:spcBef>
                <a:spcPts val="0"/>
              </a:spcBef>
              <a:spcAft>
                <a:spcPts val="0"/>
              </a:spcAft>
              <a:buFont typeface="Arial"/>
              <a:buChar char="•"/>
            </a:pPr>
            <a:r>
              <a:rPr lang="en-US" altLang="en-GB" sz="2000"/>
              <a:t>Seed plasma creation (via pre-ionization, RF, etc.) → Ohmic heating takes </a:t>
            </a:r>
            <a:r>
              <a:rPr lang="en-US" altLang="en-GB" sz="2000">
                <a:solidFill>
                  <a:srgbClr val="000000"/>
                </a:solidFill>
              </a:rPr>
              <a:t>over.</a:t>
            </a:r>
            <a:endParaRPr sz="2000">
              <a:solidFill>
                <a:srgbClr val="000000"/>
              </a:solidFill>
              <a:latin typeface="Century Gothic"/>
              <a:ea typeface="Century Gothic"/>
              <a:cs typeface="Century Gothic"/>
              <a:sym typeface="Century Gothic"/>
            </a:endParaRPr>
          </a:p>
          <a:p>
            <a:pPr marL="342900" lvl="0" indent="-342900" algn="l" rtl="0">
              <a:lnSpc>
                <a:spcPct val="125000"/>
              </a:lnSpc>
              <a:spcBef>
                <a:spcPts val="0"/>
              </a:spcBef>
              <a:spcAft>
                <a:spcPts val="0"/>
              </a:spcAft>
              <a:buFont typeface="Arial"/>
              <a:buChar char="•"/>
            </a:pPr>
            <a:r>
              <a:rPr lang="en-US" altLang="en-GB" sz="2000">
                <a:solidFill>
                  <a:srgbClr val="000000"/>
                </a:solidFill>
                <a:latin typeface="Century Gothic"/>
                <a:ea typeface="Century Gothic"/>
                <a:cs typeface="Century Gothic"/>
                <a:sym typeface="Century Gothic"/>
              </a:rPr>
              <a:t>Solenoid (primary coil) → Plasma (secondary)</a:t>
            </a:r>
            <a:endParaRPr sz="2000">
              <a:solidFill>
                <a:srgbClr val="000000"/>
              </a:solidFill>
              <a:latin typeface="Century Gothic"/>
              <a:ea typeface="Century Gothic"/>
              <a:cs typeface="Century Gothic"/>
              <a:sym typeface="Century Gothic"/>
            </a:endParaRPr>
          </a:p>
          <a:p>
            <a:pPr marL="342900" lvl="0" indent="-342900" algn="l" rtl="0">
              <a:lnSpc>
                <a:spcPct val="125000"/>
              </a:lnSpc>
              <a:spcBef>
                <a:spcPts val="0"/>
              </a:spcBef>
              <a:spcAft>
                <a:spcPts val="0"/>
              </a:spcAft>
              <a:buFont typeface="Arial"/>
              <a:buChar char="•"/>
            </a:pPr>
            <a:r>
              <a:rPr lang="en-US" altLang="en-GB" sz="2000">
                <a:solidFill>
                  <a:srgbClr val="000000"/>
                </a:solidFill>
                <a:latin typeface="Century Gothic"/>
                <a:ea typeface="Century Gothic"/>
                <a:cs typeface="Century Gothic"/>
                <a:sym typeface="Century Gothic"/>
              </a:rPr>
              <a:t>Changing flux induces toroidal E-field</a:t>
            </a:r>
            <a:endParaRPr sz="2000">
              <a:solidFill>
                <a:srgbClr val="000000"/>
              </a:solidFill>
              <a:latin typeface="Century Gothic"/>
              <a:ea typeface="Century Gothic"/>
              <a:cs typeface="Century Gothic"/>
              <a:sym typeface="Century Gothic"/>
            </a:endParaRPr>
          </a:p>
          <a:p>
            <a:pPr marL="342900" lvl="0" indent="-342900" algn="l" rtl="0">
              <a:lnSpc>
                <a:spcPct val="125000"/>
              </a:lnSpc>
              <a:spcBef>
                <a:spcPts val="0"/>
              </a:spcBef>
              <a:spcAft>
                <a:spcPts val="0"/>
              </a:spcAft>
              <a:buFont typeface="Arial"/>
              <a:buChar char="•"/>
            </a:pPr>
            <a:r>
              <a:rPr lang="en-US" altLang="en-GB" sz="2000">
                <a:solidFill>
                  <a:srgbClr val="000000"/>
                </a:solidFill>
                <a:latin typeface="Century Gothic"/>
                <a:ea typeface="Century Gothic"/>
                <a:cs typeface="Century Gothic"/>
                <a:sym typeface="Century Gothic"/>
              </a:rPr>
              <a:t>Drives plasma current (RLC-like circuit</a:t>
            </a:r>
            <a:endParaRPr lang="zh-CN" altLang="en-US"/>
          </a:p>
        </p:txBody>
      </p:sp>
      <p:sp>
        <p:nvSpPr>
          <p:cNvPr id="1048698" name="Google Shape;82;p15"/>
          <p:cNvSpPr/>
          <p:nvPr/>
        </p:nvSpPr>
        <p:spPr>
          <a:xfrm>
            <a:off x="142700" y="4926350"/>
            <a:ext cx="8481600" cy="180000"/>
          </a:xfrm>
          <a:prstGeom prst="roundRect">
            <a:avLst>
              <a:gd name="adj" fmla="val 16667"/>
            </a:avLst>
          </a:prstGeom>
          <a:solidFill>
            <a:srgbClr val="274E1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i="1">
                <a:solidFill>
                  <a:schemeClr val="lt1"/>
                </a:solidFill>
              </a:rPr>
              <a:t>NAIJA FUSION 2025          1</a:t>
            </a:r>
            <a:r>
              <a:rPr lang="en-US" altLang="en-GB" i="1">
                <a:solidFill>
                  <a:schemeClr val="lt1"/>
                </a:solidFill>
              </a:rPr>
              <a:t>9</a:t>
            </a:r>
            <a:r>
              <a:rPr lang="en" i="1">
                <a:solidFill>
                  <a:schemeClr val="lt1"/>
                </a:solidFill>
              </a:rPr>
              <a:t>/09/2025</a:t>
            </a:r>
            <a:endParaRPr i="1">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1048582" name="Google Shape;74;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48583" name="Google Shape;75;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048584" name="Google Shape;76;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lang="en"/>
          </a:p>
        </p:txBody>
      </p:sp>
      <p:pic>
        <p:nvPicPr>
          <p:cNvPr id="2097152" name="Google Shape;77;p15" title="Untitled design.png"/>
          <p:cNvPicPr preferRelativeResize="0">
            <a:picLocks/>
          </p:cNvPicPr>
          <p:nvPr/>
        </p:nvPicPr>
        <p:blipFill>
          <a:blip r:embed="rId3">
            <a:alphaModFix/>
          </a:blip>
          <a:stretch>
            <a:fillRect/>
          </a:stretch>
        </p:blipFill>
        <p:spPr>
          <a:xfrm>
            <a:off x="0" y="0"/>
            <a:ext cx="9144000" cy="5143500"/>
          </a:xfrm>
          <a:prstGeom prst="rect">
            <a:avLst/>
          </a:prstGeom>
          <a:noFill/>
          <a:ln>
            <a:noFill/>
          </a:ln>
        </p:spPr>
      </p:pic>
      <p:sp>
        <p:nvSpPr>
          <p:cNvPr id="1048585" name="Google Shape;78;p15"/>
          <p:cNvSpPr txBox="1">
            <a:spLocks noGrp="1"/>
          </p:cNvSpPr>
          <p:nvPr>
            <p:ph type="sldNum" idx="12"/>
          </p:nvPr>
        </p:nvSpPr>
        <p:spPr>
          <a:xfrm>
            <a:off x="85578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None/>
            </a:pPr>
            <a:r>
              <a:rPr lang="en" sz="1500" b="1">
                <a:solidFill>
                  <a:schemeClr val="lt1"/>
                </a:solidFill>
              </a:rPr>
              <a:t>3</a:t>
            </a:r>
          </a:p>
        </p:txBody>
      </p:sp>
      <p:sp>
        <p:nvSpPr>
          <p:cNvPr id="1048586" name="Google Shape;79;p15"/>
          <p:cNvSpPr txBox="1"/>
          <p:nvPr/>
        </p:nvSpPr>
        <p:spPr>
          <a:xfrm>
            <a:off x="78647" y="120625"/>
            <a:ext cx="7055400" cy="937500"/>
          </a:xfrm>
          <a:prstGeom prst="rect">
            <a:avLst/>
          </a:prstGeom>
          <a:noFill/>
          <a:ln>
            <a:noFill/>
          </a:ln>
        </p:spPr>
        <p:txBody>
          <a:bodyPr spcFirstLastPara="1" wrap="square" lIns="0" tIns="0" rIns="0" bIns="0" anchor="ctr" anchorCtr="0">
            <a:noAutofit/>
          </a:bodyPr>
          <a:lstStyle/>
          <a:p>
            <a:pPr marL="2286000" lvl="0" indent="457200" algn="ctr" rtl="0">
              <a:spcBef>
                <a:spcPts val="0"/>
              </a:spcBef>
              <a:spcAft>
                <a:spcPts val="0"/>
              </a:spcAft>
              <a:buNone/>
            </a:pPr>
            <a:r>
              <a:rPr lang="en-US" altLang="en-GB" sz="2800" b="1">
                <a:solidFill>
                  <a:srgbClr val="FFFFFF"/>
                </a:solidFill>
                <a:latin typeface="Century Gothic"/>
                <a:ea typeface="Century Gothic"/>
                <a:cs typeface="Century Gothic"/>
                <a:sym typeface="Century Gothic"/>
              </a:rPr>
              <a:t>Ohmic Heating in Plasma</a:t>
            </a:r>
            <a:endParaRPr sz="2800" b="1">
              <a:solidFill>
                <a:srgbClr val="FFFFFF"/>
              </a:solidFill>
              <a:latin typeface="Century Gothic"/>
              <a:ea typeface="Century Gothic"/>
              <a:cs typeface="Century Gothic"/>
              <a:sym typeface="Century Gothic"/>
            </a:endParaRPr>
          </a:p>
        </p:txBody>
      </p:sp>
      <p:sp>
        <p:nvSpPr>
          <p:cNvPr id="1048587" name="Google Shape;80;p15"/>
          <p:cNvSpPr txBox="1"/>
          <p:nvPr/>
        </p:nvSpPr>
        <p:spPr>
          <a:xfrm>
            <a:off x="142700" y="1392800"/>
            <a:ext cx="7799700" cy="5406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None/>
            </a:pPr>
            <a:r>
              <a:rPr lang="en" sz="3599" b="1">
                <a:solidFill>
                  <a:srgbClr val="134F5C"/>
                </a:solidFill>
                <a:latin typeface="Century Gothic"/>
                <a:ea typeface="Century Gothic"/>
                <a:cs typeface="Century Gothic"/>
                <a:sym typeface="Century Gothic"/>
              </a:rPr>
              <a:t>H</a:t>
            </a:r>
            <a:r>
              <a:rPr lang="en-US" altLang="en-GB" sz="3599" b="1">
                <a:solidFill>
                  <a:srgbClr val="134F5C"/>
                </a:solidFill>
                <a:latin typeface="Century Gothic"/>
                <a:ea typeface="Century Gothic"/>
                <a:cs typeface="Century Gothic"/>
                <a:sym typeface="Century Gothic"/>
              </a:rPr>
              <a:t>ow does Ohmic Heating work?</a:t>
            </a:r>
            <a:endParaRPr sz="3599" b="1">
              <a:solidFill>
                <a:srgbClr val="134F5C"/>
              </a:solidFill>
              <a:latin typeface="Century Gothic"/>
              <a:ea typeface="Century Gothic"/>
              <a:cs typeface="Century Gothic"/>
              <a:sym typeface="Century Gothic"/>
            </a:endParaRPr>
          </a:p>
        </p:txBody>
      </p:sp>
      <p:sp>
        <p:nvSpPr>
          <p:cNvPr id="1048588" name="Google Shape;81;p15"/>
          <p:cNvSpPr txBox="1"/>
          <p:nvPr/>
        </p:nvSpPr>
        <p:spPr>
          <a:xfrm>
            <a:off x="37250" y="1933400"/>
            <a:ext cx="8520600" cy="2861100"/>
          </a:xfrm>
          <a:prstGeom prst="rect">
            <a:avLst/>
          </a:prstGeom>
          <a:noFill/>
          <a:ln>
            <a:noFill/>
          </a:ln>
        </p:spPr>
        <p:txBody>
          <a:bodyPr spcFirstLastPara="1" wrap="square" lIns="0" tIns="0" rIns="0" bIns="0" anchor="t" anchorCtr="0">
            <a:normAutofit/>
          </a:bodyPr>
          <a:lstStyle/>
          <a:p>
            <a:pPr marL="285750" lvl="0" indent="-285750" algn="l" rtl="0">
              <a:lnSpc>
                <a:spcPct val="125000"/>
              </a:lnSpc>
              <a:spcBef>
                <a:spcPts val="0"/>
              </a:spcBef>
              <a:spcAft>
                <a:spcPts val="0"/>
              </a:spcAft>
              <a:buFont typeface="Arial"/>
              <a:buChar char="•"/>
            </a:pPr>
            <a:r>
              <a:rPr lang="en-US" altLang="en-GB" sz="2000">
                <a:solidFill>
                  <a:srgbClr val="000000"/>
                </a:solidFill>
              </a:rPr>
              <a:t>Transformer induces current in plasma</a:t>
            </a:r>
            <a:endParaRPr sz="2000">
              <a:solidFill>
                <a:srgbClr val="000000"/>
              </a:solidFill>
              <a:latin typeface="Century Gothic"/>
              <a:ea typeface="Century Gothic"/>
              <a:cs typeface="Century Gothic"/>
              <a:sym typeface="Century Gothic"/>
            </a:endParaRPr>
          </a:p>
          <a:p>
            <a:pPr marL="285750" lvl="0" indent="-285750" algn="l" rtl="0">
              <a:lnSpc>
                <a:spcPct val="125000"/>
              </a:lnSpc>
              <a:spcBef>
                <a:spcPts val="0"/>
              </a:spcBef>
              <a:spcAft>
                <a:spcPts val="0"/>
              </a:spcAft>
              <a:buFont typeface="Arial"/>
              <a:buChar char="•"/>
            </a:pPr>
            <a:r>
              <a:rPr lang="en-US" altLang="en-GB" sz="2000">
                <a:solidFill>
                  <a:srgbClr val="000000"/>
                </a:solidFill>
                <a:latin typeface="Century Gothic"/>
                <a:ea typeface="Century Gothic"/>
                <a:cs typeface="Century Gothic"/>
                <a:sym typeface="Century Gothic"/>
              </a:rPr>
              <a:t>Plasma has resistance → converts current into heat</a:t>
            </a:r>
            <a:endParaRPr sz="2000">
              <a:solidFill>
                <a:srgbClr val="000000"/>
              </a:solidFill>
              <a:latin typeface="Century Gothic"/>
              <a:ea typeface="Century Gothic"/>
              <a:cs typeface="Century Gothic"/>
              <a:sym typeface="Century Gothic"/>
            </a:endParaRPr>
          </a:p>
          <a:p>
            <a:pPr marL="285750" lvl="0" indent="-285750" algn="l" rtl="0">
              <a:lnSpc>
                <a:spcPct val="125000"/>
              </a:lnSpc>
              <a:spcBef>
                <a:spcPts val="0"/>
              </a:spcBef>
              <a:spcAft>
                <a:spcPts val="0"/>
              </a:spcAft>
              <a:buFont typeface="Arial"/>
              <a:buChar char="•"/>
            </a:pPr>
            <a:r>
              <a:rPr lang="en-US" altLang="en-GB" sz="2000">
                <a:solidFill>
                  <a:srgbClr val="000000"/>
                </a:solidFill>
                <a:latin typeface="Century Gothic"/>
                <a:ea typeface="Century Gothic"/>
                <a:cs typeface="Century Gothic"/>
                <a:sym typeface="Century Gothic"/>
              </a:rPr>
              <a:t>Ohmic heating power: P = I</a:t>
            </a:r>
            <a:r>
              <a:rPr lang="en-GB" altLang="en-GB" sz="2000">
                <a:solidFill>
                  <a:srgbClr val="000000"/>
                </a:solidFill>
                <a:latin typeface="Century Gothic"/>
                <a:ea typeface="Century Gothic"/>
                <a:cs typeface="Century Gothic"/>
                <a:sym typeface="Century Gothic"/>
              </a:rPr>
              <a:t>²</a:t>
            </a:r>
            <a:r>
              <a:rPr lang="en-US" altLang="en-GB" sz="2000">
                <a:solidFill>
                  <a:srgbClr val="000000"/>
                </a:solidFill>
                <a:latin typeface="Century Gothic"/>
                <a:ea typeface="Century Gothic"/>
                <a:cs typeface="Century Gothic"/>
                <a:sym typeface="Century Gothic"/>
              </a:rPr>
              <a:t>R</a:t>
            </a:r>
            <a:endParaRPr sz="2000">
              <a:solidFill>
                <a:srgbClr val="000000"/>
              </a:solidFill>
              <a:latin typeface="Century Gothic"/>
              <a:ea typeface="Century Gothic"/>
              <a:cs typeface="Century Gothic"/>
              <a:sym typeface="Century Gothic"/>
            </a:endParaRPr>
          </a:p>
          <a:p>
            <a:pPr marL="285750" lvl="0" indent="-285750" algn="l" rtl="0">
              <a:lnSpc>
                <a:spcPct val="125000"/>
              </a:lnSpc>
              <a:spcBef>
                <a:spcPts val="0"/>
              </a:spcBef>
              <a:spcAft>
                <a:spcPts val="0"/>
              </a:spcAft>
              <a:buFont typeface="Arial"/>
              <a:buChar char="•"/>
            </a:pPr>
            <a:r>
              <a:rPr lang="en-US" altLang="en-GB" sz="2000">
                <a:solidFill>
                  <a:srgbClr val="000000"/>
                </a:solidFill>
                <a:latin typeface="Century Gothic"/>
                <a:ea typeface="Century Gothic"/>
                <a:cs typeface="Century Gothic"/>
                <a:sym typeface="Century Gothic"/>
              </a:rPr>
              <a:t>Link: Transformer action drives the current; Ohmic effect generates the he</a:t>
            </a:r>
            <a:r>
              <a:rPr lang="en-US" altLang="en-GB" sz="2000">
                <a:solidFill>
                  <a:srgbClr val="02267E"/>
                </a:solidFill>
                <a:latin typeface="Century Gothic"/>
                <a:ea typeface="Century Gothic"/>
                <a:cs typeface="Century Gothic"/>
                <a:sym typeface="Century Gothic"/>
              </a:rPr>
              <a:t>at</a:t>
            </a:r>
            <a:endParaRPr sz="2000">
              <a:solidFill>
                <a:srgbClr val="02267E"/>
              </a:solidFill>
              <a:latin typeface="Century Gothic"/>
              <a:ea typeface="Century Gothic"/>
              <a:cs typeface="Century Gothic"/>
              <a:sym typeface="Century Gothic"/>
            </a:endParaRPr>
          </a:p>
          <a:p>
            <a:endParaRPr lang="zh-CN" altLang="en-US"/>
          </a:p>
        </p:txBody>
      </p:sp>
      <p:sp>
        <p:nvSpPr>
          <p:cNvPr id="1048589" name="Google Shape;82;p15"/>
          <p:cNvSpPr/>
          <p:nvPr/>
        </p:nvSpPr>
        <p:spPr>
          <a:xfrm>
            <a:off x="142700" y="4926350"/>
            <a:ext cx="8481600" cy="180000"/>
          </a:xfrm>
          <a:prstGeom prst="roundRect">
            <a:avLst>
              <a:gd name="adj" fmla="val 16667"/>
            </a:avLst>
          </a:prstGeom>
          <a:solidFill>
            <a:srgbClr val="274E1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i="1">
                <a:solidFill>
                  <a:schemeClr val="lt1"/>
                </a:solidFill>
              </a:rPr>
              <a:t>NAIJA FUSION 2025          1</a:t>
            </a:r>
            <a:r>
              <a:rPr lang="en-US" altLang="en-GB" i="1">
                <a:solidFill>
                  <a:schemeClr val="lt1"/>
                </a:solidFill>
              </a:rPr>
              <a:t>9/</a:t>
            </a:r>
            <a:r>
              <a:rPr lang="en" i="1">
                <a:solidFill>
                  <a:schemeClr val="lt1"/>
                </a:solidFill>
              </a:rPr>
              <a:t>09/2025</a:t>
            </a:r>
            <a:endParaRPr i="1">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FA074F3B-0C6E-944A-0E39-ECB02E36276B}"/>
            </a:ext>
          </a:extLst>
        </p:cNvPr>
        <p:cNvGrpSpPr/>
        <p:nvPr/>
      </p:nvGrpSpPr>
      <p:grpSpPr>
        <a:xfrm>
          <a:off x="0" y="0"/>
          <a:ext cx="0" cy="0"/>
          <a:chOff x="0" y="0"/>
          <a:chExt cx="0" cy="0"/>
        </a:xfrm>
      </p:grpSpPr>
      <p:sp>
        <p:nvSpPr>
          <p:cNvPr id="1048582" name="Google Shape;74;p15">
            <a:extLst>
              <a:ext uri="{FF2B5EF4-FFF2-40B4-BE49-F238E27FC236}">
                <a16:creationId xmlns:a16="http://schemas.microsoft.com/office/drawing/2014/main" id="{F2002662-AD66-3B3B-6E71-BEEA1DFB352D}"/>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48583" name="Google Shape;75;p15">
            <a:extLst>
              <a:ext uri="{FF2B5EF4-FFF2-40B4-BE49-F238E27FC236}">
                <a16:creationId xmlns:a16="http://schemas.microsoft.com/office/drawing/2014/main" id="{58A62517-D00E-4361-27FB-66268BE3EA53}"/>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048584" name="Google Shape;76;p15">
            <a:extLst>
              <a:ext uri="{FF2B5EF4-FFF2-40B4-BE49-F238E27FC236}">
                <a16:creationId xmlns:a16="http://schemas.microsoft.com/office/drawing/2014/main" id="{8528D4F4-EF67-9483-0AD3-E35A330588CC}"/>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lang="en"/>
          </a:p>
        </p:txBody>
      </p:sp>
      <p:pic>
        <p:nvPicPr>
          <p:cNvPr id="2097152" name="Google Shape;77;p15" title="Untitled design.png">
            <a:extLst>
              <a:ext uri="{FF2B5EF4-FFF2-40B4-BE49-F238E27FC236}">
                <a16:creationId xmlns:a16="http://schemas.microsoft.com/office/drawing/2014/main" id="{2951800B-D73F-EED0-0B19-53C29AF3B1D8}"/>
              </a:ext>
            </a:extLst>
          </p:cNvPr>
          <p:cNvPicPr preferRelativeResize="0">
            <a:picLocks/>
          </p:cNvPicPr>
          <p:nvPr/>
        </p:nvPicPr>
        <p:blipFill>
          <a:blip r:embed="rId3">
            <a:alphaModFix/>
          </a:blip>
          <a:stretch>
            <a:fillRect/>
          </a:stretch>
        </p:blipFill>
        <p:spPr>
          <a:xfrm>
            <a:off x="0" y="0"/>
            <a:ext cx="9144000" cy="5143500"/>
          </a:xfrm>
          <a:prstGeom prst="rect">
            <a:avLst/>
          </a:prstGeom>
          <a:noFill/>
          <a:ln>
            <a:noFill/>
          </a:ln>
        </p:spPr>
      </p:pic>
      <p:sp>
        <p:nvSpPr>
          <p:cNvPr id="1048585" name="Google Shape;78;p15">
            <a:extLst>
              <a:ext uri="{FF2B5EF4-FFF2-40B4-BE49-F238E27FC236}">
                <a16:creationId xmlns:a16="http://schemas.microsoft.com/office/drawing/2014/main" id="{F1163A36-2568-7CE9-E2AF-B64DE6D4927A}"/>
              </a:ext>
            </a:extLst>
          </p:cNvPr>
          <p:cNvSpPr txBox="1">
            <a:spLocks noGrp="1"/>
          </p:cNvSpPr>
          <p:nvPr>
            <p:ph type="sldNum" idx="12"/>
          </p:nvPr>
        </p:nvSpPr>
        <p:spPr>
          <a:xfrm>
            <a:off x="85578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None/>
            </a:pPr>
            <a:r>
              <a:rPr lang="en" sz="1500" b="1">
                <a:solidFill>
                  <a:schemeClr val="lt1"/>
                </a:solidFill>
              </a:rPr>
              <a:t>3</a:t>
            </a:r>
          </a:p>
        </p:txBody>
      </p:sp>
      <p:sp>
        <p:nvSpPr>
          <p:cNvPr id="1048586" name="Google Shape;79;p15">
            <a:extLst>
              <a:ext uri="{FF2B5EF4-FFF2-40B4-BE49-F238E27FC236}">
                <a16:creationId xmlns:a16="http://schemas.microsoft.com/office/drawing/2014/main" id="{0E858054-7A8C-8076-DAF9-D8516C941F95}"/>
              </a:ext>
            </a:extLst>
          </p:cNvPr>
          <p:cNvSpPr txBox="1"/>
          <p:nvPr/>
        </p:nvSpPr>
        <p:spPr>
          <a:xfrm>
            <a:off x="78647" y="120625"/>
            <a:ext cx="7055400" cy="937500"/>
          </a:xfrm>
          <a:prstGeom prst="rect">
            <a:avLst/>
          </a:prstGeom>
          <a:noFill/>
          <a:ln>
            <a:noFill/>
          </a:ln>
        </p:spPr>
        <p:txBody>
          <a:bodyPr spcFirstLastPara="1" wrap="square" lIns="0" tIns="0" rIns="0" bIns="0" anchor="ctr" anchorCtr="0">
            <a:noAutofit/>
          </a:bodyPr>
          <a:lstStyle/>
          <a:p>
            <a:pPr marL="2286000" lvl="0" indent="457200" algn="ctr" rtl="0">
              <a:spcBef>
                <a:spcPts val="0"/>
              </a:spcBef>
              <a:spcAft>
                <a:spcPts val="0"/>
              </a:spcAft>
              <a:buNone/>
            </a:pPr>
            <a:r>
              <a:rPr lang="en-US" altLang="en-GB" sz="2800" b="1">
                <a:solidFill>
                  <a:srgbClr val="FFFFFF"/>
                </a:solidFill>
                <a:latin typeface="Century Gothic"/>
                <a:ea typeface="Century Gothic"/>
                <a:cs typeface="Century Gothic"/>
                <a:sym typeface="Century Gothic"/>
              </a:rPr>
              <a:t>Ohmic Heating in Plasma</a:t>
            </a:r>
            <a:endParaRPr sz="2800" b="1">
              <a:solidFill>
                <a:srgbClr val="FFFFFF"/>
              </a:solidFill>
              <a:latin typeface="Century Gothic"/>
              <a:ea typeface="Century Gothic"/>
              <a:cs typeface="Century Gothic"/>
              <a:sym typeface="Century Gothic"/>
            </a:endParaRPr>
          </a:p>
        </p:txBody>
      </p:sp>
      <p:sp>
        <p:nvSpPr>
          <p:cNvPr id="1048589" name="Google Shape;82;p15">
            <a:extLst>
              <a:ext uri="{FF2B5EF4-FFF2-40B4-BE49-F238E27FC236}">
                <a16:creationId xmlns:a16="http://schemas.microsoft.com/office/drawing/2014/main" id="{20A8471C-470C-E728-3F36-45D0E700DFB3}"/>
              </a:ext>
            </a:extLst>
          </p:cNvPr>
          <p:cNvSpPr/>
          <p:nvPr/>
        </p:nvSpPr>
        <p:spPr>
          <a:xfrm>
            <a:off x="142700" y="4926350"/>
            <a:ext cx="8481600" cy="180000"/>
          </a:xfrm>
          <a:prstGeom prst="roundRect">
            <a:avLst>
              <a:gd name="adj" fmla="val 16667"/>
            </a:avLst>
          </a:prstGeom>
          <a:solidFill>
            <a:srgbClr val="274E1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i="1">
                <a:solidFill>
                  <a:schemeClr val="lt1"/>
                </a:solidFill>
              </a:rPr>
              <a:t>NAIJA FUSION 2025          1</a:t>
            </a:r>
            <a:r>
              <a:rPr lang="en-US" altLang="en-GB" i="1">
                <a:solidFill>
                  <a:schemeClr val="lt1"/>
                </a:solidFill>
              </a:rPr>
              <a:t>9/</a:t>
            </a:r>
            <a:r>
              <a:rPr lang="en" i="1">
                <a:solidFill>
                  <a:schemeClr val="lt1"/>
                </a:solidFill>
              </a:rPr>
              <a:t>09/2025</a:t>
            </a:r>
            <a:endParaRPr i="1">
              <a:solidFill>
                <a:schemeClr val="lt1"/>
              </a:solidFill>
            </a:endParaRPr>
          </a:p>
        </p:txBody>
      </p:sp>
      <p:sp>
        <p:nvSpPr>
          <p:cNvPr id="9" name="Google Shape;76;p15">
            <a:extLst>
              <a:ext uri="{FF2B5EF4-FFF2-40B4-BE49-F238E27FC236}">
                <a16:creationId xmlns:a16="http://schemas.microsoft.com/office/drawing/2014/main" id="{BF78AB67-5C89-4C4D-4D7F-346219A7087F}"/>
              </a:ext>
            </a:extLst>
          </p:cNvPr>
          <p:cNvSpPr txBox="1">
            <a:spLocks/>
          </p:cNvSpPr>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12</a:t>
            </a:fld>
            <a:endParaRPr lang="en"/>
          </a:p>
        </p:txBody>
      </p:sp>
      <p:sp>
        <p:nvSpPr>
          <p:cNvPr id="11" name="Google Shape;78;p15">
            <a:extLst>
              <a:ext uri="{FF2B5EF4-FFF2-40B4-BE49-F238E27FC236}">
                <a16:creationId xmlns:a16="http://schemas.microsoft.com/office/drawing/2014/main" id="{C867ABA2-E1C0-F7D9-1EB8-D454A7D20ED1}"/>
              </a:ext>
            </a:extLst>
          </p:cNvPr>
          <p:cNvSpPr txBox="1">
            <a:spLocks/>
          </p:cNvSpPr>
          <p:nvPr/>
        </p:nvSpPr>
        <p:spPr>
          <a:xfrm>
            <a:off x="8557858" y="4663217"/>
            <a:ext cx="548700" cy="393600"/>
          </a:xfrm>
          <a:prstGeom prst="rect">
            <a:avLst/>
          </a:prstGeom>
          <a:noFill/>
          <a:ln>
            <a:noFill/>
          </a:ln>
        </p:spPr>
        <p:txBody>
          <a:bodyPr spcFirstLastPara="1" wrap="square" lIns="91425" tIns="91425" rIns="91425" bIns="91425" anchor="ctr" anchorCtr="0">
            <a:normAutofit lnSpcReduction="10000"/>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r>
              <a:rPr lang="en" sz="1500" b="1">
                <a:solidFill>
                  <a:schemeClr val="lt1"/>
                </a:solidFill>
              </a:rPr>
              <a:t>3</a:t>
            </a:r>
          </a:p>
        </p:txBody>
      </p:sp>
      <p:sp>
        <p:nvSpPr>
          <p:cNvPr id="12" name="Google Shape;80;p15">
            <a:extLst>
              <a:ext uri="{FF2B5EF4-FFF2-40B4-BE49-F238E27FC236}">
                <a16:creationId xmlns:a16="http://schemas.microsoft.com/office/drawing/2014/main" id="{5A8BC349-2984-0B9C-6E78-3E6D93EA0869}"/>
              </a:ext>
            </a:extLst>
          </p:cNvPr>
          <p:cNvSpPr txBox="1"/>
          <p:nvPr/>
        </p:nvSpPr>
        <p:spPr>
          <a:xfrm>
            <a:off x="142700" y="1392800"/>
            <a:ext cx="7799700" cy="5406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None/>
            </a:pPr>
            <a:r>
              <a:rPr sz="3599" b="1">
                <a:solidFill>
                  <a:srgbClr val="134F5C"/>
                </a:solidFill>
                <a:latin typeface="Century Gothic"/>
                <a:ea typeface="Century Gothic"/>
                <a:cs typeface="Century Gothic"/>
                <a:sym typeface="Century Gothic"/>
              </a:rPr>
              <a:t>Oscilloscope</a:t>
            </a:r>
          </a:p>
        </p:txBody>
      </p:sp>
      <p:sp>
        <p:nvSpPr>
          <p:cNvPr id="13" name="Google Shape;81;p15">
            <a:extLst>
              <a:ext uri="{FF2B5EF4-FFF2-40B4-BE49-F238E27FC236}">
                <a16:creationId xmlns:a16="http://schemas.microsoft.com/office/drawing/2014/main" id="{08F2C9FA-2C67-C1E6-2FBA-9E83DC7E54E9}"/>
              </a:ext>
            </a:extLst>
          </p:cNvPr>
          <p:cNvSpPr txBox="1"/>
          <p:nvPr/>
        </p:nvSpPr>
        <p:spPr>
          <a:xfrm>
            <a:off x="142700" y="2075523"/>
            <a:ext cx="4299292" cy="2107779"/>
          </a:xfrm>
          <a:prstGeom prst="rect">
            <a:avLst/>
          </a:prstGeom>
          <a:noFill/>
          <a:ln>
            <a:noFill/>
          </a:ln>
        </p:spPr>
        <p:txBody>
          <a:bodyPr spcFirstLastPara="1" wrap="square" lIns="0" tIns="0" rIns="0" bIns="0" anchor="t" anchorCtr="0">
            <a:normAutofit lnSpcReduction="10000"/>
          </a:bodyPr>
          <a:lstStyle/>
          <a:p>
            <a:pPr marL="342900" lvl="0" indent="-342900" algn="l" rtl="0">
              <a:lnSpc>
                <a:spcPct val="125000"/>
              </a:lnSpc>
              <a:spcBef>
                <a:spcPts val="0"/>
              </a:spcBef>
              <a:spcAft>
                <a:spcPts val="0"/>
              </a:spcAft>
              <a:buFont typeface="Arial"/>
              <a:buChar char="•"/>
            </a:pPr>
            <a:r>
              <a:rPr sz="1800" dirty="0">
                <a:solidFill>
                  <a:srgbClr val="36363D"/>
                </a:solidFill>
                <a:latin typeface="Century Gothic"/>
                <a:ea typeface="Century Gothic"/>
                <a:cs typeface="Century Gothic"/>
                <a:sym typeface="Century Gothic"/>
              </a:rPr>
              <a:t>Oscilloscope: negative dip shows inductive effects</a:t>
            </a:r>
          </a:p>
          <a:p>
            <a:pPr marL="342900" lvl="0" indent="-342900" algn="l" rtl="0">
              <a:lnSpc>
                <a:spcPct val="125000"/>
              </a:lnSpc>
              <a:spcBef>
                <a:spcPts val="0"/>
              </a:spcBef>
              <a:spcAft>
                <a:spcPts val="0"/>
              </a:spcAft>
              <a:buFont typeface="Arial"/>
              <a:buChar char="•"/>
            </a:pPr>
            <a:r>
              <a:rPr sz="1800" dirty="0">
                <a:solidFill>
                  <a:srgbClr val="36363D"/>
                </a:solidFill>
                <a:latin typeface="Century Gothic"/>
                <a:ea typeface="Century Gothic"/>
                <a:cs typeface="Century Gothic"/>
                <a:sym typeface="Century Gothic"/>
              </a:rPr>
              <a:t>Energy can flow back into capacitor</a:t>
            </a:r>
          </a:p>
          <a:p>
            <a:pPr marL="342900" lvl="0" indent="-342900" algn="l" rtl="0">
              <a:lnSpc>
                <a:spcPct val="125000"/>
              </a:lnSpc>
              <a:spcBef>
                <a:spcPts val="0"/>
              </a:spcBef>
              <a:spcAft>
                <a:spcPts val="0"/>
              </a:spcAft>
              <a:buFont typeface="Arial"/>
              <a:buChar char="•"/>
            </a:pPr>
            <a:r>
              <a:rPr sz="1800" dirty="0">
                <a:solidFill>
                  <a:srgbClr val="36363D"/>
                </a:solidFill>
                <a:latin typeface="Century Gothic"/>
                <a:ea typeface="Century Gothic"/>
                <a:cs typeface="Century Gothic"/>
                <a:sym typeface="Century Gothic"/>
              </a:rPr>
              <a:t>Plasma heating = Transformer-driven current + Ohmic dissipa</a:t>
            </a:r>
            <a:r>
              <a:rPr sz="2400" dirty="0">
                <a:solidFill>
                  <a:srgbClr val="36363D"/>
                </a:solidFill>
                <a:latin typeface="Century Gothic"/>
                <a:ea typeface="Century Gothic"/>
                <a:cs typeface="Century Gothic"/>
                <a:sym typeface="Century Gothic"/>
              </a:rPr>
              <a:t>tion</a:t>
            </a:r>
          </a:p>
        </p:txBody>
      </p:sp>
      <p:sp>
        <p:nvSpPr>
          <p:cNvPr id="14" name="Google Shape;82;p15">
            <a:extLst>
              <a:ext uri="{FF2B5EF4-FFF2-40B4-BE49-F238E27FC236}">
                <a16:creationId xmlns:a16="http://schemas.microsoft.com/office/drawing/2014/main" id="{B0D10FBE-6536-BEBB-89E2-C402AB015691}"/>
              </a:ext>
            </a:extLst>
          </p:cNvPr>
          <p:cNvSpPr/>
          <p:nvPr/>
        </p:nvSpPr>
        <p:spPr>
          <a:xfrm>
            <a:off x="142700" y="4926350"/>
            <a:ext cx="8481600" cy="180000"/>
          </a:xfrm>
          <a:prstGeom prst="roundRect">
            <a:avLst>
              <a:gd name="adj" fmla="val 16667"/>
            </a:avLst>
          </a:prstGeom>
          <a:solidFill>
            <a:srgbClr val="274E1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i="1">
                <a:solidFill>
                  <a:schemeClr val="lt1"/>
                </a:solidFill>
              </a:rPr>
              <a:t>NAIJA FUSION 2025          1</a:t>
            </a:r>
            <a:r>
              <a:rPr lang="en-US" altLang="en-GB" i="1">
                <a:solidFill>
                  <a:schemeClr val="lt1"/>
                </a:solidFill>
              </a:rPr>
              <a:t>9</a:t>
            </a:r>
            <a:r>
              <a:rPr lang="en" i="1">
                <a:solidFill>
                  <a:schemeClr val="lt1"/>
                </a:solidFill>
              </a:rPr>
              <a:t>/09/2025</a:t>
            </a:r>
            <a:endParaRPr i="1">
              <a:solidFill>
                <a:schemeClr val="lt1"/>
              </a:solidFill>
            </a:endParaRPr>
          </a:p>
        </p:txBody>
      </p:sp>
      <p:pic>
        <p:nvPicPr>
          <p:cNvPr id="15" name="Picture 2">
            <a:extLst>
              <a:ext uri="{FF2B5EF4-FFF2-40B4-BE49-F238E27FC236}">
                <a16:creationId xmlns:a16="http://schemas.microsoft.com/office/drawing/2014/main" id="{F82F0906-3B5D-15D0-ADDD-46CF3DFD24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4049" y="1663100"/>
            <a:ext cx="3543301" cy="2873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699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DBA8745E-D781-2DB8-666D-36A9A0D22E17}"/>
            </a:ext>
          </a:extLst>
        </p:cNvPr>
        <p:cNvGrpSpPr/>
        <p:nvPr/>
      </p:nvGrpSpPr>
      <p:grpSpPr>
        <a:xfrm>
          <a:off x="0" y="0"/>
          <a:ext cx="0" cy="0"/>
          <a:chOff x="0" y="0"/>
          <a:chExt cx="0" cy="0"/>
        </a:xfrm>
      </p:grpSpPr>
      <p:sp>
        <p:nvSpPr>
          <p:cNvPr id="61" name="Google Shape;61;p14">
            <a:extLst>
              <a:ext uri="{FF2B5EF4-FFF2-40B4-BE49-F238E27FC236}">
                <a16:creationId xmlns:a16="http://schemas.microsoft.com/office/drawing/2014/main" id="{B2083798-D1E1-6B7D-A0B5-261C3FFC5B73}"/>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2" name="Google Shape;62;p14">
            <a:extLst>
              <a:ext uri="{FF2B5EF4-FFF2-40B4-BE49-F238E27FC236}">
                <a16:creationId xmlns:a16="http://schemas.microsoft.com/office/drawing/2014/main" id="{077AF368-DF4A-419A-B72F-577E19ED5E73}"/>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63" name="Google Shape;63;p14">
            <a:extLst>
              <a:ext uri="{FF2B5EF4-FFF2-40B4-BE49-F238E27FC236}">
                <a16:creationId xmlns:a16="http://schemas.microsoft.com/office/drawing/2014/main" id="{C3F9A6A6-1870-D08D-DBFB-52D22ED64F2F}"/>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pic>
        <p:nvPicPr>
          <p:cNvPr id="64" name="Google Shape;64;p14" title="Untitled design.png">
            <a:extLst>
              <a:ext uri="{FF2B5EF4-FFF2-40B4-BE49-F238E27FC236}">
                <a16:creationId xmlns:a16="http://schemas.microsoft.com/office/drawing/2014/main" id="{DC2992D9-D8A8-EB5B-2C13-CB1C2DBB6F2E}"/>
              </a:ext>
            </a:extLst>
          </p:cNvPr>
          <p:cNvPicPr preferRelativeResize="0"/>
          <p:nvPr/>
        </p:nvPicPr>
        <p:blipFill>
          <a:blip r:embed="rId3">
            <a:alphaModFix/>
          </a:blip>
          <a:stretch>
            <a:fillRect/>
          </a:stretch>
        </p:blipFill>
        <p:spPr>
          <a:xfrm>
            <a:off x="0" y="0"/>
            <a:ext cx="9144000" cy="5143500"/>
          </a:xfrm>
          <a:prstGeom prst="rect">
            <a:avLst/>
          </a:prstGeom>
          <a:noFill/>
          <a:ln>
            <a:noFill/>
          </a:ln>
        </p:spPr>
      </p:pic>
      <p:sp>
        <p:nvSpPr>
          <p:cNvPr id="65" name="Google Shape;65;p14">
            <a:extLst>
              <a:ext uri="{FF2B5EF4-FFF2-40B4-BE49-F238E27FC236}">
                <a16:creationId xmlns:a16="http://schemas.microsoft.com/office/drawing/2014/main" id="{AB5A9EC9-D274-5E1D-E852-247D38F23833}"/>
              </a:ext>
            </a:extLst>
          </p:cNvPr>
          <p:cNvSpPr txBox="1">
            <a:spLocks noGrp="1"/>
          </p:cNvSpPr>
          <p:nvPr>
            <p:ph type="sldNum" idx="12"/>
          </p:nvPr>
        </p:nvSpPr>
        <p:spPr>
          <a:xfrm>
            <a:off x="85578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None/>
            </a:pPr>
            <a:r>
              <a:rPr lang="en" sz="1500" b="1">
                <a:solidFill>
                  <a:schemeClr val="lt1"/>
                </a:solidFill>
              </a:rPr>
              <a:t>2</a:t>
            </a:r>
            <a:endParaRPr/>
          </a:p>
        </p:txBody>
      </p:sp>
      <p:sp>
        <p:nvSpPr>
          <p:cNvPr id="66" name="Google Shape;66;p14">
            <a:extLst>
              <a:ext uri="{FF2B5EF4-FFF2-40B4-BE49-F238E27FC236}">
                <a16:creationId xmlns:a16="http://schemas.microsoft.com/office/drawing/2014/main" id="{375AB388-C7D1-DDAE-3839-A9B063ED7C0B}"/>
              </a:ext>
            </a:extLst>
          </p:cNvPr>
          <p:cNvSpPr txBox="1"/>
          <p:nvPr/>
        </p:nvSpPr>
        <p:spPr>
          <a:xfrm>
            <a:off x="78646" y="0"/>
            <a:ext cx="7313555" cy="1058125"/>
          </a:xfrm>
          <a:prstGeom prst="rect">
            <a:avLst/>
          </a:prstGeom>
          <a:noFill/>
          <a:ln>
            <a:noFill/>
          </a:ln>
        </p:spPr>
        <p:txBody>
          <a:bodyPr spcFirstLastPara="1" wrap="square" lIns="0" tIns="0" rIns="0" bIns="0" anchor="ctr" anchorCtr="0">
            <a:noAutofit/>
          </a:bodyPr>
          <a:lstStyle/>
          <a:p>
            <a:pPr marL="2286000" lvl="0" indent="457200" algn="l" rtl="0">
              <a:spcBef>
                <a:spcPts val="0"/>
              </a:spcBef>
              <a:spcAft>
                <a:spcPts val="0"/>
              </a:spcAft>
              <a:buNone/>
            </a:pPr>
            <a:r>
              <a:rPr lang="en-US" sz="2800" b="1" dirty="0">
                <a:solidFill>
                  <a:srgbClr val="FFFFFF"/>
                </a:solidFill>
                <a:latin typeface="Century Gothic"/>
                <a:ea typeface="Century Gothic"/>
                <a:cs typeface="Century Gothic"/>
                <a:sym typeface="Century Gothic"/>
              </a:rPr>
              <a:t>Before and After Wall     Conditioning:</a:t>
            </a:r>
          </a:p>
        </p:txBody>
      </p:sp>
      <p:sp>
        <p:nvSpPr>
          <p:cNvPr id="67" name="Google Shape;67;p14">
            <a:extLst>
              <a:ext uri="{FF2B5EF4-FFF2-40B4-BE49-F238E27FC236}">
                <a16:creationId xmlns:a16="http://schemas.microsoft.com/office/drawing/2014/main" id="{29C7FCB1-0DEB-C896-A1BC-C12D71A2A8E2}"/>
              </a:ext>
            </a:extLst>
          </p:cNvPr>
          <p:cNvSpPr txBox="1"/>
          <p:nvPr/>
        </p:nvSpPr>
        <p:spPr>
          <a:xfrm>
            <a:off x="330782" y="1681725"/>
            <a:ext cx="7313555" cy="1178950"/>
          </a:xfrm>
          <a:prstGeom prst="rect">
            <a:avLst/>
          </a:prstGeom>
          <a:noFill/>
          <a:ln>
            <a:noFill/>
          </a:ln>
        </p:spPr>
        <p:txBody>
          <a:bodyPr spcFirstLastPara="1" wrap="square" lIns="0" tIns="0" rIns="0" bIns="0" anchor="t" anchorCtr="0">
            <a:normAutofit fontScale="70000" lnSpcReduction="20000"/>
          </a:bodyPr>
          <a:lstStyle/>
          <a:p>
            <a:pPr marL="0" lvl="0" indent="0" algn="l" rtl="0">
              <a:lnSpc>
                <a:spcPct val="90000"/>
              </a:lnSpc>
              <a:spcBef>
                <a:spcPts val="0"/>
              </a:spcBef>
              <a:spcAft>
                <a:spcPts val="0"/>
              </a:spcAft>
              <a:buNone/>
            </a:pPr>
            <a:r>
              <a:rPr lang="en-US" sz="3599" b="1" dirty="0">
                <a:solidFill>
                  <a:srgbClr val="134F5C"/>
                </a:solidFill>
                <a:latin typeface="Century Gothic"/>
                <a:ea typeface="Century Gothic"/>
                <a:cs typeface="Century Gothic"/>
                <a:sym typeface="Century Gothic"/>
              </a:rPr>
              <a:t>Efficiency improves across both plasma and vacuum shots after wall conditioning. This indicates that conditioning positively affects energy deposition</a:t>
            </a:r>
            <a:endParaRPr sz="3599" b="1" dirty="0">
              <a:solidFill>
                <a:srgbClr val="134F5C"/>
              </a:solidFill>
              <a:latin typeface="Century Gothic"/>
              <a:ea typeface="Century Gothic"/>
              <a:cs typeface="Century Gothic"/>
              <a:sym typeface="Century Gothic"/>
            </a:endParaRPr>
          </a:p>
        </p:txBody>
      </p:sp>
      <p:sp>
        <p:nvSpPr>
          <p:cNvPr id="68" name="Google Shape;68;p14">
            <a:extLst>
              <a:ext uri="{FF2B5EF4-FFF2-40B4-BE49-F238E27FC236}">
                <a16:creationId xmlns:a16="http://schemas.microsoft.com/office/drawing/2014/main" id="{DF9C3805-87E5-B79A-A7A8-B6E666F76775}"/>
              </a:ext>
            </a:extLst>
          </p:cNvPr>
          <p:cNvSpPr txBox="1"/>
          <p:nvPr/>
        </p:nvSpPr>
        <p:spPr>
          <a:xfrm>
            <a:off x="37250" y="1933400"/>
            <a:ext cx="8520600" cy="2861100"/>
          </a:xfrm>
          <a:prstGeom prst="rect">
            <a:avLst/>
          </a:prstGeom>
          <a:noFill/>
          <a:ln>
            <a:noFill/>
          </a:ln>
        </p:spPr>
        <p:txBody>
          <a:bodyPr spcFirstLastPara="1" wrap="square" lIns="0" tIns="0" rIns="0" bIns="0" anchor="t" anchorCtr="0">
            <a:normAutofit/>
          </a:bodyPr>
          <a:lstStyle/>
          <a:p>
            <a:pPr marL="0" lvl="0" indent="0" algn="l" rtl="0">
              <a:lnSpc>
                <a:spcPct val="125000"/>
              </a:lnSpc>
              <a:spcBef>
                <a:spcPts val="0"/>
              </a:spcBef>
              <a:spcAft>
                <a:spcPts val="0"/>
              </a:spcAft>
              <a:buNone/>
            </a:pPr>
            <a:endParaRPr sz="1500">
              <a:solidFill>
                <a:srgbClr val="02267E"/>
              </a:solidFill>
              <a:latin typeface="Century Gothic"/>
              <a:ea typeface="Century Gothic"/>
              <a:cs typeface="Century Gothic"/>
              <a:sym typeface="Century Gothic"/>
            </a:endParaRPr>
          </a:p>
        </p:txBody>
      </p:sp>
      <p:sp>
        <p:nvSpPr>
          <p:cNvPr id="69" name="Google Shape;69;p14">
            <a:extLst>
              <a:ext uri="{FF2B5EF4-FFF2-40B4-BE49-F238E27FC236}">
                <a16:creationId xmlns:a16="http://schemas.microsoft.com/office/drawing/2014/main" id="{1500584F-9F70-1B16-A1CA-01A177DAEE0F}"/>
              </a:ext>
            </a:extLst>
          </p:cNvPr>
          <p:cNvSpPr/>
          <p:nvPr/>
        </p:nvSpPr>
        <p:spPr>
          <a:xfrm>
            <a:off x="142700" y="4926350"/>
            <a:ext cx="8481600" cy="180000"/>
          </a:xfrm>
          <a:prstGeom prst="roundRect">
            <a:avLst>
              <a:gd name="adj" fmla="val 16667"/>
            </a:avLst>
          </a:prstGeom>
          <a:solidFill>
            <a:srgbClr val="274E1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i="1">
                <a:solidFill>
                  <a:schemeClr val="lt1"/>
                </a:solidFill>
              </a:rPr>
              <a:t>NAIJA FUSION 2025          14/09/2025</a:t>
            </a:r>
            <a:endParaRPr i="1">
              <a:solidFill>
                <a:schemeClr val="lt1"/>
              </a:solidFill>
            </a:endParaRPr>
          </a:p>
        </p:txBody>
      </p:sp>
      <p:graphicFrame>
        <p:nvGraphicFramePr>
          <p:cNvPr id="6" name="Table 5">
            <a:extLst>
              <a:ext uri="{FF2B5EF4-FFF2-40B4-BE49-F238E27FC236}">
                <a16:creationId xmlns:a16="http://schemas.microsoft.com/office/drawing/2014/main" id="{2BCE87F9-CB6A-C5CB-D7E0-50B7FA3CBA24}"/>
              </a:ext>
            </a:extLst>
          </p:cNvPr>
          <p:cNvGraphicFramePr>
            <a:graphicFrameLocks noGrp="1"/>
          </p:cNvGraphicFramePr>
          <p:nvPr/>
        </p:nvGraphicFramePr>
        <p:xfrm>
          <a:off x="274258" y="2824262"/>
          <a:ext cx="8332098" cy="2076094"/>
        </p:xfrm>
        <a:graphic>
          <a:graphicData uri="http://schemas.openxmlformats.org/drawingml/2006/table">
            <a:tbl>
              <a:tblPr/>
              <a:tblGrid>
                <a:gridCol w="399073">
                  <a:extLst>
                    <a:ext uri="{9D8B030D-6E8A-4147-A177-3AD203B41FA5}">
                      <a16:colId xmlns:a16="http://schemas.microsoft.com/office/drawing/2014/main" val="1160813349"/>
                    </a:ext>
                  </a:extLst>
                </a:gridCol>
                <a:gridCol w="374073">
                  <a:extLst>
                    <a:ext uri="{9D8B030D-6E8A-4147-A177-3AD203B41FA5}">
                      <a16:colId xmlns:a16="http://schemas.microsoft.com/office/drawing/2014/main" val="3647938053"/>
                    </a:ext>
                  </a:extLst>
                </a:gridCol>
                <a:gridCol w="598516">
                  <a:extLst>
                    <a:ext uri="{9D8B030D-6E8A-4147-A177-3AD203B41FA5}">
                      <a16:colId xmlns:a16="http://schemas.microsoft.com/office/drawing/2014/main" val="166027560"/>
                    </a:ext>
                  </a:extLst>
                </a:gridCol>
                <a:gridCol w="523702">
                  <a:extLst>
                    <a:ext uri="{9D8B030D-6E8A-4147-A177-3AD203B41FA5}">
                      <a16:colId xmlns:a16="http://schemas.microsoft.com/office/drawing/2014/main" val="833780205"/>
                    </a:ext>
                  </a:extLst>
                </a:gridCol>
                <a:gridCol w="457200">
                  <a:extLst>
                    <a:ext uri="{9D8B030D-6E8A-4147-A177-3AD203B41FA5}">
                      <a16:colId xmlns:a16="http://schemas.microsoft.com/office/drawing/2014/main" val="2419422878"/>
                    </a:ext>
                  </a:extLst>
                </a:gridCol>
                <a:gridCol w="432262">
                  <a:extLst>
                    <a:ext uri="{9D8B030D-6E8A-4147-A177-3AD203B41FA5}">
                      <a16:colId xmlns:a16="http://schemas.microsoft.com/office/drawing/2014/main" val="3263256375"/>
                    </a:ext>
                  </a:extLst>
                </a:gridCol>
                <a:gridCol w="490451">
                  <a:extLst>
                    <a:ext uri="{9D8B030D-6E8A-4147-A177-3AD203B41FA5}">
                      <a16:colId xmlns:a16="http://schemas.microsoft.com/office/drawing/2014/main" val="614390528"/>
                    </a:ext>
                  </a:extLst>
                </a:gridCol>
                <a:gridCol w="515389">
                  <a:extLst>
                    <a:ext uri="{9D8B030D-6E8A-4147-A177-3AD203B41FA5}">
                      <a16:colId xmlns:a16="http://schemas.microsoft.com/office/drawing/2014/main" val="2004434578"/>
                    </a:ext>
                  </a:extLst>
                </a:gridCol>
                <a:gridCol w="448887">
                  <a:extLst>
                    <a:ext uri="{9D8B030D-6E8A-4147-A177-3AD203B41FA5}">
                      <a16:colId xmlns:a16="http://schemas.microsoft.com/office/drawing/2014/main" val="2279175632"/>
                    </a:ext>
                  </a:extLst>
                </a:gridCol>
                <a:gridCol w="507076">
                  <a:extLst>
                    <a:ext uri="{9D8B030D-6E8A-4147-A177-3AD203B41FA5}">
                      <a16:colId xmlns:a16="http://schemas.microsoft.com/office/drawing/2014/main" val="2425715132"/>
                    </a:ext>
                  </a:extLst>
                </a:gridCol>
                <a:gridCol w="615142">
                  <a:extLst>
                    <a:ext uri="{9D8B030D-6E8A-4147-A177-3AD203B41FA5}">
                      <a16:colId xmlns:a16="http://schemas.microsoft.com/office/drawing/2014/main" val="748171088"/>
                    </a:ext>
                  </a:extLst>
                </a:gridCol>
                <a:gridCol w="432262">
                  <a:extLst>
                    <a:ext uri="{9D8B030D-6E8A-4147-A177-3AD203B41FA5}">
                      <a16:colId xmlns:a16="http://schemas.microsoft.com/office/drawing/2014/main" val="3342257830"/>
                    </a:ext>
                  </a:extLst>
                </a:gridCol>
                <a:gridCol w="465513">
                  <a:extLst>
                    <a:ext uri="{9D8B030D-6E8A-4147-A177-3AD203B41FA5}">
                      <a16:colId xmlns:a16="http://schemas.microsoft.com/office/drawing/2014/main" val="139892124"/>
                    </a:ext>
                  </a:extLst>
                </a:gridCol>
                <a:gridCol w="415636">
                  <a:extLst>
                    <a:ext uri="{9D8B030D-6E8A-4147-A177-3AD203B41FA5}">
                      <a16:colId xmlns:a16="http://schemas.microsoft.com/office/drawing/2014/main" val="2187433136"/>
                    </a:ext>
                  </a:extLst>
                </a:gridCol>
                <a:gridCol w="436656">
                  <a:extLst>
                    <a:ext uri="{9D8B030D-6E8A-4147-A177-3AD203B41FA5}">
                      <a16:colId xmlns:a16="http://schemas.microsoft.com/office/drawing/2014/main" val="2140065887"/>
                    </a:ext>
                  </a:extLst>
                </a:gridCol>
                <a:gridCol w="305065">
                  <a:extLst>
                    <a:ext uri="{9D8B030D-6E8A-4147-A177-3AD203B41FA5}">
                      <a16:colId xmlns:a16="http://schemas.microsoft.com/office/drawing/2014/main" val="3599779060"/>
                    </a:ext>
                  </a:extLst>
                </a:gridCol>
                <a:gridCol w="305065">
                  <a:extLst>
                    <a:ext uri="{9D8B030D-6E8A-4147-A177-3AD203B41FA5}">
                      <a16:colId xmlns:a16="http://schemas.microsoft.com/office/drawing/2014/main" val="1346659848"/>
                    </a:ext>
                  </a:extLst>
                </a:gridCol>
                <a:gridCol w="305065">
                  <a:extLst>
                    <a:ext uri="{9D8B030D-6E8A-4147-A177-3AD203B41FA5}">
                      <a16:colId xmlns:a16="http://schemas.microsoft.com/office/drawing/2014/main" val="1366527451"/>
                    </a:ext>
                  </a:extLst>
                </a:gridCol>
                <a:gridCol w="305065">
                  <a:extLst>
                    <a:ext uri="{9D8B030D-6E8A-4147-A177-3AD203B41FA5}">
                      <a16:colId xmlns:a16="http://schemas.microsoft.com/office/drawing/2014/main" val="3450041323"/>
                    </a:ext>
                  </a:extLst>
                </a:gridCol>
              </a:tblGrid>
              <a:tr h="359513">
                <a:tc>
                  <a:txBody>
                    <a:bodyPr/>
                    <a:lstStyle/>
                    <a:p>
                      <a:pPr algn="ctr" fontAlgn="ctr">
                        <a:buNone/>
                      </a:pPr>
                      <a:r>
                        <a:rPr lang="en-US" sz="600" b="1" i="0" u="none" strike="noStrike" dirty="0">
                          <a:solidFill>
                            <a:srgbClr val="000000"/>
                          </a:solidFill>
                          <a:effectLst/>
                          <a:latin typeface="Arial" panose="020B0604020202020204" pitchFamily="34" charset="0"/>
                        </a:rPr>
                        <a:t>S/N</a:t>
                      </a:r>
                    </a:p>
                  </a:txBody>
                  <a:tcPr marL="3250" marR="3250" marT="3250" marB="0" anchor="ctr">
                    <a:lnL>
                      <a:noFill/>
                    </a:lnL>
                    <a:lnR>
                      <a:noFill/>
                    </a:lnR>
                    <a:lnT>
                      <a:noFill/>
                    </a:lnT>
                    <a:lnB>
                      <a:noFill/>
                    </a:lnB>
                    <a:noFill/>
                  </a:tcPr>
                </a:tc>
                <a:tc>
                  <a:txBody>
                    <a:bodyPr/>
                    <a:lstStyle/>
                    <a:p>
                      <a:pPr algn="ctr" fontAlgn="ctr">
                        <a:buNone/>
                      </a:pPr>
                      <a:r>
                        <a:rPr lang="en-US" sz="600" b="1" i="0" u="none" strike="noStrike">
                          <a:solidFill>
                            <a:srgbClr val="000000"/>
                          </a:solidFill>
                          <a:effectLst/>
                          <a:latin typeface="Arial" panose="020B0604020202020204" pitchFamily="34" charset="0"/>
                        </a:rPr>
                        <a:t>Shot #</a:t>
                      </a:r>
                    </a:p>
                  </a:txBody>
                  <a:tcPr marL="3250" marR="3250" marT="3250" marB="0" anchor="ctr">
                    <a:lnL>
                      <a:noFill/>
                    </a:lnL>
                    <a:lnR>
                      <a:noFill/>
                    </a:lnR>
                    <a:lnT>
                      <a:noFill/>
                    </a:lnT>
                    <a:lnB>
                      <a:noFill/>
                    </a:lnB>
                    <a:noFill/>
                  </a:tcPr>
                </a:tc>
                <a:tc>
                  <a:txBody>
                    <a:bodyPr/>
                    <a:lstStyle/>
                    <a:p>
                      <a:pPr algn="ctr" fontAlgn="ctr">
                        <a:buNone/>
                      </a:pPr>
                      <a:r>
                        <a:rPr lang="en-US" sz="600" b="1" i="0" u="none" strike="noStrike" dirty="0">
                          <a:solidFill>
                            <a:srgbClr val="000000"/>
                          </a:solidFill>
                          <a:effectLst/>
                          <a:latin typeface="Arial" panose="020B0604020202020204" pitchFamily="34" charset="0"/>
                        </a:rPr>
                        <a:t>Description</a:t>
                      </a:r>
                    </a:p>
                  </a:txBody>
                  <a:tcPr marL="3250" marR="3250" marT="3250" marB="0" anchor="ctr">
                    <a:lnL>
                      <a:noFill/>
                    </a:lnL>
                    <a:lnR>
                      <a:noFill/>
                    </a:lnR>
                    <a:lnT>
                      <a:noFill/>
                    </a:lnT>
                    <a:lnB>
                      <a:noFill/>
                    </a:lnB>
                    <a:noFill/>
                  </a:tcPr>
                </a:tc>
                <a:tc>
                  <a:txBody>
                    <a:bodyPr/>
                    <a:lstStyle/>
                    <a:p>
                      <a:pPr algn="ctr" fontAlgn="ctr">
                        <a:buNone/>
                      </a:pPr>
                      <a:r>
                        <a:rPr lang="en-US" sz="600" b="1" i="0" u="none" strike="noStrike" dirty="0">
                          <a:solidFill>
                            <a:srgbClr val="000000"/>
                          </a:solidFill>
                          <a:effectLst/>
                          <a:latin typeface="Arial" panose="020B0604020202020204" pitchFamily="34" charset="0"/>
                        </a:rPr>
                        <a:t>Gas</a:t>
                      </a:r>
                      <a:br>
                        <a:rPr lang="en-US" sz="600" b="1" i="0" u="none" strike="noStrike" dirty="0">
                          <a:solidFill>
                            <a:srgbClr val="000000"/>
                          </a:solidFill>
                          <a:effectLst/>
                          <a:latin typeface="Arial" panose="020B0604020202020204" pitchFamily="34" charset="0"/>
                        </a:rPr>
                      </a:br>
                      <a:r>
                        <a:rPr lang="en-US" sz="600" b="1" i="0" u="none" strike="noStrike" dirty="0">
                          <a:solidFill>
                            <a:srgbClr val="000000"/>
                          </a:solidFill>
                          <a:effectLst/>
                          <a:latin typeface="Arial" panose="020B0604020202020204" pitchFamily="34" charset="0"/>
                        </a:rPr>
                        <a:t> Pressure </a:t>
                      </a:r>
                    </a:p>
                  </a:txBody>
                  <a:tcPr marL="3250" marR="3250" marT="3250" marB="0" anchor="ctr">
                    <a:lnL>
                      <a:noFill/>
                    </a:lnL>
                    <a:lnR>
                      <a:noFill/>
                    </a:lnR>
                    <a:lnT>
                      <a:noFill/>
                    </a:lnT>
                    <a:lnB>
                      <a:noFill/>
                    </a:lnB>
                    <a:noFill/>
                  </a:tcPr>
                </a:tc>
                <a:tc>
                  <a:txBody>
                    <a:bodyPr/>
                    <a:lstStyle/>
                    <a:p>
                      <a:pPr algn="ctr" fontAlgn="ctr">
                        <a:buNone/>
                      </a:pPr>
                      <a:r>
                        <a:rPr lang="en-US" sz="600" b="1" i="0" u="none" strike="noStrike">
                          <a:solidFill>
                            <a:srgbClr val="000000"/>
                          </a:solidFill>
                          <a:effectLst/>
                          <a:latin typeface="Arial" panose="020B0604020202020204" pitchFamily="34" charset="0"/>
                        </a:rPr>
                        <a:t>V_initial (V)</a:t>
                      </a:r>
                    </a:p>
                  </a:txBody>
                  <a:tcPr marL="3250" marR="3250" marT="3250" marB="0" anchor="ctr">
                    <a:lnL>
                      <a:noFill/>
                    </a:lnL>
                    <a:lnR>
                      <a:noFill/>
                    </a:lnR>
                    <a:lnT>
                      <a:noFill/>
                    </a:lnT>
                    <a:lnB>
                      <a:noFill/>
                    </a:lnB>
                    <a:noFill/>
                  </a:tcPr>
                </a:tc>
                <a:tc>
                  <a:txBody>
                    <a:bodyPr/>
                    <a:lstStyle/>
                    <a:p>
                      <a:pPr algn="ctr" fontAlgn="ctr">
                        <a:buNone/>
                      </a:pPr>
                      <a:r>
                        <a:rPr lang="en-US" sz="600" b="1" i="0" u="none" strike="noStrike">
                          <a:solidFill>
                            <a:srgbClr val="000000"/>
                          </a:solidFill>
                          <a:effectLst/>
                          <a:latin typeface="Arial" panose="020B0604020202020204" pitchFamily="34" charset="0"/>
                        </a:rPr>
                        <a:t>V_discharge (V)</a:t>
                      </a:r>
                    </a:p>
                  </a:txBody>
                  <a:tcPr marL="3250" marR="3250" marT="3250" marB="0" anchor="ctr">
                    <a:lnL>
                      <a:noFill/>
                    </a:lnL>
                    <a:lnR>
                      <a:noFill/>
                    </a:lnR>
                    <a:lnT>
                      <a:noFill/>
                    </a:lnT>
                    <a:lnB>
                      <a:noFill/>
                    </a:lnB>
                    <a:noFill/>
                  </a:tcPr>
                </a:tc>
                <a:tc>
                  <a:txBody>
                    <a:bodyPr/>
                    <a:lstStyle/>
                    <a:p>
                      <a:pPr algn="ctr" fontAlgn="ctr">
                        <a:buNone/>
                      </a:pPr>
                      <a:r>
                        <a:rPr lang="en-US" sz="600" b="1" i="0" u="none" strike="noStrike" dirty="0" err="1">
                          <a:solidFill>
                            <a:srgbClr val="000000"/>
                          </a:solidFill>
                          <a:effectLst/>
                          <a:latin typeface="Arial" panose="020B0604020202020204" pitchFamily="34" charset="0"/>
                        </a:rPr>
                        <a:t>U_loop</a:t>
                      </a:r>
                      <a:r>
                        <a:rPr lang="en-US" sz="600" b="1" i="0" u="none" strike="noStrike" dirty="0">
                          <a:solidFill>
                            <a:srgbClr val="000000"/>
                          </a:solidFill>
                          <a:effectLst/>
                          <a:latin typeface="Arial" panose="020B0604020202020204" pitchFamily="34" charset="0"/>
                        </a:rPr>
                        <a:t> (V)</a:t>
                      </a:r>
                    </a:p>
                  </a:txBody>
                  <a:tcPr marL="3250" marR="3250" marT="3250" marB="0" anchor="ctr">
                    <a:lnL>
                      <a:noFill/>
                    </a:lnL>
                    <a:lnR>
                      <a:noFill/>
                    </a:lnR>
                    <a:lnT>
                      <a:noFill/>
                    </a:lnT>
                    <a:lnB>
                      <a:noFill/>
                    </a:lnB>
                    <a:noFill/>
                  </a:tcPr>
                </a:tc>
                <a:tc>
                  <a:txBody>
                    <a:bodyPr/>
                    <a:lstStyle/>
                    <a:p>
                      <a:pPr algn="ctr" fontAlgn="ctr">
                        <a:buNone/>
                      </a:pPr>
                      <a:r>
                        <a:rPr lang="en-US" sz="600" b="1" i="0" u="none" strike="noStrike">
                          <a:solidFill>
                            <a:srgbClr val="000000"/>
                          </a:solidFill>
                          <a:effectLst/>
                          <a:latin typeface="Arial" panose="020B0604020202020204" pitchFamily="34" charset="0"/>
                        </a:rPr>
                        <a:t>R_ch_avg (m</a:t>
                      </a:r>
                      <a:r>
                        <a:rPr lang="el-GR" sz="600" b="1" i="0" u="none" strike="noStrike">
                          <a:solidFill>
                            <a:srgbClr val="000000"/>
                          </a:solidFill>
                          <a:effectLst/>
                          <a:latin typeface="Arial" panose="020B0604020202020204" pitchFamily="34" charset="0"/>
                        </a:rPr>
                        <a:t>Ω)</a:t>
                      </a:r>
                    </a:p>
                  </a:txBody>
                  <a:tcPr marL="3250" marR="3250" marT="3250" marB="0" anchor="ctr">
                    <a:lnL>
                      <a:noFill/>
                    </a:lnL>
                    <a:lnR>
                      <a:noFill/>
                    </a:lnR>
                    <a:lnT>
                      <a:noFill/>
                    </a:lnT>
                    <a:lnB>
                      <a:noFill/>
                    </a:lnB>
                    <a:noFill/>
                  </a:tcPr>
                </a:tc>
                <a:tc>
                  <a:txBody>
                    <a:bodyPr/>
                    <a:lstStyle/>
                    <a:p>
                      <a:pPr algn="ctr" fontAlgn="ctr">
                        <a:buNone/>
                      </a:pPr>
                      <a:r>
                        <a:rPr lang="en-US" sz="600" b="1" i="0" u="none" strike="noStrike">
                          <a:solidFill>
                            <a:srgbClr val="000000"/>
                          </a:solidFill>
                          <a:effectLst/>
                          <a:latin typeface="Arial" panose="020B0604020202020204" pitchFamily="34" charset="0"/>
                        </a:rPr>
                        <a:t>I_ch (kA)</a:t>
                      </a:r>
                    </a:p>
                  </a:txBody>
                  <a:tcPr marL="3250" marR="3250" marT="3250" marB="0" anchor="ctr">
                    <a:lnL>
                      <a:noFill/>
                    </a:lnL>
                    <a:lnR>
                      <a:noFill/>
                    </a:lnR>
                    <a:lnT>
                      <a:noFill/>
                    </a:lnT>
                    <a:lnB>
                      <a:noFill/>
                    </a:lnB>
                    <a:noFill/>
                  </a:tcPr>
                </a:tc>
                <a:tc>
                  <a:txBody>
                    <a:bodyPr/>
                    <a:lstStyle/>
                    <a:p>
                      <a:pPr algn="ctr" fontAlgn="ctr">
                        <a:buNone/>
                      </a:pPr>
                      <a:r>
                        <a:rPr lang="en-US" sz="600" b="1" i="0" u="none" strike="noStrike" dirty="0" err="1">
                          <a:solidFill>
                            <a:srgbClr val="000000"/>
                          </a:solidFill>
                          <a:effectLst/>
                          <a:latin typeface="Arial" panose="020B0604020202020204" pitchFamily="34" charset="0"/>
                        </a:rPr>
                        <a:t>I_p</a:t>
                      </a:r>
                      <a:r>
                        <a:rPr lang="en-US" sz="600" b="1" i="0" u="none" strike="noStrike" dirty="0">
                          <a:solidFill>
                            <a:srgbClr val="000000"/>
                          </a:solidFill>
                          <a:effectLst/>
                          <a:latin typeface="Arial" panose="020B0604020202020204" pitchFamily="34" charset="0"/>
                        </a:rPr>
                        <a:t> (kA)</a:t>
                      </a:r>
                    </a:p>
                  </a:txBody>
                  <a:tcPr marL="3250" marR="3250" marT="3250" marB="0" anchor="ctr">
                    <a:lnL>
                      <a:noFill/>
                    </a:lnL>
                    <a:lnR>
                      <a:noFill/>
                    </a:lnR>
                    <a:lnT>
                      <a:noFill/>
                    </a:lnT>
                    <a:lnB>
                      <a:noFill/>
                    </a:lnB>
                    <a:noFill/>
                  </a:tcPr>
                </a:tc>
                <a:tc>
                  <a:txBody>
                    <a:bodyPr/>
                    <a:lstStyle/>
                    <a:p>
                      <a:pPr algn="ctr" fontAlgn="ctr">
                        <a:buNone/>
                      </a:pPr>
                      <a:r>
                        <a:rPr lang="en-US" sz="600" b="1" i="0" u="none" strike="noStrike" dirty="0">
                          <a:solidFill>
                            <a:srgbClr val="000000"/>
                          </a:solidFill>
                          <a:effectLst/>
                          <a:latin typeface="Arial" panose="020B0604020202020204" pitchFamily="34" charset="0"/>
                        </a:rPr>
                        <a:t>Plasma Status</a:t>
                      </a:r>
                    </a:p>
                  </a:txBody>
                  <a:tcPr marL="3250" marR="3250" marT="3250" marB="0" anchor="ctr">
                    <a:lnL>
                      <a:noFill/>
                    </a:lnL>
                    <a:lnR>
                      <a:noFill/>
                    </a:lnR>
                    <a:lnT>
                      <a:noFill/>
                    </a:lnT>
                    <a:lnB>
                      <a:noFill/>
                    </a:lnB>
                    <a:noFill/>
                  </a:tcPr>
                </a:tc>
                <a:tc>
                  <a:txBody>
                    <a:bodyPr/>
                    <a:lstStyle/>
                    <a:p>
                      <a:pPr algn="ctr" fontAlgn="ctr">
                        <a:buNone/>
                      </a:pPr>
                      <a:r>
                        <a:rPr lang="en-US" sz="600" b="1" i="0" u="none" strike="noStrike">
                          <a:solidFill>
                            <a:srgbClr val="000000"/>
                          </a:solidFill>
                          <a:effectLst/>
                          <a:latin typeface="Arial" panose="020B0604020202020204" pitchFamily="34" charset="0"/>
                        </a:rPr>
                        <a:t>E_initial (J)</a:t>
                      </a:r>
                    </a:p>
                  </a:txBody>
                  <a:tcPr marL="3250" marR="3250" marT="3250" marB="0" anchor="ctr">
                    <a:lnL>
                      <a:noFill/>
                    </a:lnL>
                    <a:lnR>
                      <a:noFill/>
                    </a:lnR>
                    <a:lnT>
                      <a:noFill/>
                    </a:lnT>
                    <a:lnB>
                      <a:noFill/>
                    </a:lnB>
                    <a:noFill/>
                  </a:tcPr>
                </a:tc>
                <a:tc>
                  <a:txBody>
                    <a:bodyPr/>
                    <a:lstStyle/>
                    <a:p>
                      <a:pPr algn="ctr" fontAlgn="ctr">
                        <a:buNone/>
                      </a:pPr>
                      <a:r>
                        <a:rPr lang="en-US" sz="600" b="1" i="0" u="none" strike="noStrike" dirty="0" err="1">
                          <a:solidFill>
                            <a:srgbClr val="000000"/>
                          </a:solidFill>
                          <a:effectLst/>
                          <a:latin typeface="Arial" panose="020B0604020202020204" pitchFamily="34" charset="0"/>
                        </a:rPr>
                        <a:t>E_discharge</a:t>
                      </a:r>
                      <a:r>
                        <a:rPr lang="en-US" sz="600" b="1" i="0" u="none" strike="noStrike" dirty="0">
                          <a:solidFill>
                            <a:srgbClr val="000000"/>
                          </a:solidFill>
                          <a:effectLst/>
                          <a:latin typeface="Arial" panose="020B0604020202020204" pitchFamily="34" charset="0"/>
                        </a:rPr>
                        <a:t> (J)</a:t>
                      </a:r>
                    </a:p>
                  </a:txBody>
                  <a:tcPr marL="3250" marR="3250" marT="3250" marB="0" anchor="ctr">
                    <a:lnL>
                      <a:noFill/>
                    </a:lnL>
                    <a:lnR>
                      <a:noFill/>
                    </a:lnR>
                    <a:lnT>
                      <a:noFill/>
                    </a:lnT>
                    <a:lnB>
                      <a:noFill/>
                    </a:lnB>
                    <a:noFill/>
                  </a:tcPr>
                </a:tc>
                <a:tc>
                  <a:txBody>
                    <a:bodyPr/>
                    <a:lstStyle/>
                    <a:p>
                      <a:pPr algn="ctr" fontAlgn="ctr">
                        <a:buNone/>
                      </a:pPr>
                      <a:r>
                        <a:rPr lang="en-US" sz="600" b="1" i="0" u="none" strike="noStrike">
                          <a:solidFill>
                            <a:srgbClr val="000000"/>
                          </a:solidFill>
                          <a:effectLst/>
                          <a:latin typeface="Arial" panose="020B0604020202020204" pitchFamily="34" charset="0"/>
                        </a:rPr>
                        <a:t>W_vac (J)</a:t>
                      </a:r>
                    </a:p>
                  </a:txBody>
                  <a:tcPr marL="3250" marR="3250" marT="3250" marB="0" anchor="ctr">
                    <a:lnL>
                      <a:noFill/>
                    </a:lnL>
                    <a:lnR>
                      <a:noFill/>
                    </a:lnR>
                    <a:lnT>
                      <a:noFill/>
                    </a:lnT>
                    <a:lnB>
                      <a:noFill/>
                    </a:lnB>
                    <a:noFill/>
                  </a:tcPr>
                </a:tc>
                <a:tc>
                  <a:txBody>
                    <a:bodyPr/>
                    <a:lstStyle/>
                    <a:p>
                      <a:pPr algn="ctr" fontAlgn="ctr">
                        <a:buNone/>
                      </a:pPr>
                      <a:r>
                        <a:rPr lang="en-US" sz="600" b="1" i="0" u="none" strike="noStrike" dirty="0" err="1">
                          <a:solidFill>
                            <a:srgbClr val="000000"/>
                          </a:solidFill>
                          <a:effectLst/>
                          <a:latin typeface="Arial" panose="020B0604020202020204" pitchFamily="34" charset="0"/>
                        </a:rPr>
                        <a:t>W_vac</a:t>
                      </a:r>
                      <a:r>
                        <a:rPr lang="en-US" sz="600" b="1" i="0" u="none" strike="noStrike" dirty="0">
                          <a:solidFill>
                            <a:srgbClr val="000000"/>
                          </a:solidFill>
                          <a:effectLst/>
                          <a:latin typeface="Arial" panose="020B0604020202020204" pitchFamily="34" charset="0"/>
                        </a:rPr>
                        <a:t> %</a:t>
                      </a:r>
                    </a:p>
                  </a:txBody>
                  <a:tcPr marL="3250" marR="3250" marT="3250" marB="0" anchor="ctr">
                    <a:lnL>
                      <a:noFill/>
                    </a:lnL>
                    <a:lnR>
                      <a:noFill/>
                    </a:lnR>
                    <a:lnT>
                      <a:noFill/>
                    </a:lnT>
                    <a:lnB>
                      <a:noFill/>
                    </a:lnB>
                    <a:noFill/>
                  </a:tcPr>
                </a:tc>
                <a:tc>
                  <a:txBody>
                    <a:bodyPr/>
                    <a:lstStyle/>
                    <a:p>
                      <a:pPr algn="ctr" fontAlgn="ctr">
                        <a:buNone/>
                      </a:pPr>
                      <a:r>
                        <a:rPr lang="en-US" sz="600" b="1" i="0" u="none" strike="noStrike">
                          <a:solidFill>
                            <a:srgbClr val="000000"/>
                          </a:solidFill>
                          <a:effectLst/>
                          <a:latin typeface="Arial" panose="020B0604020202020204" pitchFamily="34" charset="0"/>
                        </a:rPr>
                        <a:t>W_ohm (J)</a:t>
                      </a:r>
                    </a:p>
                  </a:txBody>
                  <a:tcPr marL="3250" marR="3250" marT="3250" marB="0" anchor="ctr">
                    <a:lnL>
                      <a:noFill/>
                    </a:lnL>
                    <a:lnR>
                      <a:noFill/>
                    </a:lnR>
                    <a:lnT>
                      <a:noFill/>
                    </a:lnT>
                    <a:lnB>
                      <a:noFill/>
                    </a:lnB>
                    <a:noFill/>
                  </a:tcPr>
                </a:tc>
                <a:tc>
                  <a:txBody>
                    <a:bodyPr/>
                    <a:lstStyle/>
                    <a:p>
                      <a:pPr algn="ctr" fontAlgn="ctr">
                        <a:buNone/>
                      </a:pPr>
                      <a:r>
                        <a:rPr lang="en-US" sz="600" b="1" i="0" u="none" strike="noStrike" dirty="0" err="1">
                          <a:solidFill>
                            <a:srgbClr val="000000"/>
                          </a:solidFill>
                          <a:effectLst/>
                          <a:latin typeface="Arial" panose="020B0604020202020204" pitchFamily="34" charset="0"/>
                        </a:rPr>
                        <a:t>W_ohm</a:t>
                      </a:r>
                      <a:r>
                        <a:rPr lang="en-US" sz="600" b="1" i="0" u="none" strike="noStrike" dirty="0">
                          <a:solidFill>
                            <a:srgbClr val="000000"/>
                          </a:solidFill>
                          <a:effectLst/>
                          <a:latin typeface="Arial" panose="020B0604020202020204" pitchFamily="34" charset="0"/>
                        </a:rPr>
                        <a:t> %</a:t>
                      </a:r>
                    </a:p>
                  </a:txBody>
                  <a:tcPr marL="3250" marR="3250" marT="3250" marB="0" anchor="ctr">
                    <a:lnL>
                      <a:noFill/>
                    </a:lnL>
                    <a:lnR>
                      <a:noFill/>
                    </a:lnR>
                    <a:lnT>
                      <a:noFill/>
                    </a:lnT>
                    <a:lnB>
                      <a:noFill/>
                    </a:lnB>
                    <a:noFill/>
                  </a:tcPr>
                </a:tc>
                <a:tc>
                  <a:txBody>
                    <a:bodyPr/>
                    <a:lstStyle/>
                    <a:p>
                      <a:pPr algn="ctr" fontAlgn="ctr">
                        <a:buNone/>
                      </a:pPr>
                      <a:r>
                        <a:rPr lang="en-US" sz="600" b="1" i="0" u="none" strike="noStrike" dirty="0">
                          <a:solidFill>
                            <a:srgbClr val="000000"/>
                          </a:solidFill>
                          <a:effectLst/>
                          <a:latin typeface="Arial" panose="020B0604020202020204" pitchFamily="34" charset="0"/>
                        </a:rPr>
                        <a:t>Total Used (J)</a:t>
                      </a:r>
                    </a:p>
                  </a:txBody>
                  <a:tcPr marL="3250" marR="3250" marT="3250" marB="0" anchor="ctr">
                    <a:lnL>
                      <a:noFill/>
                    </a:lnL>
                    <a:lnR>
                      <a:noFill/>
                    </a:lnR>
                    <a:lnT>
                      <a:noFill/>
                    </a:lnT>
                    <a:lnB>
                      <a:noFill/>
                    </a:lnB>
                    <a:noFill/>
                  </a:tcPr>
                </a:tc>
                <a:tc>
                  <a:txBody>
                    <a:bodyPr/>
                    <a:lstStyle/>
                    <a:p>
                      <a:pPr algn="ctr" fontAlgn="ctr">
                        <a:buNone/>
                      </a:pPr>
                      <a:r>
                        <a:rPr lang="en-US" sz="600" b="1" i="0" u="none" strike="noStrike" dirty="0">
                          <a:solidFill>
                            <a:srgbClr val="000000"/>
                          </a:solidFill>
                          <a:effectLst/>
                          <a:latin typeface="Arial" panose="020B0604020202020204" pitchFamily="34" charset="0"/>
                        </a:rPr>
                        <a:t>Total %</a:t>
                      </a:r>
                    </a:p>
                  </a:txBody>
                  <a:tcPr marL="3250" marR="3250" marT="3250" marB="0" anchor="ctr">
                    <a:lnL>
                      <a:noFill/>
                    </a:lnL>
                    <a:lnR>
                      <a:noFill/>
                    </a:lnR>
                    <a:lnT>
                      <a:noFill/>
                    </a:lnT>
                    <a:lnB>
                      <a:noFill/>
                    </a:lnB>
                    <a:noFill/>
                  </a:tcPr>
                </a:tc>
                <a:extLst>
                  <a:ext uri="{0D108BD9-81ED-4DB2-BD59-A6C34878D82A}">
                    <a16:rowId xmlns:a16="http://schemas.microsoft.com/office/drawing/2014/main" val="2995759674"/>
                  </a:ext>
                </a:extLst>
              </a:tr>
              <a:tr h="349096">
                <a:tc>
                  <a:txBody>
                    <a:bodyPr/>
                    <a:lstStyle/>
                    <a:p>
                      <a:pPr algn="ctr" fontAlgn="ctr">
                        <a:buNone/>
                      </a:pPr>
                      <a:r>
                        <a:rPr lang="en-US" sz="600" b="1" i="0" u="none" strike="noStrike">
                          <a:solidFill>
                            <a:srgbClr val="000000"/>
                          </a:solidFill>
                          <a:effectLst/>
                          <a:latin typeface="Arial" panose="020B0604020202020204" pitchFamily="34" charset="0"/>
                        </a:rPr>
                        <a:t>2</a:t>
                      </a:r>
                    </a:p>
                  </a:txBody>
                  <a:tcPr marL="3250" marR="3250" marT="3250" marB="0" anchor="ctr">
                    <a:lnL>
                      <a:noFill/>
                    </a:lnL>
                    <a:lnR>
                      <a:noFill/>
                    </a:lnR>
                    <a:lnT>
                      <a:noFill/>
                    </a:lnT>
                    <a:lnB>
                      <a:noFill/>
                    </a:lnB>
                    <a:solidFill>
                      <a:srgbClr val="FFFF00"/>
                    </a:solidFill>
                  </a:tcPr>
                </a:tc>
                <a:tc>
                  <a:txBody>
                    <a:bodyPr/>
                    <a:lstStyle/>
                    <a:p>
                      <a:pPr algn="r" fontAlgn="ctr">
                        <a:buNone/>
                      </a:pPr>
                      <a:r>
                        <a:rPr lang="en-US" sz="600" b="0" i="0" u="none" strike="noStrike">
                          <a:solidFill>
                            <a:srgbClr val="000000"/>
                          </a:solidFill>
                          <a:effectLst/>
                          <a:latin typeface="Arial" panose="020B0604020202020204" pitchFamily="34" charset="0"/>
                        </a:rPr>
                        <a:t>49896</a:t>
                      </a:r>
                    </a:p>
                  </a:txBody>
                  <a:tcPr marL="3250" marR="3250" marT="3250" marB="0" anchor="ctr">
                    <a:lnL>
                      <a:noFill/>
                    </a:lnL>
                    <a:lnR>
                      <a:noFill/>
                    </a:lnR>
                    <a:lnT>
                      <a:noFill/>
                    </a:lnT>
                    <a:lnB>
                      <a:noFill/>
                    </a:lnB>
                    <a:solidFill>
                      <a:srgbClr val="FFFF00"/>
                    </a:solidFill>
                  </a:tcPr>
                </a:tc>
                <a:tc>
                  <a:txBody>
                    <a:bodyPr/>
                    <a:lstStyle/>
                    <a:p>
                      <a:pPr algn="r" fontAlgn="ctr">
                        <a:buNone/>
                      </a:pPr>
                      <a:r>
                        <a:rPr lang="en-US" sz="600" b="0" i="0" u="none" strike="noStrike">
                          <a:solidFill>
                            <a:srgbClr val="000000"/>
                          </a:solidFill>
                          <a:effectLst/>
                          <a:latin typeface="Arial" panose="020B0604020202020204" pitchFamily="34" charset="0"/>
                        </a:rPr>
                        <a:t>Plasma pre-wall</a:t>
                      </a:r>
                    </a:p>
                  </a:txBody>
                  <a:tcPr marL="3250" marR="3250" marT="3250" marB="0" anchor="ctr">
                    <a:lnL>
                      <a:noFill/>
                    </a:lnL>
                    <a:lnR>
                      <a:noFill/>
                    </a:lnR>
                    <a:lnT>
                      <a:noFill/>
                    </a:lnT>
                    <a:lnB>
                      <a:noFill/>
                    </a:lnB>
                    <a:solidFill>
                      <a:srgbClr val="FFFF00"/>
                    </a:solidFill>
                  </a:tcPr>
                </a:tc>
                <a:tc>
                  <a:txBody>
                    <a:bodyPr/>
                    <a:lstStyle/>
                    <a:p>
                      <a:pPr algn="r" fontAlgn="ctr">
                        <a:buNone/>
                      </a:pPr>
                      <a:r>
                        <a:rPr lang="en-US" sz="600" b="0" i="0" u="none" strike="noStrike">
                          <a:solidFill>
                            <a:srgbClr val="000000"/>
                          </a:solidFill>
                          <a:effectLst/>
                          <a:latin typeface="Arial" panose="020B0604020202020204" pitchFamily="34" charset="0"/>
                        </a:rPr>
                        <a:t>10</a:t>
                      </a:r>
                    </a:p>
                  </a:txBody>
                  <a:tcPr marL="3250" marR="3250" marT="3250" marB="0" anchor="ctr">
                    <a:lnL>
                      <a:noFill/>
                    </a:lnL>
                    <a:lnR>
                      <a:noFill/>
                    </a:lnR>
                    <a:lnT>
                      <a:noFill/>
                    </a:lnT>
                    <a:lnB>
                      <a:noFill/>
                    </a:lnB>
                    <a:solidFill>
                      <a:srgbClr val="FFFF00"/>
                    </a:solidFill>
                  </a:tcPr>
                </a:tc>
                <a:tc>
                  <a:txBody>
                    <a:bodyPr/>
                    <a:lstStyle/>
                    <a:p>
                      <a:pPr algn="r" fontAlgn="ctr">
                        <a:buNone/>
                      </a:pPr>
                      <a:r>
                        <a:rPr lang="en-US" sz="600" b="0" i="0" u="none" strike="noStrike">
                          <a:solidFill>
                            <a:srgbClr val="000000"/>
                          </a:solidFill>
                          <a:effectLst/>
                          <a:latin typeface="Arial" panose="020B0604020202020204" pitchFamily="34" charset="0"/>
                        </a:rPr>
                        <a:t>400</a:t>
                      </a:r>
                    </a:p>
                  </a:txBody>
                  <a:tcPr marL="3250" marR="3250" marT="3250" marB="0" anchor="ctr">
                    <a:lnL>
                      <a:noFill/>
                    </a:lnL>
                    <a:lnR>
                      <a:noFill/>
                    </a:lnR>
                    <a:lnT>
                      <a:noFill/>
                    </a:lnT>
                    <a:lnB>
                      <a:noFill/>
                    </a:lnB>
                    <a:solidFill>
                      <a:srgbClr val="FFFF00"/>
                    </a:solidFill>
                  </a:tcPr>
                </a:tc>
                <a:tc>
                  <a:txBody>
                    <a:bodyPr/>
                    <a:lstStyle/>
                    <a:p>
                      <a:pPr algn="r" fontAlgn="ctr">
                        <a:buNone/>
                      </a:pPr>
                      <a:r>
                        <a:rPr lang="en-US" sz="600" b="0" i="0" u="none" strike="noStrike">
                          <a:solidFill>
                            <a:srgbClr val="000000"/>
                          </a:solidFill>
                          <a:effectLst/>
                          <a:latin typeface="Arial" panose="020B0604020202020204" pitchFamily="34" charset="0"/>
                        </a:rPr>
                        <a:t>160</a:t>
                      </a:r>
                    </a:p>
                  </a:txBody>
                  <a:tcPr marL="3250" marR="3250" marT="3250" marB="0" anchor="ctr">
                    <a:lnL>
                      <a:noFill/>
                    </a:lnL>
                    <a:lnR>
                      <a:noFill/>
                    </a:lnR>
                    <a:lnT>
                      <a:noFill/>
                    </a:lnT>
                    <a:lnB>
                      <a:noFill/>
                    </a:lnB>
                    <a:solidFill>
                      <a:srgbClr val="FFFF00"/>
                    </a:solidFill>
                  </a:tcPr>
                </a:tc>
                <a:tc>
                  <a:txBody>
                    <a:bodyPr/>
                    <a:lstStyle/>
                    <a:p>
                      <a:pPr algn="r" fontAlgn="ctr">
                        <a:buNone/>
                      </a:pPr>
                      <a:r>
                        <a:rPr lang="en-US" sz="600" b="0" i="0" u="none" strike="noStrike">
                          <a:solidFill>
                            <a:srgbClr val="000000"/>
                          </a:solidFill>
                          <a:effectLst/>
                          <a:latin typeface="Arial" panose="020B0604020202020204" pitchFamily="34" charset="0"/>
                        </a:rPr>
                        <a:t>4.12</a:t>
                      </a:r>
                    </a:p>
                  </a:txBody>
                  <a:tcPr marL="3250" marR="3250" marT="3250" marB="0" anchor="ctr">
                    <a:lnL>
                      <a:noFill/>
                    </a:lnL>
                    <a:lnR>
                      <a:noFill/>
                    </a:lnR>
                    <a:lnT>
                      <a:noFill/>
                    </a:lnT>
                    <a:lnB>
                      <a:noFill/>
                    </a:lnB>
                    <a:solidFill>
                      <a:srgbClr val="FFFF00"/>
                    </a:solidFill>
                  </a:tcPr>
                </a:tc>
                <a:tc>
                  <a:txBody>
                    <a:bodyPr/>
                    <a:lstStyle/>
                    <a:p>
                      <a:pPr algn="r" fontAlgn="ctr">
                        <a:buNone/>
                      </a:pPr>
                      <a:r>
                        <a:rPr lang="en-US" sz="600" b="0" i="0" u="none" strike="noStrike">
                          <a:solidFill>
                            <a:srgbClr val="000000"/>
                          </a:solidFill>
                          <a:effectLst/>
                          <a:latin typeface="Arial" panose="020B0604020202020204" pitchFamily="34" charset="0"/>
                        </a:rPr>
                        <a:t>9.84</a:t>
                      </a:r>
                    </a:p>
                  </a:txBody>
                  <a:tcPr marL="3250" marR="3250" marT="3250" marB="0" anchor="ctr">
                    <a:lnL>
                      <a:noFill/>
                    </a:lnL>
                    <a:lnR>
                      <a:noFill/>
                    </a:lnR>
                    <a:lnT>
                      <a:noFill/>
                    </a:lnT>
                    <a:lnB>
                      <a:noFill/>
                    </a:lnB>
                    <a:solidFill>
                      <a:srgbClr val="FFFF00"/>
                    </a:solidFill>
                  </a:tcPr>
                </a:tc>
                <a:tc>
                  <a:txBody>
                    <a:bodyPr/>
                    <a:lstStyle/>
                    <a:p>
                      <a:pPr algn="r" fontAlgn="ctr">
                        <a:buNone/>
                      </a:pPr>
                      <a:r>
                        <a:rPr lang="en-US" sz="600" b="0" i="0" u="none" strike="noStrike">
                          <a:solidFill>
                            <a:srgbClr val="000000"/>
                          </a:solidFill>
                          <a:effectLst/>
                          <a:latin typeface="Arial" panose="020B0604020202020204" pitchFamily="34" charset="0"/>
                        </a:rPr>
                        <a:t>0.42</a:t>
                      </a:r>
                    </a:p>
                  </a:txBody>
                  <a:tcPr marL="3250" marR="3250" marT="3250" marB="0" anchor="ctr">
                    <a:lnL>
                      <a:noFill/>
                    </a:lnL>
                    <a:lnR>
                      <a:noFill/>
                    </a:lnR>
                    <a:lnT>
                      <a:noFill/>
                    </a:lnT>
                    <a:lnB>
                      <a:noFill/>
                    </a:lnB>
                    <a:solidFill>
                      <a:srgbClr val="FFFF00"/>
                    </a:solidFill>
                  </a:tcPr>
                </a:tc>
                <a:tc>
                  <a:txBody>
                    <a:bodyPr/>
                    <a:lstStyle/>
                    <a:p>
                      <a:pPr algn="r" fontAlgn="ctr">
                        <a:buNone/>
                      </a:pPr>
                      <a:r>
                        <a:rPr lang="en-US" sz="600" b="0" i="0" u="none" strike="noStrike">
                          <a:solidFill>
                            <a:srgbClr val="000000"/>
                          </a:solidFill>
                          <a:effectLst/>
                          <a:latin typeface="Arial" panose="020B0604020202020204" pitchFamily="34" charset="0"/>
                        </a:rPr>
                        <a:t>0.59</a:t>
                      </a:r>
                    </a:p>
                  </a:txBody>
                  <a:tcPr marL="3250" marR="3250" marT="3250" marB="0" anchor="ctr">
                    <a:lnL>
                      <a:noFill/>
                    </a:lnL>
                    <a:lnR>
                      <a:noFill/>
                    </a:lnR>
                    <a:lnT>
                      <a:noFill/>
                    </a:lnT>
                    <a:lnB>
                      <a:noFill/>
                    </a:lnB>
                    <a:solidFill>
                      <a:srgbClr val="FFFF00"/>
                    </a:solidFill>
                  </a:tcPr>
                </a:tc>
                <a:tc>
                  <a:txBody>
                    <a:bodyPr/>
                    <a:lstStyle/>
                    <a:p>
                      <a:pPr algn="r" fontAlgn="ctr">
                        <a:buNone/>
                      </a:pPr>
                      <a:r>
                        <a:rPr lang="en-US" sz="600" b="0" i="0" u="none" strike="noStrike">
                          <a:solidFill>
                            <a:srgbClr val="000000"/>
                          </a:solidFill>
                          <a:effectLst/>
                          <a:latin typeface="Arial" panose="020B0604020202020204" pitchFamily="34" charset="0"/>
                        </a:rPr>
                        <a:t>Plasma Available</a:t>
                      </a:r>
                    </a:p>
                  </a:txBody>
                  <a:tcPr marL="3250" marR="3250" marT="3250" marB="0" anchor="ctr">
                    <a:lnL>
                      <a:noFill/>
                    </a:lnL>
                    <a:lnR>
                      <a:noFill/>
                    </a:lnR>
                    <a:lnT>
                      <a:noFill/>
                    </a:lnT>
                    <a:lnB>
                      <a:noFill/>
                    </a:lnB>
                    <a:solidFill>
                      <a:srgbClr val="FFFF00"/>
                    </a:solidFill>
                  </a:tcPr>
                </a:tc>
                <a:tc>
                  <a:txBody>
                    <a:bodyPr/>
                    <a:lstStyle/>
                    <a:p>
                      <a:pPr algn="r" fontAlgn="ctr">
                        <a:buNone/>
                      </a:pPr>
                      <a:r>
                        <a:rPr lang="en-US" sz="600" b="0" i="0" u="none" strike="noStrike">
                          <a:solidFill>
                            <a:srgbClr val="000000"/>
                          </a:solidFill>
                          <a:effectLst/>
                          <a:latin typeface="Arial" panose="020B0604020202020204" pitchFamily="34" charset="0"/>
                        </a:rPr>
                        <a:t>11880</a:t>
                      </a:r>
                    </a:p>
                  </a:txBody>
                  <a:tcPr marL="3250" marR="3250" marT="3250" marB="0" anchor="ctr">
                    <a:lnL>
                      <a:noFill/>
                    </a:lnL>
                    <a:lnR>
                      <a:noFill/>
                    </a:lnR>
                    <a:lnT>
                      <a:noFill/>
                    </a:lnT>
                    <a:lnB>
                      <a:noFill/>
                    </a:lnB>
                    <a:solidFill>
                      <a:srgbClr val="FFFF00"/>
                    </a:solidFill>
                  </a:tcPr>
                </a:tc>
                <a:tc>
                  <a:txBody>
                    <a:bodyPr/>
                    <a:lstStyle/>
                    <a:p>
                      <a:pPr algn="r" fontAlgn="ctr">
                        <a:buNone/>
                      </a:pPr>
                      <a:r>
                        <a:rPr lang="en-US" sz="600" b="0" i="0" u="none" strike="noStrike">
                          <a:solidFill>
                            <a:srgbClr val="000000"/>
                          </a:solidFill>
                          <a:effectLst/>
                          <a:latin typeface="Arial" panose="020B0604020202020204" pitchFamily="34" charset="0"/>
                        </a:rPr>
                        <a:t>1900.8</a:t>
                      </a:r>
                    </a:p>
                  </a:txBody>
                  <a:tcPr marL="3250" marR="3250" marT="3250" marB="0" anchor="ctr">
                    <a:lnL>
                      <a:noFill/>
                    </a:lnL>
                    <a:lnR>
                      <a:noFill/>
                    </a:lnR>
                    <a:lnT>
                      <a:noFill/>
                    </a:lnT>
                    <a:lnB>
                      <a:noFill/>
                    </a:lnB>
                    <a:solidFill>
                      <a:srgbClr val="FFFF00"/>
                    </a:solidFill>
                  </a:tcPr>
                </a:tc>
                <a:tc>
                  <a:txBody>
                    <a:bodyPr/>
                    <a:lstStyle/>
                    <a:p>
                      <a:pPr algn="r" fontAlgn="ctr">
                        <a:buNone/>
                      </a:pPr>
                      <a:r>
                        <a:rPr lang="en-US" sz="600" b="0" i="0" u="none" strike="noStrike">
                          <a:solidFill>
                            <a:srgbClr val="000000"/>
                          </a:solidFill>
                          <a:effectLst/>
                          <a:latin typeface="Arial" panose="020B0604020202020204" pitchFamily="34" charset="0"/>
                        </a:rPr>
                        <a:t>219.5</a:t>
                      </a:r>
                    </a:p>
                  </a:txBody>
                  <a:tcPr marL="3250" marR="3250" marT="3250" marB="0" anchor="ctr">
                    <a:lnL>
                      <a:noFill/>
                    </a:lnL>
                    <a:lnR>
                      <a:noFill/>
                    </a:lnR>
                    <a:lnT>
                      <a:noFill/>
                    </a:lnT>
                    <a:lnB>
                      <a:noFill/>
                    </a:lnB>
                    <a:solidFill>
                      <a:srgbClr val="FFFF00"/>
                    </a:solidFill>
                  </a:tcPr>
                </a:tc>
                <a:tc>
                  <a:txBody>
                    <a:bodyPr/>
                    <a:lstStyle/>
                    <a:p>
                      <a:pPr algn="r" fontAlgn="ctr">
                        <a:buNone/>
                      </a:pPr>
                      <a:r>
                        <a:rPr lang="en-US" sz="600" b="0" i="0" u="none" strike="noStrike">
                          <a:solidFill>
                            <a:srgbClr val="000000"/>
                          </a:solidFill>
                          <a:effectLst/>
                          <a:latin typeface="Arial" panose="020B0604020202020204" pitchFamily="34" charset="0"/>
                        </a:rPr>
                        <a:t>11.50%</a:t>
                      </a:r>
                    </a:p>
                  </a:txBody>
                  <a:tcPr marL="3250" marR="3250" marT="3250" marB="0" anchor="ctr">
                    <a:lnL>
                      <a:noFill/>
                    </a:lnL>
                    <a:lnR>
                      <a:noFill/>
                    </a:lnR>
                    <a:lnT>
                      <a:noFill/>
                    </a:lnT>
                    <a:lnB>
                      <a:noFill/>
                    </a:lnB>
                    <a:solidFill>
                      <a:srgbClr val="FFFF00"/>
                    </a:solidFill>
                  </a:tcPr>
                </a:tc>
                <a:tc>
                  <a:txBody>
                    <a:bodyPr/>
                    <a:lstStyle/>
                    <a:p>
                      <a:pPr algn="r" fontAlgn="ctr">
                        <a:buNone/>
                      </a:pPr>
                      <a:r>
                        <a:rPr lang="en-US" sz="600" b="0" i="0" u="none" strike="noStrike">
                          <a:solidFill>
                            <a:srgbClr val="000000"/>
                          </a:solidFill>
                          <a:effectLst/>
                          <a:latin typeface="Arial" panose="020B0604020202020204" pitchFamily="34" charset="0"/>
                        </a:rPr>
                        <a:t>262.6</a:t>
                      </a:r>
                    </a:p>
                  </a:txBody>
                  <a:tcPr marL="3250" marR="3250" marT="3250" marB="0" anchor="ctr">
                    <a:lnL>
                      <a:noFill/>
                    </a:lnL>
                    <a:lnR>
                      <a:noFill/>
                    </a:lnR>
                    <a:lnT>
                      <a:noFill/>
                    </a:lnT>
                    <a:lnB>
                      <a:noFill/>
                    </a:lnB>
                    <a:solidFill>
                      <a:srgbClr val="FFFF00"/>
                    </a:solidFill>
                  </a:tcPr>
                </a:tc>
                <a:tc>
                  <a:txBody>
                    <a:bodyPr/>
                    <a:lstStyle/>
                    <a:p>
                      <a:pPr algn="r" fontAlgn="ctr">
                        <a:buNone/>
                      </a:pPr>
                      <a:r>
                        <a:rPr lang="en-US" sz="600" b="0" i="0" u="none" strike="noStrike">
                          <a:solidFill>
                            <a:srgbClr val="000000"/>
                          </a:solidFill>
                          <a:effectLst/>
                          <a:latin typeface="Arial" panose="020B0604020202020204" pitchFamily="34" charset="0"/>
                        </a:rPr>
                        <a:t>13.80%</a:t>
                      </a:r>
                    </a:p>
                  </a:txBody>
                  <a:tcPr marL="3250" marR="3250" marT="3250" marB="0" anchor="ctr">
                    <a:lnL>
                      <a:noFill/>
                    </a:lnL>
                    <a:lnR>
                      <a:noFill/>
                    </a:lnR>
                    <a:lnT>
                      <a:noFill/>
                    </a:lnT>
                    <a:lnB>
                      <a:noFill/>
                    </a:lnB>
                    <a:solidFill>
                      <a:srgbClr val="FFFF00"/>
                    </a:solidFill>
                  </a:tcPr>
                </a:tc>
                <a:tc>
                  <a:txBody>
                    <a:bodyPr/>
                    <a:lstStyle/>
                    <a:p>
                      <a:pPr algn="r" fontAlgn="ctr">
                        <a:buNone/>
                      </a:pPr>
                      <a:r>
                        <a:rPr lang="en-US" sz="600" b="0" i="0" u="none" strike="noStrike">
                          <a:solidFill>
                            <a:srgbClr val="000000"/>
                          </a:solidFill>
                          <a:effectLst/>
                          <a:latin typeface="Arial" panose="020B0604020202020204" pitchFamily="34" charset="0"/>
                        </a:rPr>
                        <a:t>482.1</a:t>
                      </a:r>
                    </a:p>
                  </a:txBody>
                  <a:tcPr marL="3250" marR="3250" marT="3250" marB="0" anchor="ctr">
                    <a:lnL>
                      <a:noFill/>
                    </a:lnL>
                    <a:lnR>
                      <a:noFill/>
                    </a:lnR>
                    <a:lnT>
                      <a:noFill/>
                    </a:lnT>
                    <a:lnB>
                      <a:noFill/>
                    </a:lnB>
                    <a:solidFill>
                      <a:srgbClr val="FFFF00"/>
                    </a:solidFill>
                  </a:tcPr>
                </a:tc>
                <a:tc>
                  <a:txBody>
                    <a:bodyPr/>
                    <a:lstStyle/>
                    <a:p>
                      <a:pPr algn="r" fontAlgn="ctr">
                        <a:buNone/>
                      </a:pPr>
                      <a:r>
                        <a:rPr lang="en-US" sz="600" b="0" i="0" u="none" strike="noStrike">
                          <a:solidFill>
                            <a:srgbClr val="000000"/>
                          </a:solidFill>
                          <a:effectLst/>
                          <a:latin typeface="Arial" panose="020B0604020202020204" pitchFamily="34" charset="0"/>
                        </a:rPr>
                        <a:t>25.40%</a:t>
                      </a:r>
                    </a:p>
                  </a:txBody>
                  <a:tcPr marL="3250" marR="3250" marT="3250" marB="0" anchor="ctr">
                    <a:lnL>
                      <a:noFill/>
                    </a:lnL>
                    <a:lnR>
                      <a:noFill/>
                    </a:lnR>
                    <a:lnT>
                      <a:noFill/>
                    </a:lnT>
                    <a:lnB>
                      <a:noFill/>
                    </a:lnB>
                    <a:solidFill>
                      <a:srgbClr val="FFFF00"/>
                    </a:solidFill>
                  </a:tcPr>
                </a:tc>
                <a:extLst>
                  <a:ext uri="{0D108BD9-81ED-4DB2-BD59-A6C34878D82A}">
                    <a16:rowId xmlns:a16="http://schemas.microsoft.com/office/drawing/2014/main" val="2052462487"/>
                  </a:ext>
                </a:extLst>
              </a:tr>
              <a:tr h="549429">
                <a:tc>
                  <a:txBody>
                    <a:bodyPr/>
                    <a:lstStyle/>
                    <a:p>
                      <a:pPr algn="ctr" fontAlgn="ctr">
                        <a:buNone/>
                      </a:pPr>
                      <a:r>
                        <a:rPr lang="en-US" sz="600" b="1" i="0" u="none" strike="noStrike">
                          <a:solidFill>
                            <a:srgbClr val="000000"/>
                          </a:solidFill>
                          <a:effectLst/>
                          <a:latin typeface="Arial" panose="020B0604020202020204" pitchFamily="34" charset="0"/>
                        </a:rPr>
                        <a:t>3</a:t>
                      </a:r>
                    </a:p>
                  </a:txBody>
                  <a:tcPr marL="3250" marR="3250" marT="3250" marB="0" anchor="ctr">
                    <a:lnL>
                      <a:noFill/>
                    </a:lnL>
                    <a:lnR>
                      <a:noFill/>
                    </a:lnR>
                    <a:lnT>
                      <a:noFill/>
                    </a:lnT>
                    <a:lnB>
                      <a:noFill/>
                    </a:lnB>
                    <a:solidFill>
                      <a:srgbClr val="FFFF00"/>
                    </a:solidFill>
                  </a:tcPr>
                </a:tc>
                <a:tc>
                  <a:txBody>
                    <a:bodyPr/>
                    <a:lstStyle/>
                    <a:p>
                      <a:pPr algn="r" fontAlgn="ctr">
                        <a:buNone/>
                      </a:pPr>
                      <a:r>
                        <a:rPr lang="en-US" sz="600" b="0" i="0" u="none" strike="noStrike">
                          <a:solidFill>
                            <a:srgbClr val="000000"/>
                          </a:solidFill>
                          <a:effectLst/>
                          <a:latin typeface="Arial" panose="020B0604020202020204" pitchFamily="34" charset="0"/>
                        </a:rPr>
                        <a:t>49905</a:t>
                      </a:r>
                    </a:p>
                  </a:txBody>
                  <a:tcPr marL="3250" marR="3250" marT="3250" marB="0" anchor="ctr">
                    <a:lnL>
                      <a:noFill/>
                    </a:lnL>
                    <a:lnR>
                      <a:noFill/>
                    </a:lnR>
                    <a:lnT>
                      <a:noFill/>
                    </a:lnT>
                    <a:lnB>
                      <a:noFill/>
                    </a:lnB>
                    <a:solidFill>
                      <a:srgbClr val="FFFF00"/>
                    </a:solidFill>
                  </a:tcPr>
                </a:tc>
                <a:tc>
                  <a:txBody>
                    <a:bodyPr/>
                    <a:lstStyle/>
                    <a:p>
                      <a:pPr algn="r" fontAlgn="ctr">
                        <a:buNone/>
                      </a:pPr>
                      <a:r>
                        <a:rPr lang="en-US" sz="600" b="0" i="0" u="none" strike="noStrike" dirty="0">
                          <a:solidFill>
                            <a:srgbClr val="000000"/>
                          </a:solidFill>
                          <a:effectLst/>
                          <a:latin typeface="Arial" panose="020B0604020202020204" pitchFamily="34" charset="0"/>
                        </a:rPr>
                        <a:t>Plasma post-wall</a:t>
                      </a:r>
                    </a:p>
                  </a:txBody>
                  <a:tcPr marL="3250" marR="3250" marT="3250" marB="0" anchor="ctr">
                    <a:lnL>
                      <a:noFill/>
                    </a:lnL>
                    <a:lnR>
                      <a:noFill/>
                    </a:lnR>
                    <a:lnT>
                      <a:noFill/>
                    </a:lnT>
                    <a:lnB>
                      <a:noFill/>
                    </a:lnB>
                    <a:solidFill>
                      <a:srgbClr val="FFFF00"/>
                    </a:solidFill>
                  </a:tcPr>
                </a:tc>
                <a:tc>
                  <a:txBody>
                    <a:bodyPr/>
                    <a:lstStyle/>
                    <a:p>
                      <a:pPr algn="r" fontAlgn="ctr">
                        <a:buNone/>
                      </a:pPr>
                      <a:r>
                        <a:rPr lang="en-US" sz="600" b="0" i="0" u="none" strike="noStrike">
                          <a:solidFill>
                            <a:srgbClr val="000000"/>
                          </a:solidFill>
                          <a:effectLst/>
                          <a:latin typeface="Arial" panose="020B0604020202020204" pitchFamily="34" charset="0"/>
                        </a:rPr>
                        <a:t>10</a:t>
                      </a:r>
                    </a:p>
                  </a:txBody>
                  <a:tcPr marL="3250" marR="3250" marT="3250" marB="0" anchor="ctr">
                    <a:lnL>
                      <a:noFill/>
                    </a:lnL>
                    <a:lnR>
                      <a:noFill/>
                    </a:lnR>
                    <a:lnT>
                      <a:noFill/>
                    </a:lnT>
                    <a:lnB>
                      <a:noFill/>
                    </a:lnB>
                    <a:solidFill>
                      <a:srgbClr val="FFFF00"/>
                    </a:solidFill>
                  </a:tcPr>
                </a:tc>
                <a:tc>
                  <a:txBody>
                    <a:bodyPr/>
                    <a:lstStyle/>
                    <a:p>
                      <a:pPr algn="r" fontAlgn="ctr">
                        <a:buNone/>
                      </a:pPr>
                      <a:r>
                        <a:rPr lang="en-US" sz="600" b="0" i="0" u="none" strike="noStrike">
                          <a:solidFill>
                            <a:srgbClr val="000000"/>
                          </a:solidFill>
                          <a:effectLst/>
                          <a:latin typeface="Arial" panose="020B0604020202020204" pitchFamily="34" charset="0"/>
                        </a:rPr>
                        <a:t>400</a:t>
                      </a:r>
                    </a:p>
                  </a:txBody>
                  <a:tcPr marL="3250" marR="3250" marT="3250" marB="0" anchor="ctr">
                    <a:lnL>
                      <a:noFill/>
                    </a:lnL>
                    <a:lnR>
                      <a:noFill/>
                    </a:lnR>
                    <a:lnT>
                      <a:noFill/>
                    </a:lnT>
                    <a:lnB>
                      <a:noFill/>
                    </a:lnB>
                    <a:solidFill>
                      <a:srgbClr val="FFFF00"/>
                    </a:solidFill>
                  </a:tcPr>
                </a:tc>
                <a:tc>
                  <a:txBody>
                    <a:bodyPr/>
                    <a:lstStyle/>
                    <a:p>
                      <a:pPr algn="r" fontAlgn="ctr">
                        <a:buNone/>
                      </a:pPr>
                      <a:r>
                        <a:rPr lang="en-US" sz="600" b="0" i="0" u="none" strike="noStrike" dirty="0">
                          <a:solidFill>
                            <a:srgbClr val="000000"/>
                          </a:solidFill>
                          <a:effectLst/>
                          <a:latin typeface="Arial" panose="020B0604020202020204" pitchFamily="34" charset="0"/>
                        </a:rPr>
                        <a:t>160</a:t>
                      </a:r>
                    </a:p>
                  </a:txBody>
                  <a:tcPr marL="3250" marR="3250" marT="3250" marB="0" anchor="ctr">
                    <a:lnL>
                      <a:noFill/>
                    </a:lnL>
                    <a:lnR>
                      <a:noFill/>
                    </a:lnR>
                    <a:lnT>
                      <a:noFill/>
                    </a:lnT>
                    <a:lnB>
                      <a:noFill/>
                    </a:lnB>
                    <a:solidFill>
                      <a:srgbClr val="FFFF00"/>
                    </a:solidFill>
                  </a:tcPr>
                </a:tc>
                <a:tc>
                  <a:txBody>
                    <a:bodyPr/>
                    <a:lstStyle/>
                    <a:p>
                      <a:pPr algn="r" fontAlgn="ctr">
                        <a:buNone/>
                      </a:pPr>
                      <a:r>
                        <a:rPr lang="en-US" sz="600" b="0" i="0" u="none" strike="noStrike">
                          <a:solidFill>
                            <a:srgbClr val="000000"/>
                          </a:solidFill>
                          <a:effectLst/>
                          <a:latin typeface="Arial" panose="020B0604020202020204" pitchFamily="34" charset="0"/>
                        </a:rPr>
                        <a:t>4.09</a:t>
                      </a:r>
                    </a:p>
                  </a:txBody>
                  <a:tcPr marL="3250" marR="3250" marT="3250" marB="0" anchor="ctr">
                    <a:lnL>
                      <a:noFill/>
                    </a:lnL>
                    <a:lnR>
                      <a:noFill/>
                    </a:lnR>
                    <a:lnT>
                      <a:noFill/>
                    </a:lnT>
                    <a:lnB>
                      <a:noFill/>
                    </a:lnB>
                    <a:solidFill>
                      <a:srgbClr val="FFFF00"/>
                    </a:solidFill>
                  </a:tcPr>
                </a:tc>
                <a:tc>
                  <a:txBody>
                    <a:bodyPr/>
                    <a:lstStyle/>
                    <a:p>
                      <a:pPr algn="r" fontAlgn="ctr">
                        <a:buNone/>
                      </a:pPr>
                      <a:r>
                        <a:rPr lang="en-US" sz="600" b="0" i="0" u="none" strike="noStrike">
                          <a:solidFill>
                            <a:srgbClr val="000000"/>
                          </a:solidFill>
                          <a:effectLst/>
                          <a:latin typeface="Arial" panose="020B0604020202020204" pitchFamily="34" charset="0"/>
                        </a:rPr>
                        <a:t>9.84</a:t>
                      </a:r>
                    </a:p>
                  </a:txBody>
                  <a:tcPr marL="3250" marR="3250" marT="3250" marB="0" anchor="ctr">
                    <a:lnL>
                      <a:noFill/>
                    </a:lnL>
                    <a:lnR>
                      <a:noFill/>
                    </a:lnR>
                    <a:lnT>
                      <a:noFill/>
                    </a:lnT>
                    <a:lnB>
                      <a:noFill/>
                    </a:lnB>
                    <a:solidFill>
                      <a:srgbClr val="FFFF00"/>
                    </a:solidFill>
                  </a:tcPr>
                </a:tc>
                <a:tc>
                  <a:txBody>
                    <a:bodyPr/>
                    <a:lstStyle/>
                    <a:p>
                      <a:pPr algn="r" fontAlgn="ctr">
                        <a:buNone/>
                      </a:pPr>
                      <a:r>
                        <a:rPr lang="en-US" sz="600" b="0" i="0" u="none" strike="noStrike">
                          <a:solidFill>
                            <a:srgbClr val="000000"/>
                          </a:solidFill>
                          <a:effectLst/>
                          <a:latin typeface="Arial" panose="020B0604020202020204" pitchFamily="34" charset="0"/>
                        </a:rPr>
                        <a:t>0.42</a:t>
                      </a:r>
                    </a:p>
                  </a:txBody>
                  <a:tcPr marL="3250" marR="3250" marT="3250" marB="0" anchor="ctr">
                    <a:lnL>
                      <a:noFill/>
                    </a:lnL>
                    <a:lnR>
                      <a:noFill/>
                    </a:lnR>
                    <a:lnT>
                      <a:noFill/>
                    </a:lnT>
                    <a:lnB>
                      <a:noFill/>
                    </a:lnB>
                    <a:solidFill>
                      <a:srgbClr val="FFFF00"/>
                    </a:solidFill>
                  </a:tcPr>
                </a:tc>
                <a:tc>
                  <a:txBody>
                    <a:bodyPr/>
                    <a:lstStyle/>
                    <a:p>
                      <a:pPr algn="r" fontAlgn="ctr">
                        <a:buNone/>
                      </a:pPr>
                      <a:r>
                        <a:rPr lang="en-US" sz="600" b="0" i="0" u="none" strike="noStrike">
                          <a:solidFill>
                            <a:srgbClr val="000000"/>
                          </a:solidFill>
                          <a:effectLst/>
                          <a:latin typeface="Arial" panose="020B0604020202020204" pitchFamily="34" charset="0"/>
                        </a:rPr>
                        <a:t>2.21</a:t>
                      </a:r>
                    </a:p>
                  </a:txBody>
                  <a:tcPr marL="3250" marR="3250" marT="3250" marB="0" anchor="ctr">
                    <a:lnL>
                      <a:noFill/>
                    </a:lnL>
                    <a:lnR>
                      <a:noFill/>
                    </a:lnR>
                    <a:lnT>
                      <a:noFill/>
                    </a:lnT>
                    <a:lnB>
                      <a:noFill/>
                    </a:lnB>
                    <a:solidFill>
                      <a:srgbClr val="FFFF00"/>
                    </a:solidFill>
                  </a:tcPr>
                </a:tc>
                <a:tc>
                  <a:txBody>
                    <a:bodyPr/>
                    <a:lstStyle/>
                    <a:p>
                      <a:pPr algn="r" fontAlgn="ctr">
                        <a:buNone/>
                      </a:pPr>
                      <a:r>
                        <a:rPr lang="en-US" sz="600" b="0" i="0" u="none" strike="noStrike">
                          <a:solidFill>
                            <a:srgbClr val="000000"/>
                          </a:solidFill>
                          <a:effectLst/>
                          <a:latin typeface="Arial" panose="020B0604020202020204" pitchFamily="34" charset="0"/>
                        </a:rPr>
                        <a:t>Plasma Available</a:t>
                      </a:r>
                    </a:p>
                  </a:txBody>
                  <a:tcPr marL="3250" marR="3250" marT="3250" marB="0" anchor="ctr">
                    <a:lnL>
                      <a:noFill/>
                    </a:lnL>
                    <a:lnR>
                      <a:noFill/>
                    </a:lnR>
                    <a:lnT>
                      <a:noFill/>
                    </a:lnT>
                    <a:lnB>
                      <a:noFill/>
                    </a:lnB>
                    <a:solidFill>
                      <a:srgbClr val="FFFF00"/>
                    </a:solidFill>
                  </a:tcPr>
                </a:tc>
                <a:tc>
                  <a:txBody>
                    <a:bodyPr/>
                    <a:lstStyle/>
                    <a:p>
                      <a:pPr algn="r" fontAlgn="ctr">
                        <a:buNone/>
                      </a:pPr>
                      <a:r>
                        <a:rPr lang="en-US" sz="600" b="0" i="0" u="none" strike="noStrike">
                          <a:solidFill>
                            <a:srgbClr val="000000"/>
                          </a:solidFill>
                          <a:effectLst/>
                          <a:latin typeface="Arial" panose="020B0604020202020204" pitchFamily="34" charset="0"/>
                        </a:rPr>
                        <a:t>11880</a:t>
                      </a:r>
                    </a:p>
                  </a:txBody>
                  <a:tcPr marL="3250" marR="3250" marT="3250" marB="0" anchor="ctr">
                    <a:lnL>
                      <a:noFill/>
                    </a:lnL>
                    <a:lnR>
                      <a:noFill/>
                    </a:lnR>
                    <a:lnT>
                      <a:noFill/>
                    </a:lnT>
                    <a:lnB>
                      <a:noFill/>
                    </a:lnB>
                    <a:solidFill>
                      <a:srgbClr val="FFFF00"/>
                    </a:solidFill>
                  </a:tcPr>
                </a:tc>
                <a:tc>
                  <a:txBody>
                    <a:bodyPr/>
                    <a:lstStyle/>
                    <a:p>
                      <a:pPr algn="r" fontAlgn="ctr">
                        <a:buNone/>
                      </a:pPr>
                      <a:r>
                        <a:rPr lang="en-US" sz="600" b="0" i="0" u="none" strike="noStrike">
                          <a:solidFill>
                            <a:srgbClr val="000000"/>
                          </a:solidFill>
                          <a:effectLst/>
                          <a:latin typeface="Arial" panose="020B0604020202020204" pitchFamily="34" charset="0"/>
                        </a:rPr>
                        <a:t>1900.8</a:t>
                      </a:r>
                    </a:p>
                  </a:txBody>
                  <a:tcPr marL="3250" marR="3250" marT="3250" marB="0" anchor="ctr">
                    <a:lnL>
                      <a:noFill/>
                    </a:lnL>
                    <a:lnR>
                      <a:noFill/>
                    </a:lnR>
                    <a:lnT>
                      <a:noFill/>
                    </a:lnT>
                    <a:lnB>
                      <a:noFill/>
                    </a:lnB>
                    <a:solidFill>
                      <a:srgbClr val="FFFF00"/>
                    </a:solidFill>
                  </a:tcPr>
                </a:tc>
                <a:tc>
                  <a:txBody>
                    <a:bodyPr/>
                    <a:lstStyle/>
                    <a:p>
                      <a:pPr algn="r" fontAlgn="ctr">
                        <a:buNone/>
                      </a:pPr>
                      <a:r>
                        <a:rPr lang="en-US" sz="600" b="0" i="0" u="none" strike="noStrike">
                          <a:solidFill>
                            <a:srgbClr val="000000"/>
                          </a:solidFill>
                          <a:effectLst/>
                          <a:latin typeface="Arial" panose="020B0604020202020204" pitchFamily="34" charset="0"/>
                        </a:rPr>
                        <a:t>263.9</a:t>
                      </a:r>
                    </a:p>
                  </a:txBody>
                  <a:tcPr marL="3250" marR="3250" marT="3250" marB="0" anchor="ctr">
                    <a:lnL>
                      <a:noFill/>
                    </a:lnL>
                    <a:lnR>
                      <a:noFill/>
                    </a:lnR>
                    <a:lnT>
                      <a:noFill/>
                    </a:lnT>
                    <a:lnB>
                      <a:noFill/>
                    </a:lnB>
                    <a:solidFill>
                      <a:srgbClr val="FFFF00"/>
                    </a:solidFill>
                  </a:tcPr>
                </a:tc>
                <a:tc>
                  <a:txBody>
                    <a:bodyPr/>
                    <a:lstStyle/>
                    <a:p>
                      <a:pPr algn="r" fontAlgn="ctr">
                        <a:buNone/>
                      </a:pPr>
                      <a:r>
                        <a:rPr lang="en-US" sz="600" b="0" i="0" u="none" strike="noStrike">
                          <a:solidFill>
                            <a:srgbClr val="000000"/>
                          </a:solidFill>
                          <a:effectLst/>
                          <a:latin typeface="Arial" panose="020B0604020202020204" pitchFamily="34" charset="0"/>
                        </a:rPr>
                        <a:t>13.90%</a:t>
                      </a:r>
                    </a:p>
                  </a:txBody>
                  <a:tcPr marL="3250" marR="3250" marT="3250" marB="0" anchor="ctr">
                    <a:lnL>
                      <a:noFill/>
                    </a:lnL>
                    <a:lnR>
                      <a:noFill/>
                    </a:lnR>
                    <a:lnT>
                      <a:noFill/>
                    </a:lnT>
                    <a:lnB>
                      <a:noFill/>
                    </a:lnB>
                    <a:solidFill>
                      <a:srgbClr val="FFFF00"/>
                    </a:solidFill>
                  </a:tcPr>
                </a:tc>
                <a:tc>
                  <a:txBody>
                    <a:bodyPr/>
                    <a:lstStyle/>
                    <a:p>
                      <a:pPr algn="r" fontAlgn="ctr">
                        <a:buNone/>
                      </a:pPr>
                      <a:r>
                        <a:rPr lang="en-US" sz="600" b="0" i="0" u="none" strike="noStrike">
                          <a:solidFill>
                            <a:srgbClr val="000000"/>
                          </a:solidFill>
                          <a:effectLst/>
                          <a:latin typeface="Arial" panose="020B0604020202020204" pitchFamily="34" charset="0"/>
                        </a:rPr>
                        <a:t>745.8</a:t>
                      </a:r>
                    </a:p>
                  </a:txBody>
                  <a:tcPr marL="3250" marR="3250" marT="3250" marB="0" anchor="ctr">
                    <a:lnL>
                      <a:noFill/>
                    </a:lnL>
                    <a:lnR>
                      <a:noFill/>
                    </a:lnR>
                    <a:lnT>
                      <a:noFill/>
                    </a:lnT>
                    <a:lnB>
                      <a:noFill/>
                    </a:lnB>
                    <a:solidFill>
                      <a:srgbClr val="FFFF00"/>
                    </a:solidFill>
                  </a:tcPr>
                </a:tc>
                <a:tc>
                  <a:txBody>
                    <a:bodyPr/>
                    <a:lstStyle/>
                    <a:p>
                      <a:pPr algn="r" fontAlgn="ctr">
                        <a:buNone/>
                      </a:pPr>
                      <a:r>
                        <a:rPr lang="en-US" sz="600" b="0" i="0" u="none" strike="noStrike">
                          <a:solidFill>
                            <a:srgbClr val="000000"/>
                          </a:solidFill>
                          <a:effectLst/>
                          <a:latin typeface="Arial" panose="020B0604020202020204" pitchFamily="34" charset="0"/>
                        </a:rPr>
                        <a:t>39.20%</a:t>
                      </a:r>
                    </a:p>
                  </a:txBody>
                  <a:tcPr marL="3250" marR="3250" marT="3250" marB="0" anchor="ctr">
                    <a:lnL>
                      <a:noFill/>
                    </a:lnL>
                    <a:lnR>
                      <a:noFill/>
                    </a:lnR>
                    <a:lnT>
                      <a:noFill/>
                    </a:lnT>
                    <a:lnB>
                      <a:noFill/>
                    </a:lnB>
                    <a:solidFill>
                      <a:srgbClr val="FFFF00"/>
                    </a:solidFill>
                  </a:tcPr>
                </a:tc>
                <a:tc>
                  <a:txBody>
                    <a:bodyPr/>
                    <a:lstStyle/>
                    <a:p>
                      <a:pPr algn="r" fontAlgn="ctr">
                        <a:buNone/>
                      </a:pPr>
                      <a:r>
                        <a:rPr lang="en-US" sz="600" b="0" i="0" u="none" strike="noStrike">
                          <a:solidFill>
                            <a:srgbClr val="000000"/>
                          </a:solidFill>
                          <a:effectLst/>
                          <a:latin typeface="Arial" panose="020B0604020202020204" pitchFamily="34" charset="0"/>
                        </a:rPr>
                        <a:t>1009.7</a:t>
                      </a:r>
                    </a:p>
                  </a:txBody>
                  <a:tcPr marL="3250" marR="3250" marT="3250" marB="0" anchor="ctr">
                    <a:lnL>
                      <a:noFill/>
                    </a:lnL>
                    <a:lnR>
                      <a:noFill/>
                    </a:lnR>
                    <a:lnT>
                      <a:noFill/>
                    </a:lnT>
                    <a:lnB>
                      <a:noFill/>
                    </a:lnB>
                    <a:solidFill>
                      <a:srgbClr val="FFFF00"/>
                    </a:solidFill>
                  </a:tcPr>
                </a:tc>
                <a:tc>
                  <a:txBody>
                    <a:bodyPr/>
                    <a:lstStyle/>
                    <a:p>
                      <a:pPr algn="r" fontAlgn="ctr">
                        <a:buNone/>
                      </a:pPr>
                      <a:r>
                        <a:rPr lang="en-US" sz="600" b="0" i="0" u="none" strike="noStrike">
                          <a:solidFill>
                            <a:srgbClr val="000000"/>
                          </a:solidFill>
                          <a:effectLst/>
                          <a:latin typeface="Arial" panose="020B0604020202020204" pitchFamily="34" charset="0"/>
                        </a:rPr>
                        <a:t>53.10%</a:t>
                      </a:r>
                    </a:p>
                  </a:txBody>
                  <a:tcPr marL="3250" marR="3250" marT="3250" marB="0" anchor="ctr">
                    <a:lnL>
                      <a:noFill/>
                    </a:lnL>
                    <a:lnR>
                      <a:noFill/>
                    </a:lnR>
                    <a:lnT>
                      <a:noFill/>
                    </a:lnT>
                    <a:lnB>
                      <a:noFill/>
                    </a:lnB>
                    <a:solidFill>
                      <a:srgbClr val="FFFF00"/>
                    </a:solidFill>
                  </a:tcPr>
                </a:tc>
                <a:extLst>
                  <a:ext uri="{0D108BD9-81ED-4DB2-BD59-A6C34878D82A}">
                    <a16:rowId xmlns:a16="http://schemas.microsoft.com/office/drawing/2014/main" val="354254001"/>
                  </a:ext>
                </a:extLst>
              </a:tr>
              <a:tr h="468960">
                <a:tc>
                  <a:txBody>
                    <a:bodyPr/>
                    <a:lstStyle/>
                    <a:p>
                      <a:pPr algn="ctr" fontAlgn="ctr">
                        <a:buNone/>
                      </a:pPr>
                      <a:r>
                        <a:rPr lang="en-US" sz="600" b="1" i="0" u="none" strike="noStrike">
                          <a:solidFill>
                            <a:srgbClr val="000000"/>
                          </a:solidFill>
                          <a:effectLst/>
                          <a:latin typeface="Arial" panose="020B0604020202020204" pitchFamily="34" charset="0"/>
                        </a:rPr>
                        <a:t>1</a:t>
                      </a:r>
                    </a:p>
                  </a:txBody>
                  <a:tcPr marL="3250" marR="3250" marT="3250" marB="0" anchor="ctr">
                    <a:lnL>
                      <a:noFill/>
                    </a:lnL>
                    <a:lnR>
                      <a:noFill/>
                    </a:lnR>
                    <a:lnT>
                      <a:noFill/>
                    </a:lnT>
                    <a:lnB>
                      <a:noFill/>
                    </a:lnB>
                    <a:solidFill>
                      <a:srgbClr val="F4B084"/>
                    </a:solidFill>
                  </a:tcPr>
                </a:tc>
                <a:tc>
                  <a:txBody>
                    <a:bodyPr/>
                    <a:lstStyle/>
                    <a:p>
                      <a:pPr algn="r" fontAlgn="ctr">
                        <a:buNone/>
                      </a:pPr>
                      <a:r>
                        <a:rPr lang="en-US" sz="600" b="0" i="0" u="none" strike="noStrike">
                          <a:solidFill>
                            <a:srgbClr val="000000"/>
                          </a:solidFill>
                          <a:effectLst/>
                          <a:latin typeface="Arial" panose="020B0604020202020204" pitchFamily="34" charset="0"/>
                        </a:rPr>
                        <a:t>49895</a:t>
                      </a:r>
                    </a:p>
                  </a:txBody>
                  <a:tcPr marL="3250" marR="3250" marT="3250" marB="0" anchor="ctr">
                    <a:lnL>
                      <a:noFill/>
                    </a:lnL>
                    <a:lnR>
                      <a:noFill/>
                    </a:lnR>
                    <a:lnT>
                      <a:noFill/>
                    </a:lnT>
                    <a:lnB>
                      <a:noFill/>
                    </a:lnB>
                    <a:solidFill>
                      <a:srgbClr val="F4B084"/>
                    </a:solidFill>
                  </a:tcPr>
                </a:tc>
                <a:tc>
                  <a:txBody>
                    <a:bodyPr/>
                    <a:lstStyle/>
                    <a:p>
                      <a:pPr algn="r" fontAlgn="ctr">
                        <a:buNone/>
                      </a:pPr>
                      <a:r>
                        <a:rPr lang="en-US" sz="600" b="0" i="0" u="none" strike="noStrike">
                          <a:solidFill>
                            <a:srgbClr val="000000"/>
                          </a:solidFill>
                          <a:effectLst/>
                          <a:latin typeface="Arial" panose="020B0604020202020204" pitchFamily="34" charset="0"/>
                        </a:rPr>
                        <a:t>Second day vacuum (pre-wall)</a:t>
                      </a:r>
                    </a:p>
                  </a:txBody>
                  <a:tcPr marL="3250" marR="3250" marT="3250" marB="0" anchor="ctr">
                    <a:lnL>
                      <a:noFill/>
                    </a:lnL>
                    <a:lnR>
                      <a:noFill/>
                    </a:lnR>
                    <a:lnT>
                      <a:noFill/>
                    </a:lnT>
                    <a:lnB>
                      <a:noFill/>
                    </a:lnB>
                    <a:solidFill>
                      <a:srgbClr val="F4B084"/>
                    </a:solidFill>
                  </a:tcPr>
                </a:tc>
                <a:tc>
                  <a:txBody>
                    <a:bodyPr/>
                    <a:lstStyle/>
                    <a:p>
                      <a:pPr algn="r" fontAlgn="ctr">
                        <a:buNone/>
                      </a:pPr>
                      <a:r>
                        <a:rPr lang="en-US" sz="600" b="0" i="0" u="none" strike="noStrike">
                          <a:solidFill>
                            <a:srgbClr val="000000"/>
                          </a:solidFill>
                          <a:effectLst/>
                          <a:latin typeface="Arial" panose="020B0604020202020204" pitchFamily="34" charset="0"/>
                        </a:rPr>
                        <a:t>0</a:t>
                      </a:r>
                    </a:p>
                  </a:txBody>
                  <a:tcPr marL="3250" marR="3250" marT="3250" marB="0" anchor="ctr">
                    <a:lnL>
                      <a:noFill/>
                    </a:lnL>
                    <a:lnR>
                      <a:noFill/>
                    </a:lnR>
                    <a:lnT>
                      <a:noFill/>
                    </a:lnT>
                    <a:lnB>
                      <a:noFill/>
                    </a:lnB>
                    <a:solidFill>
                      <a:srgbClr val="F4B084"/>
                    </a:solidFill>
                  </a:tcPr>
                </a:tc>
                <a:tc>
                  <a:txBody>
                    <a:bodyPr/>
                    <a:lstStyle/>
                    <a:p>
                      <a:pPr algn="r" fontAlgn="ctr">
                        <a:buNone/>
                      </a:pPr>
                      <a:r>
                        <a:rPr lang="en-US" sz="600" b="0" i="0" u="none" strike="noStrike">
                          <a:solidFill>
                            <a:srgbClr val="000000"/>
                          </a:solidFill>
                          <a:effectLst/>
                          <a:latin typeface="Arial" panose="020B0604020202020204" pitchFamily="34" charset="0"/>
                        </a:rPr>
                        <a:t>400</a:t>
                      </a:r>
                    </a:p>
                  </a:txBody>
                  <a:tcPr marL="3250" marR="3250" marT="3250" marB="0" anchor="ctr">
                    <a:lnL>
                      <a:noFill/>
                    </a:lnL>
                    <a:lnR>
                      <a:noFill/>
                    </a:lnR>
                    <a:lnT>
                      <a:noFill/>
                    </a:lnT>
                    <a:lnB>
                      <a:noFill/>
                    </a:lnB>
                    <a:solidFill>
                      <a:srgbClr val="F4B084"/>
                    </a:solidFill>
                  </a:tcPr>
                </a:tc>
                <a:tc>
                  <a:txBody>
                    <a:bodyPr/>
                    <a:lstStyle/>
                    <a:p>
                      <a:pPr algn="r" fontAlgn="ctr">
                        <a:buNone/>
                      </a:pPr>
                      <a:r>
                        <a:rPr lang="en-US" sz="600" b="0" i="0" u="none" strike="noStrike">
                          <a:solidFill>
                            <a:srgbClr val="000000"/>
                          </a:solidFill>
                          <a:effectLst/>
                          <a:latin typeface="Arial" panose="020B0604020202020204" pitchFamily="34" charset="0"/>
                        </a:rPr>
                        <a:t>160</a:t>
                      </a:r>
                    </a:p>
                  </a:txBody>
                  <a:tcPr marL="3250" marR="3250" marT="3250" marB="0" anchor="ctr">
                    <a:lnL>
                      <a:noFill/>
                    </a:lnL>
                    <a:lnR>
                      <a:noFill/>
                    </a:lnR>
                    <a:lnT>
                      <a:noFill/>
                    </a:lnT>
                    <a:lnB>
                      <a:noFill/>
                    </a:lnB>
                    <a:solidFill>
                      <a:srgbClr val="F4B084"/>
                    </a:solidFill>
                  </a:tcPr>
                </a:tc>
                <a:tc>
                  <a:txBody>
                    <a:bodyPr/>
                    <a:lstStyle/>
                    <a:p>
                      <a:pPr algn="r" fontAlgn="ctr">
                        <a:buNone/>
                      </a:pPr>
                      <a:r>
                        <a:rPr lang="en-US" sz="600" b="0" i="0" u="none" strike="noStrike" dirty="0">
                          <a:solidFill>
                            <a:srgbClr val="000000"/>
                          </a:solidFill>
                          <a:effectLst/>
                          <a:latin typeface="Arial" panose="020B0604020202020204" pitchFamily="34" charset="0"/>
                        </a:rPr>
                        <a:t>4.11</a:t>
                      </a:r>
                    </a:p>
                  </a:txBody>
                  <a:tcPr marL="3250" marR="3250" marT="3250" marB="0" anchor="ctr">
                    <a:lnL>
                      <a:noFill/>
                    </a:lnL>
                    <a:lnR>
                      <a:noFill/>
                    </a:lnR>
                    <a:lnT>
                      <a:noFill/>
                    </a:lnT>
                    <a:lnB>
                      <a:noFill/>
                    </a:lnB>
                    <a:solidFill>
                      <a:srgbClr val="F4B084"/>
                    </a:solidFill>
                  </a:tcPr>
                </a:tc>
                <a:tc>
                  <a:txBody>
                    <a:bodyPr/>
                    <a:lstStyle/>
                    <a:p>
                      <a:pPr algn="r" fontAlgn="ctr">
                        <a:buNone/>
                      </a:pPr>
                      <a:r>
                        <a:rPr lang="en-US" sz="600" b="0" i="0" u="none" strike="noStrike">
                          <a:solidFill>
                            <a:srgbClr val="000000"/>
                          </a:solidFill>
                          <a:effectLst/>
                          <a:latin typeface="Arial" panose="020B0604020202020204" pitchFamily="34" charset="0"/>
                        </a:rPr>
                        <a:t>9.84</a:t>
                      </a:r>
                    </a:p>
                  </a:txBody>
                  <a:tcPr marL="3250" marR="3250" marT="3250" marB="0" anchor="ctr">
                    <a:lnL>
                      <a:noFill/>
                    </a:lnL>
                    <a:lnR>
                      <a:noFill/>
                    </a:lnR>
                    <a:lnT>
                      <a:noFill/>
                    </a:lnT>
                    <a:lnB>
                      <a:noFill/>
                    </a:lnB>
                    <a:solidFill>
                      <a:srgbClr val="F4B084"/>
                    </a:solidFill>
                  </a:tcPr>
                </a:tc>
                <a:tc>
                  <a:txBody>
                    <a:bodyPr/>
                    <a:lstStyle/>
                    <a:p>
                      <a:pPr algn="r" fontAlgn="ctr">
                        <a:buNone/>
                      </a:pPr>
                      <a:r>
                        <a:rPr lang="en-US" sz="600" b="0" i="0" u="none" strike="noStrike">
                          <a:solidFill>
                            <a:srgbClr val="000000"/>
                          </a:solidFill>
                          <a:effectLst/>
                          <a:latin typeface="Arial" panose="020B0604020202020204" pitchFamily="34" charset="0"/>
                        </a:rPr>
                        <a:t>0.42</a:t>
                      </a:r>
                    </a:p>
                  </a:txBody>
                  <a:tcPr marL="3250" marR="3250" marT="3250" marB="0" anchor="ctr">
                    <a:lnL>
                      <a:noFill/>
                    </a:lnL>
                    <a:lnR>
                      <a:noFill/>
                    </a:lnR>
                    <a:lnT>
                      <a:noFill/>
                    </a:lnT>
                    <a:lnB>
                      <a:noFill/>
                    </a:lnB>
                    <a:solidFill>
                      <a:srgbClr val="F4B084"/>
                    </a:solidFill>
                  </a:tcPr>
                </a:tc>
                <a:tc>
                  <a:txBody>
                    <a:bodyPr/>
                    <a:lstStyle/>
                    <a:p>
                      <a:pPr algn="r" fontAlgn="ctr">
                        <a:buNone/>
                      </a:pPr>
                      <a:r>
                        <a:rPr lang="en-US" sz="600" b="0" i="0" u="none" strike="noStrike">
                          <a:solidFill>
                            <a:srgbClr val="000000"/>
                          </a:solidFill>
                          <a:effectLst/>
                          <a:latin typeface="Arial" panose="020B0604020202020204" pitchFamily="34" charset="0"/>
                        </a:rPr>
                        <a:t>N/A</a:t>
                      </a:r>
                    </a:p>
                  </a:txBody>
                  <a:tcPr marL="3250" marR="3250" marT="3250" marB="0" anchor="ctr">
                    <a:lnL>
                      <a:noFill/>
                    </a:lnL>
                    <a:lnR>
                      <a:noFill/>
                    </a:lnR>
                    <a:lnT>
                      <a:noFill/>
                    </a:lnT>
                    <a:lnB>
                      <a:noFill/>
                    </a:lnB>
                    <a:solidFill>
                      <a:srgbClr val="F4B084"/>
                    </a:solidFill>
                  </a:tcPr>
                </a:tc>
                <a:tc>
                  <a:txBody>
                    <a:bodyPr/>
                    <a:lstStyle/>
                    <a:p>
                      <a:pPr algn="r" fontAlgn="ctr">
                        <a:buNone/>
                      </a:pPr>
                      <a:r>
                        <a:rPr lang="en-US" sz="600" b="0" i="0" u="none" strike="noStrike">
                          <a:solidFill>
                            <a:srgbClr val="000000"/>
                          </a:solidFill>
                          <a:effectLst/>
                          <a:latin typeface="Arial" panose="020B0604020202020204" pitchFamily="34" charset="0"/>
                        </a:rPr>
                        <a:t>Vacuum Shot/No Plasma</a:t>
                      </a:r>
                    </a:p>
                  </a:txBody>
                  <a:tcPr marL="3250" marR="3250" marT="3250" marB="0" anchor="ctr">
                    <a:lnL>
                      <a:noFill/>
                    </a:lnL>
                    <a:lnR>
                      <a:noFill/>
                    </a:lnR>
                    <a:lnT>
                      <a:noFill/>
                    </a:lnT>
                    <a:lnB>
                      <a:noFill/>
                    </a:lnB>
                    <a:solidFill>
                      <a:srgbClr val="F4B084"/>
                    </a:solidFill>
                  </a:tcPr>
                </a:tc>
                <a:tc>
                  <a:txBody>
                    <a:bodyPr/>
                    <a:lstStyle/>
                    <a:p>
                      <a:pPr algn="r" fontAlgn="ctr">
                        <a:buNone/>
                      </a:pPr>
                      <a:r>
                        <a:rPr lang="en-US" sz="600" b="0" i="0" u="none" strike="noStrike">
                          <a:solidFill>
                            <a:srgbClr val="000000"/>
                          </a:solidFill>
                          <a:effectLst/>
                          <a:latin typeface="Arial" panose="020B0604020202020204" pitchFamily="34" charset="0"/>
                        </a:rPr>
                        <a:t>11880</a:t>
                      </a:r>
                    </a:p>
                  </a:txBody>
                  <a:tcPr marL="3250" marR="3250" marT="3250" marB="0" anchor="ctr">
                    <a:lnL>
                      <a:noFill/>
                    </a:lnL>
                    <a:lnR>
                      <a:noFill/>
                    </a:lnR>
                    <a:lnT>
                      <a:noFill/>
                    </a:lnT>
                    <a:lnB>
                      <a:noFill/>
                    </a:lnB>
                    <a:solidFill>
                      <a:srgbClr val="F4B084"/>
                    </a:solidFill>
                  </a:tcPr>
                </a:tc>
                <a:tc>
                  <a:txBody>
                    <a:bodyPr/>
                    <a:lstStyle/>
                    <a:p>
                      <a:pPr algn="r" fontAlgn="ctr">
                        <a:buNone/>
                      </a:pPr>
                      <a:r>
                        <a:rPr lang="en-US" sz="600" b="0" i="0" u="none" strike="noStrike">
                          <a:solidFill>
                            <a:srgbClr val="000000"/>
                          </a:solidFill>
                          <a:effectLst/>
                          <a:latin typeface="Arial" panose="020B0604020202020204" pitchFamily="34" charset="0"/>
                        </a:rPr>
                        <a:t>1900.8</a:t>
                      </a:r>
                    </a:p>
                  </a:txBody>
                  <a:tcPr marL="3250" marR="3250" marT="3250" marB="0" anchor="ctr">
                    <a:lnL>
                      <a:noFill/>
                    </a:lnL>
                    <a:lnR>
                      <a:noFill/>
                    </a:lnR>
                    <a:lnT>
                      <a:noFill/>
                    </a:lnT>
                    <a:lnB>
                      <a:noFill/>
                    </a:lnB>
                    <a:solidFill>
                      <a:srgbClr val="F4B084"/>
                    </a:solidFill>
                  </a:tcPr>
                </a:tc>
                <a:tc>
                  <a:txBody>
                    <a:bodyPr/>
                    <a:lstStyle/>
                    <a:p>
                      <a:pPr algn="r" fontAlgn="ctr">
                        <a:buNone/>
                      </a:pPr>
                      <a:r>
                        <a:rPr lang="en-US" sz="600" b="0" i="0" u="none" strike="noStrike">
                          <a:solidFill>
                            <a:srgbClr val="000000"/>
                          </a:solidFill>
                          <a:effectLst/>
                          <a:latin typeface="Arial" panose="020B0604020202020204" pitchFamily="34" charset="0"/>
                        </a:rPr>
                        <a:t>177</a:t>
                      </a:r>
                    </a:p>
                  </a:txBody>
                  <a:tcPr marL="3250" marR="3250" marT="3250" marB="0" anchor="ctr">
                    <a:lnL>
                      <a:noFill/>
                    </a:lnL>
                    <a:lnR>
                      <a:noFill/>
                    </a:lnR>
                    <a:lnT>
                      <a:noFill/>
                    </a:lnT>
                    <a:lnB>
                      <a:noFill/>
                    </a:lnB>
                    <a:solidFill>
                      <a:srgbClr val="F4B084"/>
                    </a:solidFill>
                  </a:tcPr>
                </a:tc>
                <a:tc>
                  <a:txBody>
                    <a:bodyPr/>
                    <a:lstStyle/>
                    <a:p>
                      <a:pPr algn="r" fontAlgn="ctr">
                        <a:buNone/>
                      </a:pPr>
                      <a:r>
                        <a:rPr lang="en-US" sz="600" b="0" i="0" u="none" strike="noStrike">
                          <a:solidFill>
                            <a:srgbClr val="000000"/>
                          </a:solidFill>
                          <a:effectLst/>
                          <a:latin typeface="Arial" panose="020B0604020202020204" pitchFamily="34" charset="0"/>
                        </a:rPr>
                        <a:t>9.30%</a:t>
                      </a:r>
                    </a:p>
                  </a:txBody>
                  <a:tcPr marL="3250" marR="3250" marT="3250" marB="0" anchor="ctr">
                    <a:lnL>
                      <a:noFill/>
                    </a:lnL>
                    <a:lnR>
                      <a:noFill/>
                    </a:lnR>
                    <a:lnT>
                      <a:noFill/>
                    </a:lnT>
                    <a:lnB>
                      <a:noFill/>
                    </a:lnB>
                    <a:solidFill>
                      <a:srgbClr val="F4B084"/>
                    </a:solidFill>
                  </a:tcPr>
                </a:tc>
                <a:tc>
                  <a:txBody>
                    <a:bodyPr/>
                    <a:lstStyle/>
                    <a:p>
                      <a:pPr algn="r" fontAlgn="ctr">
                        <a:buNone/>
                      </a:pPr>
                      <a:r>
                        <a:rPr lang="en-US" sz="600" b="0" i="0" u="none" strike="noStrike">
                          <a:solidFill>
                            <a:srgbClr val="000000"/>
                          </a:solidFill>
                          <a:effectLst/>
                          <a:latin typeface="Arial" panose="020B0604020202020204" pitchFamily="34" charset="0"/>
                        </a:rPr>
                        <a:t>N/A</a:t>
                      </a:r>
                    </a:p>
                  </a:txBody>
                  <a:tcPr marL="3250" marR="3250" marT="3250" marB="0" anchor="ctr">
                    <a:lnL>
                      <a:noFill/>
                    </a:lnL>
                    <a:lnR>
                      <a:noFill/>
                    </a:lnR>
                    <a:lnT>
                      <a:noFill/>
                    </a:lnT>
                    <a:lnB>
                      <a:noFill/>
                    </a:lnB>
                    <a:solidFill>
                      <a:srgbClr val="F4B084"/>
                    </a:solidFill>
                  </a:tcPr>
                </a:tc>
                <a:tc>
                  <a:txBody>
                    <a:bodyPr/>
                    <a:lstStyle/>
                    <a:p>
                      <a:pPr algn="r" fontAlgn="ctr">
                        <a:buNone/>
                      </a:pPr>
                      <a:r>
                        <a:rPr lang="en-US" sz="600" b="0" i="0" u="none" strike="noStrike">
                          <a:solidFill>
                            <a:srgbClr val="000000"/>
                          </a:solidFill>
                          <a:effectLst/>
                          <a:latin typeface="Arial" panose="020B0604020202020204" pitchFamily="34" charset="0"/>
                        </a:rPr>
                        <a:t>N/A</a:t>
                      </a:r>
                    </a:p>
                  </a:txBody>
                  <a:tcPr marL="3250" marR="3250" marT="3250" marB="0" anchor="ctr">
                    <a:lnL>
                      <a:noFill/>
                    </a:lnL>
                    <a:lnR>
                      <a:noFill/>
                    </a:lnR>
                    <a:lnT>
                      <a:noFill/>
                    </a:lnT>
                    <a:lnB>
                      <a:noFill/>
                    </a:lnB>
                    <a:solidFill>
                      <a:srgbClr val="F4B084"/>
                    </a:solidFill>
                  </a:tcPr>
                </a:tc>
                <a:tc>
                  <a:txBody>
                    <a:bodyPr/>
                    <a:lstStyle/>
                    <a:p>
                      <a:pPr algn="r" fontAlgn="ctr">
                        <a:buNone/>
                      </a:pPr>
                      <a:r>
                        <a:rPr lang="en-US" sz="600" b="0" i="0" u="none" strike="noStrike">
                          <a:solidFill>
                            <a:srgbClr val="000000"/>
                          </a:solidFill>
                          <a:effectLst/>
                          <a:latin typeface="Arial" panose="020B0604020202020204" pitchFamily="34" charset="0"/>
                        </a:rPr>
                        <a:t>177</a:t>
                      </a:r>
                    </a:p>
                  </a:txBody>
                  <a:tcPr marL="3250" marR="3250" marT="3250" marB="0" anchor="ctr">
                    <a:lnL>
                      <a:noFill/>
                    </a:lnL>
                    <a:lnR>
                      <a:noFill/>
                    </a:lnR>
                    <a:lnT>
                      <a:noFill/>
                    </a:lnT>
                    <a:lnB>
                      <a:noFill/>
                    </a:lnB>
                    <a:solidFill>
                      <a:srgbClr val="F4B084"/>
                    </a:solidFill>
                  </a:tcPr>
                </a:tc>
                <a:tc>
                  <a:txBody>
                    <a:bodyPr/>
                    <a:lstStyle/>
                    <a:p>
                      <a:pPr algn="r" fontAlgn="ctr">
                        <a:buNone/>
                      </a:pPr>
                      <a:r>
                        <a:rPr lang="en-US" sz="600" b="0" i="0" u="none" strike="noStrike">
                          <a:solidFill>
                            <a:srgbClr val="000000"/>
                          </a:solidFill>
                          <a:effectLst/>
                          <a:latin typeface="Arial" panose="020B0604020202020204" pitchFamily="34" charset="0"/>
                        </a:rPr>
                        <a:t>9.30%</a:t>
                      </a:r>
                    </a:p>
                  </a:txBody>
                  <a:tcPr marL="3250" marR="3250" marT="3250" marB="0" anchor="ctr">
                    <a:lnL>
                      <a:noFill/>
                    </a:lnL>
                    <a:lnR>
                      <a:noFill/>
                    </a:lnR>
                    <a:lnT>
                      <a:noFill/>
                    </a:lnT>
                    <a:lnB>
                      <a:noFill/>
                    </a:lnB>
                    <a:solidFill>
                      <a:srgbClr val="F4B084"/>
                    </a:solidFill>
                  </a:tcPr>
                </a:tc>
                <a:extLst>
                  <a:ext uri="{0D108BD9-81ED-4DB2-BD59-A6C34878D82A}">
                    <a16:rowId xmlns:a16="http://schemas.microsoft.com/office/drawing/2014/main" val="1328156887"/>
                  </a:ext>
                </a:extLst>
              </a:tr>
              <a:tr h="349096">
                <a:tc>
                  <a:txBody>
                    <a:bodyPr/>
                    <a:lstStyle/>
                    <a:p>
                      <a:pPr algn="ctr" fontAlgn="ctr">
                        <a:buNone/>
                      </a:pPr>
                      <a:r>
                        <a:rPr lang="en-US" sz="600" b="1" i="0" u="none" strike="noStrike">
                          <a:solidFill>
                            <a:srgbClr val="000000"/>
                          </a:solidFill>
                          <a:effectLst/>
                          <a:latin typeface="Arial" panose="020B0604020202020204" pitchFamily="34" charset="0"/>
                        </a:rPr>
                        <a:t>4</a:t>
                      </a:r>
                    </a:p>
                  </a:txBody>
                  <a:tcPr marL="3250" marR="3250" marT="3250" marB="0" anchor="ctr">
                    <a:lnL>
                      <a:noFill/>
                    </a:lnL>
                    <a:lnR>
                      <a:noFill/>
                    </a:lnR>
                    <a:lnT>
                      <a:noFill/>
                    </a:lnT>
                    <a:lnB>
                      <a:noFill/>
                    </a:lnB>
                    <a:solidFill>
                      <a:srgbClr val="F4B084"/>
                    </a:solidFill>
                  </a:tcPr>
                </a:tc>
                <a:tc>
                  <a:txBody>
                    <a:bodyPr/>
                    <a:lstStyle/>
                    <a:p>
                      <a:pPr algn="r" fontAlgn="ctr">
                        <a:buNone/>
                      </a:pPr>
                      <a:r>
                        <a:rPr lang="en-US" sz="600" b="0" i="0" u="none" strike="noStrike">
                          <a:solidFill>
                            <a:srgbClr val="000000"/>
                          </a:solidFill>
                          <a:effectLst/>
                          <a:latin typeface="Arial" panose="020B0604020202020204" pitchFamily="34" charset="0"/>
                        </a:rPr>
                        <a:t>49910</a:t>
                      </a:r>
                    </a:p>
                  </a:txBody>
                  <a:tcPr marL="3250" marR="3250" marT="3250" marB="0" anchor="ctr">
                    <a:lnL>
                      <a:noFill/>
                    </a:lnL>
                    <a:lnR>
                      <a:noFill/>
                    </a:lnR>
                    <a:lnT>
                      <a:noFill/>
                    </a:lnT>
                    <a:lnB>
                      <a:noFill/>
                    </a:lnB>
                    <a:solidFill>
                      <a:srgbClr val="F4B084"/>
                    </a:solidFill>
                  </a:tcPr>
                </a:tc>
                <a:tc>
                  <a:txBody>
                    <a:bodyPr/>
                    <a:lstStyle/>
                    <a:p>
                      <a:pPr algn="r" fontAlgn="ctr">
                        <a:buNone/>
                      </a:pPr>
                      <a:r>
                        <a:rPr lang="en-US" sz="600" b="0" i="0" u="none" strike="noStrike">
                          <a:solidFill>
                            <a:srgbClr val="000000"/>
                          </a:solidFill>
                          <a:effectLst/>
                          <a:latin typeface="Arial" panose="020B0604020202020204" pitchFamily="34" charset="0"/>
                        </a:rPr>
                        <a:t>Vacuum post-wall</a:t>
                      </a:r>
                    </a:p>
                  </a:txBody>
                  <a:tcPr marL="3250" marR="3250" marT="3250" marB="0" anchor="ctr">
                    <a:lnL>
                      <a:noFill/>
                    </a:lnL>
                    <a:lnR>
                      <a:noFill/>
                    </a:lnR>
                    <a:lnT>
                      <a:noFill/>
                    </a:lnT>
                    <a:lnB>
                      <a:noFill/>
                    </a:lnB>
                    <a:solidFill>
                      <a:srgbClr val="F4B084"/>
                    </a:solidFill>
                  </a:tcPr>
                </a:tc>
                <a:tc>
                  <a:txBody>
                    <a:bodyPr/>
                    <a:lstStyle/>
                    <a:p>
                      <a:pPr algn="r" fontAlgn="ctr">
                        <a:buNone/>
                      </a:pPr>
                      <a:r>
                        <a:rPr lang="en-US" sz="600" b="0" i="0" u="none" strike="noStrike">
                          <a:solidFill>
                            <a:srgbClr val="000000"/>
                          </a:solidFill>
                          <a:effectLst/>
                          <a:latin typeface="Arial" panose="020B0604020202020204" pitchFamily="34" charset="0"/>
                        </a:rPr>
                        <a:t>0</a:t>
                      </a:r>
                    </a:p>
                  </a:txBody>
                  <a:tcPr marL="3250" marR="3250" marT="3250" marB="0" anchor="ctr">
                    <a:lnL>
                      <a:noFill/>
                    </a:lnL>
                    <a:lnR>
                      <a:noFill/>
                    </a:lnR>
                    <a:lnT>
                      <a:noFill/>
                    </a:lnT>
                    <a:lnB>
                      <a:noFill/>
                    </a:lnB>
                    <a:solidFill>
                      <a:srgbClr val="F4B084"/>
                    </a:solidFill>
                  </a:tcPr>
                </a:tc>
                <a:tc>
                  <a:txBody>
                    <a:bodyPr/>
                    <a:lstStyle/>
                    <a:p>
                      <a:pPr algn="r" fontAlgn="ctr">
                        <a:buNone/>
                      </a:pPr>
                      <a:r>
                        <a:rPr lang="en-US" sz="600" b="0" i="0" u="none" strike="noStrike">
                          <a:solidFill>
                            <a:srgbClr val="000000"/>
                          </a:solidFill>
                          <a:effectLst/>
                          <a:latin typeface="Arial" panose="020B0604020202020204" pitchFamily="34" charset="0"/>
                        </a:rPr>
                        <a:t>400</a:t>
                      </a:r>
                    </a:p>
                  </a:txBody>
                  <a:tcPr marL="3250" marR="3250" marT="3250" marB="0" anchor="ctr">
                    <a:lnL>
                      <a:noFill/>
                    </a:lnL>
                    <a:lnR>
                      <a:noFill/>
                    </a:lnR>
                    <a:lnT>
                      <a:noFill/>
                    </a:lnT>
                    <a:lnB>
                      <a:noFill/>
                    </a:lnB>
                    <a:solidFill>
                      <a:srgbClr val="F4B084"/>
                    </a:solidFill>
                  </a:tcPr>
                </a:tc>
                <a:tc>
                  <a:txBody>
                    <a:bodyPr/>
                    <a:lstStyle/>
                    <a:p>
                      <a:pPr algn="r" fontAlgn="ctr">
                        <a:buNone/>
                      </a:pPr>
                      <a:r>
                        <a:rPr lang="en-US" sz="600" b="0" i="0" u="none" strike="noStrike">
                          <a:solidFill>
                            <a:srgbClr val="000000"/>
                          </a:solidFill>
                          <a:effectLst/>
                          <a:latin typeface="Arial" panose="020B0604020202020204" pitchFamily="34" charset="0"/>
                        </a:rPr>
                        <a:t>160</a:t>
                      </a:r>
                    </a:p>
                  </a:txBody>
                  <a:tcPr marL="3250" marR="3250" marT="3250" marB="0" anchor="ctr">
                    <a:lnL>
                      <a:noFill/>
                    </a:lnL>
                    <a:lnR>
                      <a:noFill/>
                    </a:lnR>
                    <a:lnT>
                      <a:noFill/>
                    </a:lnT>
                    <a:lnB>
                      <a:noFill/>
                    </a:lnB>
                    <a:solidFill>
                      <a:srgbClr val="F4B084"/>
                    </a:solidFill>
                  </a:tcPr>
                </a:tc>
                <a:tc>
                  <a:txBody>
                    <a:bodyPr/>
                    <a:lstStyle/>
                    <a:p>
                      <a:pPr algn="r" fontAlgn="ctr">
                        <a:buNone/>
                      </a:pPr>
                      <a:r>
                        <a:rPr lang="en-US" sz="600" b="0" i="0" u="none" strike="noStrike">
                          <a:solidFill>
                            <a:srgbClr val="000000"/>
                          </a:solidFill>
                          <a:effectLst/>
                          <a:latin typeface="Arial" panose="020B0604020202020204" pitchFamily="34" charset="0"/>
                        </a:rPr>
                        <a:t>4.18</a:t>
                      </a:r>
                    </a:p>
                  </a:txBody>
                  <a:tcPr marL="3250" marR="3250" marT="3250" marB="0" anchor="ctr">
                    <a:lnL>
                      <a:noFill/>
                    </a:lnL>
                    <a:lnR>
                      <a:noFill/>
                    </a:lnR>
                    <a:lnT>
                      <a:noFill/>
                    </a:lnT>
                    <a:lnB>
                      <a:noFill/>
                    </a:lnB>
                    <a:solidFill>
                      <a:srgbClr val="F4B084"/>
                    </a:solidFill>
                  </a:tcPr>
                </a:tc>
                <a:tc>
                  <a:txBody>
                    <a:bodyPr/>
                    <a:lstStyle/>
                    <a:p>
                      <a:pPr algn="r" fontAlgn="ctr">
                        <a:buNone/>
                      </a:pPr>
                      <a:r>
                        <a:rPr lang="en-US" sz="600" b="0" i="0" u="none" strike="noStrike">
                          <a:solidFill>
                            <a:srgbClr val="000000"/>
                          </a:solidFill>
                          <a:effectLst/>
                          <a:latin typeface="Arial" panose="020B0604020202020204" pitchFamily="34" charset="0"/>
                        </a:rPr>
                        <a:t>9.84</a:t>
                      </a:r>
                    </a:p>
                  </a:txBody>
                  <a:tcPr marL="3250" marR="3250" marT="3250" marB="0" anchor="ctr">
                    <a:lnL>
                      <a:noFill/>
                    </a:lnL>
                    <a:lnR>
                      <a:noFill/>
                    </a:lnR>
                    <a:lnT>
                      <a:noFill/>
                    </a:lnT>
                    <a:lnB>
                      <a:noFill/>
                    </a:lnB>
                    <a:solidFill>
                      <a:srgbClr val="F4B084"/>
                    </a:solidFill>
                  </a:tcPr>
                </a:tc>
                <a:tc>
                  <a:txBody>
                    <a:bodyPr/>
                    <a:lstStyle/>
                    <a:p>
                      <a:pPr algn="r" fontAlgn="ctr">
                        <a:buNone/>
                      </a:pPr>
                      <a:r>
                        <a:rPr lang="en-US" sz="600" b="0" i="0" u="none" strike="noStrike">
                          <a:solidFill>
                            <a:srgbClr val="000000"/>
                          </a:solidFill>
                          <a:effectLst/>
                          <a:latin typeface="Arial" panose="020B0604020202020204" pitchFamily="34" charset="0"/>
                        </a:rPr>
                        <a:t>0.43</a:t>
                      </a:r>
                    </a:p>
                  </a:txBody>
                  <a:tcPr marL="3250" marR="3250" marT="3250" marB="0" anchor="ctr">
                    <a:lnL>
                      <a:noFill/>
                    </a:lnL>
                    <a:lnR>
                      <a:noFill/>
                    </a:lnR>
                    <a:lnT>
                      <a:noFill/>
                    </a:lnT>
                    <a:lnB>
                      <a:noFill/>
                    </a:lnB>
                    <a:solidFill>
                      <a:srgbClr val="F4B084"/>
                    </a:solidFill>
                  </a:tcPr>
                </a:tc>
                <a:tc>
                  <a:txBody>
                    <a:bodyPr/>
                    <a:lstStyle/>
                    <a:p>
                      <a:pPr algn="r" fontAlgn="ctr">
                        <a:buNone/>
                      </a:pPr>
                      <a:r>
                        <a:rPr lang="en-US" sz="600" b="0" i="0" u="none" strike="noStrike">
                          <a:solidFill>
                            <a:srgbClr val="000000"/>
                          </a:solidFill>
                          <a:effectLst/>
                          <a:latin typeface="Arial" panose="020B0604020202020204" pitchFamily="34" charset="0"/>
                        </a:rPr>
                        <a:t>N/A</a:t>
                      </a:r>
                    </a:p>
                  </a:txBody>
                  <a:tcPr marL="3250" marR="3250" marT="3250" marB="0" anchor="ctr">
                    <a:lnL>
                      <a:noFill/>
                    </a:lnL>
                    <a:lnR>
                      <a:noFill/>
                    </a:lnR>
                    <a:lnT>
                      <a:noFill/>
                    </a:lnT>
                    <a:lnB>
                      <a:noFill/>
                    </a:lnB>
                    <a:solidFill>
                      <a:srgbClr val="F4B084"/>
                    </a:solidFill>
                  </a:tcPr>
                </a:tc>
                <a:tc>
                  <a:txBody>
                    <a:bodyPr/>
                    <a:lstStyle/>
                    <a:p>
                      <a:pPr algn="r" fontAlgn="ctr">
                        <a:buNone/>
                      </a:pPr>
                      <a:r>
                        <a:rPr lang="en-US" sz="600" b="0" i="0" u="none" strike="noStrike">
                          <a:solidFill>
                            <a:srgbClr val="000000"/>
                          </a:solidFill>
                          <a:effectLst/>
                          <a:latin typeface="Arial" panose="020B0604020202020204" pitchFamily="34" charset="0"/>
                        </a:rPr>
                        <a:t>Vacuum Shot/No Plasma</a:t>
                      </a:r>
                    </a:p>
                  </a:txBody>
                  <a:tcPr marL="3250" marR="3250" marT="3250" marB="0" anchor="ctr">
                    <a:lnL>
                      <a:noFill/>
                    </a:lnL>
                    <a:lnR>
                      <a:noFill/>
                    </a:lnR>
                    <a:lnT>
                      <a:noFill/>
                    </a:lnT>
                    <a:lnB>
                      <a:noFill/>
                    </a:lnB>
                    <a:solidFill>
                      <a:srgbClr val="F4B084"/>
                    </a:solidFill>
                  </a:tcPr>
                </a:tc>
                <a:tc>
                  <a:txBody>
                    <a:bodyPr/>
                    <a:lstStyle/>
                    <a:p>
                      <a:pPr algn="r" fontAlgn="ctr">
                        <a:buNone/>
                      </a:pPr>
                      <a:r>
                        <a:rPr lang="en-US" sz="600" b="0" i="0" u="none" strike="noStrike">
                          <a:solidFill>
                            <a:srgbClr val="000000"/>
                          </a:solidFill>
                          <a:effectLst/>
                          <a:latin typeface="Arial" panose="020B0604020202020204" pitchFamily="34" charset="0"/>
                        </a:rPr>
                        <a:t>11880</a:t>
                      </a:r>
                    </a:p>
                  </a:txBody>
                  <a:tcPr marL="3250" marR="3250" marT="3250" marB="0" anchor="ctr">
                    <a:lnL>
                      <a:noFill/>
                    </a:lnL>
                    <a:lnR>
                      <a:noFill/>
                    </a:lnR>
                    <a:lnT>
                      <a:noFill/>
                    </a:lnT>
                    <a:lnB>
                      <a:noFill/>
                    </a:lnB>
                    <a:solidFill>
                      <a:srgbClr val="F4B084"/>
                    </a:solidFill>
                  </a:tcPr>
                </a:tc>
                <a:tc>
                  <a:txBody>
                    <a:bodyPr/>
                    <a:lstStyle/>
                    <a:p>
                      <a:pPr algn="r" fontAlgn="ctr">
                        <a:buNone/>
                      </a:pPr>
                      <a:r>
                        <a:rPr lang="en-US" sz="600" b="0" i="0" u="none" strike="noStrike">
                          <a:solidFill>
                            <a:srgbClr val="000000"/>
                          </a:solidFill>
                          <a:effectLst/>
                          <a:latin typeface="Arial" panose="020B0604020202020204" pitchFamily="34" charset="0"/>
                        </a:rPr>
                        <a:t>1900.8</a:t>
                      </a:r>
                    </a:p>
                  </a:txBody>
                  <a:tcPr marL="3250" marR="3250" marT="3250" marB="0" anchor="ctr">
                    <a:lnL>
                      <a:noFill/>
                    </a:lnL>
                    <a:lnR>
                      <a:noFill/>
                    </a:lnR>
                    <a:lnT>
                      <a:noFill/>
                    </a:lnT>
                    <a:lnB>
                      <a:noFill/>
                    </a:lnB>
                    <a:solidFill>
                      <a:srgbClr val="F4B084"/>
                    </a:solidFill>
                  </a:tcPr>
                </a:tc>
                <a:tc>
                  <a:txBody>
                    <a:bodyPr/>
                    <a:lstStyle/>
                    <a:p>
                      <a:pPr algn="r" fontAlgn="ctr">
                        <a:buNone/>
                      </a:pPr>
                      <a:r>
                        <a:rPr lang="en-US" sz="600" b="0" i="0" u="none" strike="noStrike">
                          <a:solidFill>
                            <a:srgbClr val="000000"/>
                          </a:solidFill>
                          <a:effectLst/>
                          <a:latin typeface="Arial" panose="020B0604020202020204" pitchFamily="34" charset="0"/>
                        </a:rPr>
                        <a:t>180.2</a:t>
                      </a:r>
                    </a:p>
                  </a:txBody>
                  <a:tcPr marL="3250" marR="3250" marT="3250" marB="0" anchor="ctr">
                    <a:lnL>
                      <a:noFill/>
                    </a:lnL>
                    <a:lnR>
                      <a:noFill/>
                    </a:lnR>
                    <a:lnT>
                      <a:noFill/>
                    </a:lnT>
                    <a:lnB>
                      <a:noFill/>
                    </a:lnB>
                    <a:solidFill>
                      <a:srgbClr val="F4B084"/>
                    </a:solidFill>
                  </a:tcPr>
                </a:tc>
                <a:tc>
                  <a:txBody>
                    <a:bodyPr/>
                    <a:lstStyle/>
                    <a:p>
                      <a:pPr algn="r" fontAlgn="ctr">
                        <a:buNone/>
                      </a:pPr>
                      <a:r>
                        <a:rPr lang="en-US" sz="600" b="0" i="0" u="none" strike="noStrike">
                          <a:solidFill>
                            <a:srgbClr val="000000"/>
                          </a:solidFill>
                          <a:effectLst/>
                          <a:latin typeface="Arial" panose="020B0604020202020204" pitchFamily="34" charset="0"/>
                        </a:rPr>
                        <a:t>9.50%</a:t>
                      </a:r>
                    </a:p>
                  </a:txBody>
                  <a:tcPr marL="3250" marR="3250" marT="3250" marB="0" anchor="ctr">
                    <a:lnL>
                      <a:noFill/>
                    </a:lnL>
                    <a:lnR>
                      <a:noFill/>
                    </a:lnR>
                    <a:lnT>
                      <a:noFill/>
                    </a:lnT>
                    <a:lnB>
                      <a:noFill/>
                    </a:lnB>
                    <a:solidFill>
                      <a:srgbClr val="F4B084"/>
                    </a:solidFill>
                  </a:tcPr>
                </a:tc>
                <a:tc>
                  <a:txBody>
                    <a:bodyPr/>
                    <a:lstStyle/>
                    <a:p>
                      <a:pPr algn="r" fontAlgn="ctr">
                        <a:buNone/>
                      </a:pPr>
                      <a:r>
                        <a:rPr lang="en-US" sz="600" b="0" i="0" u="none" strike="noStrike">
                          <a:solidFill>
                            <a:srgbClr val="000000"/>
                          </a:solidFill>
                          <a:effectLst/>
                          <a:latin typeface="Arial" panose="020B0604020202020204" pitchFamily="34" charset="0"/>
                        </a:rPr>
                        <a:t>N/A</a:t>
                      </a:r>
                    </a:p>
                  </a:txBody>
                  <a:tcPr marL="3250" marR="3250" marT="3250" marB="0" anchor="ctr">
                    <a:lnL>
                      <a:noFill/>
                    </a:lnL>
                    <a:lnR>
                      <a:noFill/>
                    </a:lnR>
                    <a:lnT>
                      <a:noFill/>
                    </a:lnT>
                    <a:lnB>
                      <a:noFill/>
                    </a:lnB>
                    <a:solidFill>
                      <a:srgbClr val="F4B084"/>
                    </a:solidFill>
                  </a:tcPr>
                </a:tc>
                <a:tc>
                  <a:txBody>
                    <a:bodyPr/>
                    <a:lstStyle/>
                    <a:p>
                      <a:pPr algn="r" fontAlgn="ctr">
                        <a:buNone/>
                      </a:pPr>
                      <a:r>
                        <a:rPr lang="en-US" sz="600" b="0" i="0" u="none" strike="noStrike">
                          <a:solidFill>
                            <a:srgbClr val="000000"/>
                          </a:solidFill>
                          <a:effectLst/>
                          <a:latin typeface="Arial" panose="020B0604020202020204" pitchFamily="34" charset="0"/>
                        </a:rPr>
                        <a:t>N/A</a:t>
                      </a:r>
                    </a:p>
                  </a:txBody>
                  <a:tcPr marL="3250" marR="3250" marT="3250" marB="0" anchor="ctr">
                    <a:lnL>
                      <a:noFill/>
                    </a:lnL>
                    <a:lnR>
                      <a:noFill/>
                    </a:lnR>
                    <a:lnT>
                      <a:noFill/>
                    </a:lnT>
                    <a:lnB>
                      <a:noFill/>
                    </a:lnB>
                    <a:solidFill>
                      <a:srgbClr val="F4B084"/>
                    </a:solidFill>
                  </a:tcPr>
                </a:tc>
                <a:tc>
                  <a:txBody>
                    <a:bodyPr/>
                    <a:lstStyle/>
                    <a:p>
                      <a:pPr algn="r" fontAlgn="ctr">
                        <a:buNone/>
                      </a:pPr>
                      <a:r>
                        <a:rPr lang="en-US" sz="600" b="0" i="0" u="none" strike="noStrike">
                          <a:solidFill>
                            <a:srgbClr val="000000"/>
                          </a:solidFill>
                          <a:effectLst/>
                          <a:latin typeface="Arial" panose="020B0604020202020204" pitchFamily="34" charset="0"/>
                        </a:rPr>
                        <a:t>180.2</a:t>
                      </a:r>
                    </a:p>
                  </a:txBody>
                  <a:tcPr marL="3250" marR="3250" marT="3250" marB="0" anchor="ctr">
                    <a:lnL>
                      <a:noFill/>
                    </a:lnL>
                    <a:lnR>
                      <a:noFill/>
                    </a:lnR>
                    <a:lnT>
                      <a:noFill/>
                    </a:lnT>
                    <a:lnB>
                      <a:noFill/>
                    </a:lnB>
                    <a:solidFill>
                      <a:srgbClr val="F4B084"/>
                    </a:solidFill>
                  </a:tcPr>
                </a:tc>
                <a:tc>
                  <a:txBody>
                    <a:bodyPr/>
                    <a:lstStyle/>
                    <a:p>
                      <a:pPr algn="r" fontAlgn="ctr">
                        <a:buNone/>
                      </a:pPr>
                      <a:r>
                        <a:rPr lang="en-US" sz="600" b="0" i="0" u="none" strike="noStrike" dirty="0">
                          <a:solidFill>
                            <a:srgbClr val="000000"/>
                          </a:solidFill>
                          <a:effectLst/>
                          <a:latin typeface="Arial" panose="020B0604020202020204" pitchFamily="34" charset="0"/>
                        </a:rPr>
                        <a:t>9.50%</a:t>
                      </a:r>
                    </a:p>
                  </a:txBody>
                  <a:tcPr marL="3250" marR="3250" marT="3250" marB="0" anchor="ctr">
                    <a:lnL>
                      <a:noFill/>
                    </a:lnL>
                    <a:lnR>
                      <a:noFill/>
                    </a:lnR>
                    <a:lnT>
                      <a:noFill/>
                    </a:lnT>
                    <a:lnB>
                      <a:noFill/>
                    </a:lnB>
                    <a:solidFill>
                      <a:srgbClr val="F4B084"/>
                    </a:solidFill>
                  </a:tcPr>
                </a:tc>
                <a:extLst>
                  <a:ext uri="{0D108BD9-81ED-4DB2-BD59-A6C34878D82A}">
                    <a16:rowId xmlns:a16="http://schemas.microsoft.com/office/drawing/2014/main" val="1428308901"/>
                  </a:ext>
                </a:extLst>
              </a:tr>
            </a:tbl>
          </a:graphicData>
        </a:graphic>
      </p:graphicFrame>
    </p:spTree>
    <p:extLst>
      <p:ext uri="{BB962C8B-B14F-4D97-AF65-F5344CB8AC3E}">
        <p14:creationId xmlns:p14="http://schemas.microsoft.com/office/powerpoint/2010/main" val="2843997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DF959CD2-404B-FBB5-6F81-0814289C9E0A}"/>
            </a:ext>
          </a:extLst>
        </p:cNvPr>
        <p:cNvGrpSpPr/>
        <p:nvPr/>
      </p:nvGrpSpPr>
      <p:grpSpPr>
        <a:xfrm>
          <a:off x="0" y="0"/>
          <a:ext cx="0" cy="0"/>
          <a:chOff x="0" y="0"/>
          <a:chExt cx="0" cy="0"/>
        </a:xfrm>
      </p:grpSpPr>
      <p:sp>
        <p:nvSpPr>
          <p:cNvPr id="61" name="Google Shape;61;p14">
            <a:extLst>
              <a:ext uri="{FF2B5EF4-FFF2-40B4-BE49-F238E27FC236}">
                <a16:creationId xmlns:a16="http://schemas.microsoft.com/office/drawing/2014/main" id="{2F3FA53B-ACDA-F87F-B632-B735AD6F7FAA}"/>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2" name="Google Shape;62;p14">
            <a:extLst>
              <a:ext uri="{FF2B5EF4-FFF2-40B4-BE49-F238E27FC236}">
                <a16:creationId xmlns:a16="http://schemas.microsoft.com/office/drawing/2014/main" id="{44C95AAC-732A-BFE3-9893-2113BA3784FA}"/>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63" name="Google Shape;63;p14">
            <a:extLst>
              <a:ext uri="{FF2B5EF4-FFF2-40B4-BE49-F238E27FC236}">
                <a16:creationId xmlns:a16="http://schemas.microsoft.com/office/drawing/2014/main" id="{183CC995-B7D4-D1C5-FF61-4722CA0BBF1B}"/>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pic>
        <p:nvPicPr>
          <p:cNvPr id="64" name="Google Shape;64;p14" title="Untitled design.png">
            <a:extLst>
              <a:ext uri="{FF2B5EF4-FFF2-40B4-BE49-F238E27FC236}">
                <a16:creationId xmlns:a16="http://schemas.microsoft.com/office/drawing/2014/main" id="{49264559-1B9B-49A6-64EF-C087443EC8A5}"/>
              </a:ext>
            </a:extLst>
          </p:cNvPr>
          <p:cNvPicPr preferRelativeResize="0"/>
          <p:nvPr/>
        </p:nvPicPr>
        <p:blipFill>
          <a:blip r:embed="rId3">
            <a:alphaModFix/>
          </a:blip>
          <a:stretch>
            <a:fillRect/>
          </a:stretch>
        </p:blipFill>
        <p:spPr>
          <a:xfrm>
            <a:off x="0" y="0"/>
            <a:ext cx="9144000" cy="5143500"/>
          </a:xfrm>
          <a:prstGeom prst="rect">
            <a:avLst/>
          </a:prstGeom>
          <a:noFill/>
          <a:ln>
            <a:noFill/>
          </a:ln>
        </p:spPr>
      </p:pic>
      <p:sp>
        <p:nvSpPr>
          <p:cNvPr id="65" name="Google Shape;65;p14">
            <a:extLst>
              <a:ext uri="{FF2B5EF4-FFF2-40B4-BE49-F238E27FC236}">
                <a16:creationId xmlns:a16="http://schemas.microsoft.com/office/drawing/2014/main" id="{CD7F5252-5BD3-AA25-29A6-1F8F8088C992}"/>
              </a:ext>
            </a:extLst>
          </p:cNvPr>
          <p:cNvSpPr txBox="1">
            <a:spLocks noGrp="1"/>
          </p:cNvSpPr>
          <p:nvPr>
            <p:ph type="sldNum" idx="12"/>
          </p:nvPr>
        </p:nvSpPr>
        <p:spPr>
          <a:xfrm>
            <a:off x="85578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None/>
            </a:pPr>
            <a:r>
              <a:rPr lang="en" sz="1500" b="1">
                <a:solidFill>
                  <a:schemeClr val="lt1"/>
                </a:solidFill>
              </a:rPr>
              <a:t>2</a:t>
            </a:r>
            <a:endParaRPr/>
          </a:p>
        </p:txBody>
      </p:sp>
      <p:sp>
        <p:nvSpPr>
          <p:cNvPr id="66" name="Google Shape;66;p14">
            <a:extLst>
              <a:ext uri="{FF2B5EF4-FFF2-40B4-BE49-F238E27FC236}">
                <a16:creationId xmlns:a16="http://schemas.microsoft.com/office/drawing/2014/main" id="{45E406FE-0675-EBCA-6D22-80298FA8E113}"/>
              </a:ext>
            </a:extLst>
          </p:cNvPr>
          <p:cNvSpPr txBox="1"/>
          <p:nvPr/>
        </p:nvSpPr>
        <p:spPr>
          <a:xfrm>
            <a:off x="78646" y="0"/>
            <a:ext cx="7313555" cy="1058125"/>
          </a:xfrm>
          <a:prstGeom prst="rect">
            <a:avLst/>
          </a:prstGeom>
          <a:noFill/>
          <a:ln>
            <a:noFill/>
          </a:ln>
        </p:spPr>
        <p:txBody>
          <a:bodyPr spcFirstLastPara="1" wrap="square" lIns="0" tIns="0" rIns="0" bIns="0" anchor="ctr" anchorCtr="0">
            <a:noAutofit/>
          </a:bodyPr>
          <a:lstStyle/>
          <a:p>
            <a:pPr marL="2286000" lvl="0" indent="457200" algn="l" rtl="0">
              <a:spcBef>
                <a:spcPts val="0"/>
              </a:spcBef>
              <a:spcAft>
                <a:spcPts val="0"/>
              </a:spcAft>
              <a:buNone/>
            </a:pPr>
            <a:r>
              <a:rPr lang="en-US" sz="2800" b="1" dirty="0">
                <a:solidFill>
                  <a:srgbClr val="FFFFFF"/>
                </a:solidFill>
                <a:latin typeface="Century Gothic"/>
                <a:ea typeface="Century Gothic"/>
                <a:cs typeface="Century Gothic"/>
                <a:sym typeface="Century Gothic"/>
              </a:rPr>
              <a:t>Effect of Voltage and Gas Pressure</a:t>
            </a:r>
          </a:p>
        </p:txBody>
      </p:sp>
      <p:sp>
        <p:nvSpPr>
          <p:cNvPr id="67" name="Google Shape;67;p14">
            <a:extLst>
              <a:ext uri="{FF2B5EF4-FFF2-40B4-BE49-F238E27FC236}">
                <a16:creationId xmlns:a16="http://schemas.microsoft.com/office/drawing/2014/main" id="{9B03DFF3-3319-4E6F-1077-E1AE9598BE11}"/>
              </a:ext>
            </a:extLst>
          </p:cNvPr>
          <p:cNvSpPr txBox="1"/>
          <p:nvPr/>
        </p:nvSpPr>
        <p:spPr>
          <a:xfrm>
            <a:off x="212845" y="1584400"/>
            <a:ext cx="5717773" cy="1250492"/>
          </a:xfrm>
          <a:prstGeom prst="rect">
            <a:avLst/>
          </a:prstGeom>
          <a:noFill/>
          <a:ln>
            <a:noFill/>
          </a:ln>
        </p:spPr>
        <p:txBody>
          <a:bodyPr spcFirstLastPara="1" wrap="square" lIns="0" tIns="0" rIns="0" bIns="0" anchor="t" anchorCtr="0">
            <a:normAutofit fontScale="77500" lnSpcReduction="20000"/>
          </a:bodyPr>
          <a:lstStyle/>
          <a:p>
            <a:pPr marL="0" lvl="0" indent="0" algn="l" rtl="0">
              <a:lnSpc>
                <a:spcPct val="90000"/>
              </a:lnSpc>
              <a:spcBef>
                <a:spcPts val="0"/>
              </a:spcBef>
              <a:spcAft>
                <a:spcPts val="0"/>
              </a:spcAft>
              <a:buNone/>
            </a:pPr>
            <a:r>
              <a:rPr lang="en-US" sz="3599" b="1" dirty="0">
                <a:solidFill>
                  <a:srgbClr val="134F5C"/>
                </a:solidFill>
                <a:latin typeface="Century Gothic"/>
                <a:ea typeface="Century Gothic"/>
                <a:cs typeface="Century Gothic"/>
                <a:sym typeface="Century Gothic"/>
              </a:rPr>
              <a:t>Increasing the capacitor voltage and gas pressure net-wise does not always improve plasma energy efficiency.</a:t>
            </a:r>
            <a:endParaRPr sz="3599" b="1" dirty="0">
              <a:solidFill>
                <a:srgbClr val="134F5C"/>
              </a:solidFill>
              <a:latin typeface="Century Gothic"/>
              <a:ea typeface="Century Gothic"/>
              <a:cs typeface="Century Gothic"/>
              <a:sym typeface="Century Gothic"/>
            </a:endParaRPr>
          </a:p>
        </p:txBody>
      </p:sp>
      <p:sp>
        <p:nvSpPr>
          <p:cNvPr id="68" name="Google Shape;68;p14">
            <a:extLst>
              <a:ext uri="{FF2B5EF4-FFF2-40B4-BE49-F238E27FC236}">
                <a16:creationId xmlns:a16="http://schemas.microsoft.com/office/drawing/2014/main" id="{4E893DC4-915F-9B28-DB2E-547981FE51FF}"/>
              </a:ext>
            </a:extLst>
          </p:cNvPr>
          <p:cNvSpPr txBox="1"/>
          <p:nvPr/>
        </p:nvSpPr>
        <p:spPr>
          <a:xfrm>
            <a:off x="37250" y="1933400"/>
            <a:ext cx="8520600" cy="2861100"/>
          </a:xfrm>
          <a:prstGeom prst="rect">
            <a:avLst/>
          </a:prstGeom>
          <a:noFill/>
          <a:ln>
            <a:noFill/>
          </a:ln>
        </p:spPr>
        <p:txBody>
          <a:bodyPr spcFirstLastPara="1" wrap="square" lIns="0" tIns="0" rIns="0" bIns="0" anchor="t" anchorCtr="0">
            <a:normAutofit/>
          </a:bodyPr>
          <a:lstStyle/>
          <a:p>
            <a:pPr marL="0" lvl="0" indent="0" algn="l" rtl="0">
              <a:lnSpc>
                <a:spcPct val="125000"/>
              </a:lnSpc>
              <a:spcBef>
                <a:spcPts val="0"/>
              </a:spcBef>
              <a:spcAft>
                <a:spcPts val="0"/>
              </a:spcAft>
              <a:buNone/>
            </a:pPr>
            <a:endParaRPr sz="1500">
              <a:solidFill>
                <a:srgbClr val="02267E"/>
              </a:solidFill>
              <a:latin typeface="Century Gothic"/>
              <a:ea typeface="Century Gothic"/>
              <a:cs typeface="Century Gothic"/>
              <a:sym typeface="Century Gothic"/>
            </a:endParaRPr>
          </a:p>
        </p:txBody>
      </p:sp>
      <p:sp>
        <p:nvSpPr>
          <p:cNvPr id="69" name="Google Shape;69;p14">
            <a:extLst>
              <a:ext uri="{FF2B5EF4-FFF2-40B4-BE49-F238E27FC236}">
                <a16:creationId xmlns:a16="http://schemas.microsoft.com/office/drawing/2014/main" id="{F4389611-01B8-379F-2460-C7304BD28AF5}"/>
              </a:ext>
            </a:extLst>
          </p:cNvPr>
          <p:cNvSpPr/>
          <p:nvPr/>
        </p:nvSpPr>
        <p:spPr>
          <a:xfrm>
            <a:off x="142700" y="4926350"/>
            <a:ext cx="8481600" cy="180000"/>
          </a:xfrm>
          <a:prstGeom prst="roundRect">
            <a:avLst>
              <a:gd name="adj" fmla="val 16667"/>
            </a:avLst>
          </a:prstGeom>
          <a:solidFill>
            <a:srgbClr val="274E1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i="1">
                <a:solidFill>
                  <a:schemeClr val="lt1"/>
                </a:solidFill>
              </a:rPr>
              <a:t>NAIJA FUSION 2025          14/09/2025</a:t>
            </a:r>
            <a:endParaRPr i="1">
              <a:solidFill>
                <a:schemeClr val="lt1"/>
              </a:solidFill>
            </a:endParaRPr>
          </a:p>
        </p:txBody>
      </p:sp>
      <p:graphicFrame>
        <p:nvGraphicFramePr>
          <p:cNvPr id="4" name="Table 3">
            <a:extLst>
              <a:ext uri="{FF2B5EF4-FFF2-40B4-BE49-F238E27FC236}">
                <a16:creationId xmlns:a16="http://schemas.microsoft.com/office/drawing/2014/main" id="{DB87CF4E-99EB-92FF-16FD-76540BB109CB}"/>
              </a:ext>
            </a:extLst>
          </p:cNvPr>
          <p:cNvGraphicFramePr>
            <a:graphicFrameLocks noGrp="1"/>
          </p:cNvGraphicFramePr>
          <p:nvPr/>
        </p:nvGraphicFramePr>
        <p:xfrm>
          <a:off x="142700" y="3073552"/>
          <a:ext cx="8246693" cy="1608135"/>
        </p:xfrm>
        <a:graphic>
          <a:graphicData uri="http://schemas.openxmlformats.org/drawingml/2006/table">
            <a:tbl>
              <a:tblPr/>
              <a:tblGrid>
                <a:gridCol w="331125">
                  <a:extLst>
                    <a:ext uri="{9D8B030D-6E8A-4147-A177-3AD203B41FA5}">
                      <a16:colId xmlns:a16="http://schemas.microsoft.com/office/drawing/2014/main" val="1669093195"/>
                    </a:ext>
                  </a:extLst>
                </a:gridCol>
                <a:gridCol w="423950">
                  <a:extLst>
                    <a:ext uri="{9D8B030D-6E8A-4147-A177-3AD203B41FA5}">
                      <a16:colId xmlns:a16="http://schemas.microsoft.com/office/drawing/2014/main" val="2593930120"/>
                    </a:ext>
                  </a:extLst>
                </a:gridCol>
                <a:gridCol w="415636">
                  <a:extLst>
                    <a:ext uri="{9D8B030D-6E8A-4147-A177-3AD203B41FA5}">
                      <a16:colId xmlns:a16="http://schemas.microsoft.com/office/drawing/2014/main" val="165261919"/>
                    </a:ext>
                  </a:extLst>
                </a:gridCol>
                <a:gridCol w="515389">
                  <a:extLst>
                    <a:ext uri="{9D8B030D-6E8A-4147-A177-3AD203B41FA5}">
                      <a16:colId xmlns:a16="http://schemas.microsoft.com/office/drawing/2014/main" val="690739730"/>
                    </a:ext>
                  </a:extLst>
                </a:gridCol>
                <a:gridCol w="448887">
                  <a:extLst>
                    <a:ext uri="{9D8B030D-6E8A-4147-A177-3AD203B41FA5}">
                      <a16:colId xmlns:a16="http://schemas.microsoft.com/office/drawing/2014/main" val="2481845581"/>
                    </a:ext>
                  </a:extLst>
                </a:gridCol>
                <a:gridCol w="548640">
                  <a:extLst>
                    <a:ext uri="{9D8B030D-6E8A-4147-A177-3AD203B41FA5}">
                      <a16:colId xmlns:a16="http://schemas.microsoft.com/office/drawing/2014/main" val="2117739061"/>
                    </a:ext>
                  </a:extLst>
                </a:gridCol>
                <a:gridCol w="532015">
                  <a:extLst>
                    <a:ext uri="{9D8B030D-6E8A-4147-A177-3AD203B41FA5}">
                      <a16:colId xmlns:a16="http://schemas.microsoft.com/office/drawing/2014/main" val="3100862400"/>
                    </a:ext>
                  </a:extLst>
                </a:gridCol>
                <a:gridCol w="482138">
                  <a:extLst>
                    <a:ext uri="{9D8B030D-6E8A-4147-A177-3AD203B41FA5}">
                      <a16:colId xmlns:a16="http://schemas.microsoft.com/office/drawing/2014/main" val="3369083808"/>
                    </a:ext>
                  </a:extLst>
                </a:gridCol>
                <a:gridCol w="415636">
                  <a:extLst>
                    <a:ext uri="{9D8B030D-6E8A-4147-A177-3AD203B41FA5}">
                      <a16:colId xmlns:a16="http://schemas.microsoft.com/office/drawing/2014/main" val="4049722789"/>
                    </a:ext>
                  </a:extLst>
                </a:gridCol>
                <a:gridCol w="507077">
                  <a:extLst>
                    <a:ext uri="{9D8B030D-6E8A-4147-A177-3AD203B41FA5}">
                      <a16:colId xmlns:a16="http://schemas.microsoft.com/office/drawing/2014/main" val="3368014983"/>
                    </a:ext>
                  </a:extLst>
                </a:gridCol>
                <a:gridCol w="507076">
                  <a:extLst>
                    <a:ext uri="{9D8B030D-6E8A-4147-A177-3AD203B41FA5}">
                      <a16:colId xmlns:a16="http://schemas.microsoft.com/office/drawing/2014/main" val="2237228229"/>
                    </a:ext>
                  </a:extLst>
                </a:gridCol>
                <a:gridCol w="399011">
                  <a:extLst>
                    <a:ext uri="{9D8B030D-6E8A-4147-A177-3AD203B41FA5}">
                      <a16:colId xmlns:a16="http://schemas.microsoft.com/office/drawing/2014/main" val="963727493"/>
                    </a:ext>
                  </a:extLst>
                </a:gridCol>
                <a:gridCol w="465513">
                  <a:extLst>
                    <a:ext uri="{9D8B030D-6E8A-4147-A177-3AD203B41FA5}">
                      <a16:colId xmlns:a16="http://schemas.microsoft.com/office/drawing/2014/main" val="1377038495"/>
                    </a:ext>
                  </a:extLst>
                </a:gridCol>
                <a:gridCol w="448887">
                  <a:extLst>
                    <a:ext uri="{9D8B030D-6E8A-4147-A177-3AD203B41FA5}">
                      <a16:colId xmlns:a16="http://schemas.microsoft.com/office/drawing/2014/main" val="2395539196"/>
                    </a:ext>
                  </a:extLst>
                </a:gridCol>
                <a:gridCol w="390698">
                  <a:extLst>
                    <a:ext uri="{9D8B030D-6E8A-4147-A177-3AD203B41FA5}">
                      <a16:colId xmlns:a16="http://schemas.microsoft.com/office/drawing/2014/main" val="3855548587"/>
                    </a:ext>
                  </a:extLst>
                </a:gridCol>
                <a:gridCol w="399011">
                  <a:extLst>
                    <a:ext uri="{9D8B030D-6E8A-4147-A177-3AD203B41FA5}">
                      <a16:colId xmlns:a16="http://schemas.microsoft.com/office/drawing/2014/main" val="2053028408"/>
                    </a:ext>
                  </a:extLst>
                </a:gridCol>
                <a:gridCol w="412128">
                  <a:extLst>
                    <a:ext uri="{9D8B030D-6E8A-4147-A177-3AD203B41FA5}">
                      <a16:colId xmlns:a16="http://schemas.microsoft.com/office/drawing/2014/main" val="1524516631"/>
                    </a:ext>
                  </a:extLst>
                </a:gridCol>
                <a:gridCol w="301938">
                  <a:extLst>
                    <a:ext uri="{9D8B030D-6E8A-4147-A177-3AD203B41FA5}">
                      <a16:colId xmlns:a16="http://schemas.microsoft.com/office/drawing/2014/main" val="3099612003"/>
                    </a:ext>
                  </a:extLst>
                </a:gridCol>
                <a:gridCol w="301938">
                  <a:extLst>
                    <a:ext uri="{9D8B030D-6E8A-4147-A177-3AD203B41FA5}">
                      <a16:colId xmlns:a16="http://schemas.microsoft.com/office/drawing/2014/main" val="3504153926"/>
                    </a:ext>
                  </a:extLst>
                </a:gridCol>
              </a:tblGrid>
              <a:tr h="536045">
                <a:tc>
                  <a:txBody>
                    <a:bodyPr/>
                    <a:lstStyle/>
                    <a:p>
                      <a:pPr algn="r" fontAlgn="ctr">
                        <a:buNone/>
                      </a:pPr>
                      <a:r>
                        <a:rPr lang="en-US" sz="600" b="1" i="0" u="none" strike="noStrike">
                          <a:solidFill>
                            <a:srgbClr val="000000"/>
                          </a:solidFill>
                          <a:effectLst/>
                          <a:latin typeface="Arial" panose="020B0604020202020204" pitchFamily="34" charset="0"/>
                        </a:rPr>
                        <a:t>S/N</a:t>
                      </a:r>
                    </a:p>
                  </a:txBody>
                  <a:tcPr marL="3250" marR="3250" marT="3250" marB="0" anchor="ctr">
                    <a:lnL>
                      <a:noFill/>
                    </a:lnL>
                    <a:lnR>
                      <a:noFill/>
                    </a:lnR>
                    <a:lnT>
                      <a:noFill/>
                    </a:lnT>
                    <a:lnB>
                      <a:noFill/>
                    </a:lnB>
                    <a:noFill/>
                  </a:tcPr>
                </a:tc>
                <a:tc>
                  <a:txBody>
                    <a:bodyPr/>
                    <a:lstStyle/>
                    <a:p>
                      <a:pPr algn="l" fontAlgn="ctr">
                        <a:buNone/>
                      </a:pPr>
                      <a:r>
                        <a:rPr lang="en-US" sz="600" b="1" i="0" u="none" strike="noStrike">
                          <a:solidFill>
                            <a:srgbClr val="000000"/>
                          </a:solidFill>
                          <a:effectLst/>
                          <a:latin typeface="Arial" panose="020B0604020202020204" pitchFamily="34" charset="0"/>
                        </a:rPr>
                        <a:t>Shot #</a:t>
                      </a:r>
                    </a:p>
                  </a:txBody>
                  <a:tcPr marL="3250" marR="3250" marT="3250" marB="0" anchor="ctr">
                    <a:lnL>
                      <a:noFill/>
                    </a:lnL>
                    <a:lnR>
                      <a:noFill/>
                    </a:lnR>
                    <a:lnT>
                      <a:noFill/>
                    </a:lnT>
                    <a:lnB>
                      <a:noFill/>
                    </a:lnB>
                    <a:noFill/>
                  </a:tcPr>
                </a:tc>
                <a:tc>
                  <a:txBody>
                    <a:bodyPr/>
                    <a:lstStyle/>
                    <a:p>
                      <a:pPr algn="r" fontAlgn="ctr">
                        <a:buNone/>
                      </a:pPr>
                      <a:r>
                        <a:rPr lang="en-US" sz="600" b="1" i="0" u="none" strike="noStrike">
                          <a:solidFill>
                            <a:srgbClr val="000000"/>
                          </a:solidFill>
                          <a:effectLst/>
                          <a:latin typeface="Arial" panose="020B0604020202020204" pitchFamily="34" charset="0"/>
                        </a:rPr>
                        <a:t>Description</a:t>
                      </a:r>
                    </a:p>
                  </a:txBody>
                  <a:tcPr marL="3250" marR="3250" marT="3250" marB="0" anchor="ctr">
                    <a:lnL>
                      <a:noFill/>
                    </a:lnL>
                    <a:lnR>
                      <a:noFill/>
                    </a:lnR>
                    <a:lnT>
                      <a:noFill/>
                    </a:lnT>
                    <a:lnB>
                      <a:noFill/>
                    </a:lnB>
                    <a:noFill/>
                  </a:tcPr>
                </a:tc>
                <a:tc>
                  <a:txBody>
                    <a:bodyPr/>
                    <a:lstStyle/>
                    <a:p>
                      <a:pPr algn="r" fontAlgn="ctr">
                        <a:buNone/>
                      </a:pPr>
                      <a:endParaRPr lang="en-US" sz="600" b="1" i="0" u="none" strike="noStrike" dirty="0">
                        <a:solidFill>
                          <a:srgbClr val="000000"/>
                        </a:solidFill>
                        <a:effectLst/>
                        <a:latin typeface="Arial" panose="020B0604020202020204" pitchFamily="34" charset="0"/>
                      </a:endParaRPr>
                    </a:p>
                  </a:txBody>
                  <a:tcPr marL="3250" marR="3250" marT="3250" marB="0" anchor="ctr">
                    <a:lnL>
                      <a:noFill/>
                    </a:lnL>
                    <a:lnR>
                      <a:noFill/>
                    </a:lnR>
                    <a:lnT>
                      <a:noFill/>
                    </a:lnT>
                    <a:lnB>
                      <a:noFill/>
                    </a:lnB>
                    <a:noFill/>
                  </a:tcPr>
                </a:tc>
                <a:tc>
                  <a:txBody>
                    <a:bodyPr/>
                    <a:lstStyle/>
                    <a:p>
                      <a:pPr algn="r" fontAlgn="ctr">
                        <a:buNone/>
                      </a:pPr>
                      <a:r>
                        <a:rPr lang="en-US" sz="600" b="1" i="0" u="none" strike="noStrike">
                          <a:solidFill>
                            <a:srgbClr val="000000"/>
                          </a:solidFill>
                          <a:effectLst/>
                          <a:latin typeface="Arial" panose="020B0604020202020204" pitchFamily="34" charset="0"/>
                        </a:rPr>
                        <a:t>V_initial (V)</a:t>
                      </a:r>
                    </a:p>
                  </a:txBody>
                  <a:tcPr marL="3250" marR="3250" marT="3250" marB="0" anchor="ctr">
                    <a:lnL>
                      <a:noFill/>
                    </a:lnL>
                    <a:lnR>
                      <a:noFill/>
                    </a:lnR>
                    <a:lnT>
                      <a:noFill/>
                    </a:lnT>
                    <a:lnB>
                      <a:noFill/>
                    </a:lnB>
                    <a:noFill/>
                  </a:tcPr>
                </a:tc>
                <a:tc>
                  <a:txBody>
                    <a:bodyPr/>
                    <a:lstStyle/>
                    <a:p>
                      <a:pPr algn="r" fontAlgn="ctr">
                        <a:buNone/>
                      </a:pPr>
                      <a:r>
                        <a:rPr lang="en-US" sz="600" b="1" i="0" u="none" strike="noStrike">
                          <a:solidFill>
                            <a:srgbClr val="000000"/>
                          </a:solidFill>
                          <a:effectLst/>
                          <a:latin typeface="Arial" panose="020B0604020202020204" pitchFamily="34" charset="0"/>
                        </a:rPr>
                        <a:t>V_discharge (V)</a:t>
                      </a:r>
                    </a:p>
                  </a:txBody>
                  <a:tcPr marL="3250" marR="3250" marT="3250" marB="0" anchor="ctr">
                    <a:lnL>
                      <a:noFill/>
                    </a:lnL>
                    <a:lnR>
                      <a:noFill/>
                    </a:lnR>
                    <a:lnT>
                      <a:noFill/>
                    </a:lnT>
                    <a:lnB>
                      <a:noFill/>
                    </a:lnB>
                    <a:noFill/>
                  </a:tcPr>
                </a:tc>
                <a:tc>
                  <a:txBody>
                    <a:bodyPr/>
                    <a:lstStyle/>
                    <a:p>
                      <a:pPr algn="r" fontAlgn="ctr">
                        <a:buNone/>
                      </a:pPr>
                      <a:r>
                        <a:rPr lang="en-US" sz="600" b="1" i="0" u="none" strike="noStrike">
                          <a:solidFill>
                            <a:srgbClr val="000000"/>
                          </a:solidFill>
                          <a:effectLst/>
                          <a:latin typeface="Arial" panose="020B0604020202020204" pitchFamily="34" charset="0"/>
                        </a:rPr>
                        <a:t>U_loop (V)</a:t>
                      </a:r>
                    </a:p>
                  </a:txBody>
                  <a:tcPr marL="3250" marR="3250" marT="3250" marB="0" anchor="ctr">
                    <a:lnL>
                      <a:noFill/>
                    </a:lnL>
                    <a:lnR>
                      <a:noFill/>
                    </a:lnR>
                    <a:lnT>
                      <a:noFill/>
                    </a:lnT>
                    <a:lnB>
                      <a:noFill/>
                    </a:lnB>
                    <a:noFill/>
                  </a:tcPr>
                </a:tc>
                <a:tc>
                  <a:txBody>
                    <a:bodyPr/>
                    <a:lstStyle/>
                    <a:p>
                      <a:pPr algn="r" fontAlgn="ctr">
                        <a:buNone/>
                      </a:pPr>
                      <a:r>
                        <a:rPr lang="en-US" sz="600" b="1" i="0" u="none" strike="noStrike">
                          <a:solidFill>
                            <a:srgbClr val="000000"/>
                          </a:solidFill>
                          <a:effectLst/>
                          <a:latin typeface="Arial" panose="020B0604020202020204" pitchFamily="34" charset="0"/>
                        </a:rPr>
                        <a:t>R_ch_avg (m</a:t>
                      </a:r>
                      <a:r>
                        <a:rPr lang="el-GR" sz="600" b="1" i="0" u="none" strike="noStrike">
                          <a:solidFill>
                            <a:srgbClr val="000000"/>
                          </a:solidFill>
                          <a:effectLst/>
                          <a:latin typeface="Arial" panose="020B0604020202020204" pitchFamily="34" charset="0"/>
                        </a:rPr>
                        <a:t>Ω)</a:t>
                      </a:r>
                    </a:p>
                  </a:txBody>
                  <a:tcPr marL="3250" marR="3250" marT="3250" marB="0" anchor="ctr">
                    <a:lnL>
                      <a:noFill/>
                    </a:lnL>
                    <a:lnR>
                      <a:noFill/>
                    </a:lnR>
                    <a:lnT>
                      <a:noFill/>
                    </a:lnT>
                    <a:lnB>
                      <a:noFill/>
                    </a:lnB>
                    <a:noFill/>
                  </a:tcPr>
                </a:tc>
                <a:tc>
                  <a:txBody>
                    <a:bodyPr/>
                    <a:lstStyle/>
                    <a:p>
                      <a:pPr algn="r" fontAlgn="ctr">
                        <a:buNone/>
                      </a:pPr>
                      <a:r>
                        <a:rPr lang="en-US" sz="600" b="1" i="0" u="none" strike="noStrike">
                          <a:solidFill>
                            <a:srgbClr val="000000"/>
                          </a:solidFill>
                          <a:effectLst/>
                          <a:latin typeface="Arial" panose="020B0604020202020204" pitchFamily="34" charset="0"/>
                        </a:rPr>
                        <a:t>I_ch (kA)</a:t>
                      </a:r>
                    </a:p>
                  </a:txBody>
                  <a:tcPr marL="3250" marR="3250" marT="3250" marB="0" anchor="ctr">
                    <a:lnL>
                      <a:noFill/>
                    </a:lnL>
                    <a:lnR>
                      <a:noFill/>
                    </a:lnR>
                    <a:lnT>
                      <a:noFill/>
                    </a:lnT>
                    <a:lnB>
                      <a:noFill/>
                    </a:lnB>
                    <a:noFill/>
                  </a:tcPr>
                </a:tc>
                <a:tc>
                  <a:txBody>
                    <a:bodyPr/>
                    <a:lstStyle/>
                    <a:p>
                      <a:pPr algn="r" fontAlgn="ctr">
                        <a:buNone/>
                      </a:pPr>
                      <a:r>
                        <a:rPr lang="en-US" sz="600" b="1" i="0" u="none" strike="noStrike">
                          <a:solidFill>
                            <a:srgbClr val="000000"/>
                          </a:solidFill>
                          <a:effectLst/>
                          <a:latin typeface="Arial" panose="020B0604020202020204" pitchFamily="34" charset="0"/>
                        </a:rPr>
                        <a:t>I_p (kA)</a:t>
                      </a:r>
                    </a:p>
                  </a:txBody>
                  <a:tcPr marL="3250" marR="3250" marT="3250" marB="0" anchor="ctr">
                    <a:lnL>
                      <a:noFill/>
                    </a:lnL>
                    <a:lnR>
                      <a:noFill/>
                    </a:lnR>
                    <a:lnT>
                      <a:noFill/>
                    </a:lnT>
                    <a:lnB>
                      <a:noFill/>
                    </a:lnB>
                    <a:noFill/>
                  </a:tcPr>
                </a:tc>
                <a:tc>
                  <a:txBody>
                    <a:bodyPr/>
                    <a:lstStyle/>
                    <a:p>
                      <a:pPr algn="r" fontAlgn="ctr">
                        <a:buNone/>
                      </a:pPr>
                      <a:r>
                        <a:rPr lang="en-US" sz="600" b="1" i="0" u="none" strike="noStrike">
                          <a:solidFill>
                            <a:srgbClr val="000000"/>
                          </a:solidFill>
                          <a:effectLst/>
                          <a:latin typeface="Arial" panose="020B0604020202020204" pitchFamily="34" charset="0"/>
                        </a:rPr>
                        <a:t>Plasma Status</a:t>
                      </a:r>
                    </a:p>
                  </a:txBody>
                  <a:tcPr marL="3250" marR="3250" marT="3250" marB="0" anchor="ctr">
                    <a:lnL>
                      <a:noFill/>
                    </a:lnL>
                    <a:lnR>
                      <a:noFill/>
                    </a:lnR>
                    <a:lnT>
                      <a:noFill/>
                    </a:lnT>
                    <a:lnB>
                      <a:noFill/>
                    </a:lnB>
                    <a:noFill/>
                  </a:tcPr>
                </a:tc>
                <a:tc>
                  <a:txBody>
                    <a:bodyPr/>
                    <a:lstStyle/>
                    <a:p>
                      <a:pPr algn="r" fontAlgn="ctr">
                        <a:buNone/>
                      </a:pPr>
                      <a:r>
                        <a:rPr lang="en-US" sz="600" b="1" i="0" u="none" strike="noStrike">
                          <a:solidFill>
                            <a:srgbClr val="000000"/>
                          </a:solidFill>
                          <a:effectLst/>
                          <a:latin typeface="Arial" panose="020B0604020202020204" pitchFamily="34" charset="0"/>
                        </a:rPr>
                        <a:t>E_initial (J)</a:t>
                      </a:r>
                    </a:p>
                  </a:txBody>
                  <a:tcPr marL="3250" marR="3250" marT="3250" marB="0" anchor="ctr">
                    <a:lnL>
                      <a:noFill/>
                    </a:lnL>
                    <a:lnR>
                      <a:noFill/>
                    </a:lnR>
                    <a:lnT>
                      <a:noFill/>
                    </a:lnT>
                    <a:lnB>
                      <a:noFill/>
                    </a:lnB>
                    <a:noFill/>
                  </a:tcPr>
                </a:tc>
                <a:tc>
                  <a:txBody>
                    <a:bodyPr/>
                    <a:lstStyle/>
                    <a:p>
                      <a:pPr algn="r" fontAlgn="ctr">
                        <a:buNone/>
                      </a:pPr>
                      <a:r>
                        <a:rPr lang="en-US" sz="600" b="1" i="0" u="none" strike="noStrike">
                          <a:solidFill>
                            <a:srgbClr val="000000"/>
                          </a:solidFill>
                          <a:effectLst/>
                          <a:latin typeface="Arial" panose="020B0604020202020204" pitchFamily="34" charset="0"/>
                        </a:rPr>
                        <a:t>E_discharge (J)</a:t>
                      </a:r>
                    </a:p>
                  </a:txBody>
                  <a:tcPr marL="3250" marR="3250" marT="3250" marB="0" anchor="ctr">
                    <a:lnL>
                      <a:noFill/>
                    </a:lnL>
                    <a:lnR>
                      <a:noFill/>
                    </a:lnR>
                    <a:lnT>
                      <a:noFill/>
                    </a:lnT>
                    <a:lnB>
                      <a:noFill/>
                    </a:lnB>
                    <a:noFill/>
                  </a:tcPr>
                </a:tc>
                <a:tc>
                  <a:txBody>
                    <a:bodyPr/>
                    <a:lstStyle/>
                    <a:p>
                      <a:pPr algn="r" fontAlgn="ctr">
                        <a:buNone/>
                      </a:pPr>
                      <a:r>
                        <a:rPr lang="en-US" sz="600" b="1" i="0" u="none" strike="noStrike">
                          <a:solidFill>
                            <a:srgbClr val="000000"/>
                          </a:solidFill>
                          <a:effectLst/>
                          <a:latin typeface="Arial" panose="020B0604020202020204" pitchFamily="34" charset="0"/>
                        </a:rPr>
                        <a:t>W_vac (J)</a:t>
                      </a:r>
                    </a:p>
                  </a:txBody>
                  <a:tcPr marL="3250" marR="3250" marT="3250" marB="0" anchor="ctr">
                    <a:lnL>
                      <a:noFill/>
                    </a:lnL>
                    <a:lnR>
                      <a:noFill/>
                    </a:lnR>
                    <a:lnT>
                      <a:noFill/>
                    </a:lnT>
                    <a:lnB>
                      <a:noFill/>
                    </a:lnB>
                    <a:noFill/>
                  </a:tcPr>
                </a:tc>
                <a:tc>
                  <a:txBody>
                    <a:bodyPr/>
                    <a:lstStyle/>
                    <a:p>
                      <a:pPr algn="r" fontAlgn="ctr">
                        <a:buNone/>
                      </a:pPr>
                      <a:r>
                        <a:rPr lang="en-US" sz="600" b="1" i="0" u="none" strike="noStrike">
                          <a:solidFill>
                            <a:srgbClr val="000000"/>
                          </a:solidFill>
                          <a:effectLst/>
                          <a:latin typeface="Arial" panose="020B0604020202020204" pitchFamily="34" charset="0"/>
                        </a:rPr>
                        <a:t>W_vac %</a:t>
                      </a:r>
                    </a:p>
                  </a:txBody>
                  <a:tcPr marL="3250" marR="3250" marT="3250" marB="0" anchor="ctr">
                    <a:lnL>
                      <a:noFill/>
                    </a:lnL>
                    <a:lnR>
                      <a:noFill/>
                    </a:lnR>
                    <a:lnT>
                      <a:noFill/>
                    </a:lnT>
                    <a:lnB>
                      <a:noFill/>
                    </a:lnB>
                    <a:noFill/>
                  </a:tcPr>
                </a:tc>
                <a:tc>
                  <a:txBody>
                    <a:bodyPr/>
                    <a:lstStyle/>
                    <a:p>
                      <a:pPr algn="r" fontAlgn="ctr">
                        <a:buNone/>
                      </a:pPr>
                      <a:r>
                        <a:rPr lang="en-US" sz="600" b="1" i="0" u="none" strike="noStrike">
                          <a:solidFill>
                            <a:srgbClr val="000000"/>
                          </a:solidFill>
                          <a:effectLst/>
                          <a:latin typeface="Arial" panose="020B0604020202020204" pitchFamily="34" charset="0"/>
                        </a:rPr>
                        <a:t>W_ohm (J)</a:t>
                      </a:r>
                    </a:p>
                  </a:txBody>
                  <a:tcPr marL="3250" marR="3250" marT="3250" marB="0" anchor="ctr">
                    <a:lnL>
                      <a:noFill/>
                    </a:lnL>
                    <a:lnR>
                      <a:noFill/>
                    </a:lnR>
                    <a:lnT>
                      <a:noFill/>
                    </a:lnT>
                    <a:lnB>
                      <a:noFill/>
                    </a:lnB>
                    <a:noFill/>
                  </a:tcPr>
                </a:tc>
                <a:tc>
                  <a:txBody>
                    <a:bodyPr/>
                    <a:lstStyle/>
                    <a:p>
                      <a:pPr algn="r" fontAlgn="ctr">
                        <a:buNone/>
                      </a:pPr>
                      <a:r>
                        <a:rPr lang="en-US" sz="600" b="1" i="0" u="none" strike="noStrike">
                          <a:solidFill>
                            <a:srgbClr val="000000"/>
                          </a:solidFill>
                          <a:effectLst/>
                          <a:latin typeface="Arial" panose="020B0604020202020204" pitchFamily="34" charset="0"/>
                        </a:rPr>
                        <a:t>W_ohm %</a:t>
                      </a:r>
                    </a:p>
                  </a:txBody>
                  <a:tcPr marL="3250" marR="3250" marT="3250" marB="0" anchor="ctr">
                    <a:lnL>
                      <a:noFill/>
                    </a:lnL>
                    <a:lnR>
                      <a:noFill/>
                    </a:lnR>
                    <a:lnT>
                      <a:noFill/>
                    </a:lnT>
                    <a:lnB>
                      <a:noFill/>
                    </a:lnB>
                    <a:noFill/>
                  </a:tcPr>
                </a:tc>
                <a:tc>
                  <a:txBody>
                    <a:bodyPr/>
                    <a:lstStyle/>
                    <a:p>
                      <a:pPr algn="r" fontAlgn="ctr">
                        <a:buNone/>
                      </a:pPr>
                      <a:r>
                        <a:rPr lang="en-US" sz="600" b="1" i="0" u="none" strike="noStrike">
                          <a:solidFill>
                            <a:srgbClr val="000000"/>
                          </a:solidFill>
                          <a:effectLst/>
                          <a:latin typeface="Arial" panose="020B0604020202020204" pitchFamily="34" charset="0"/>
                        </a:rPr>
                        <a:t>Total Used (J)</a:t>
                      </a:r>
                    </a:p>
                  </a:txBody>
                  <a:tcPr marL="3250" marR="3250" marT="3250" marB="0" anchor="ctr">
                    <a:lnL>
                      <a:noFill/>
                    </a:lnL>
                    <a:lnR>
                      <a:noFill/>
                    </a:lnR>
                    <a:lnT>
                      <a:noFill/>
                    </a:lnT>
                    <a:lnB>
                      <a:noFill/>
                    </a:lnB>
                    <a:noFill/>
                  </a:tcPr>
                </a:tc>
                <a:tc>
                  <a:txBody>
                    <a:bodyPr/>
                    <a:lstStyle/>
                    <a:p>
                      <a:pPr algn="r" fontAlgn="ctr">
                        <a:buNone/>
                      </a:pPr>
                      <a:r>
                        <a:rPr lang="en-US" sz="600" b="1" i="0" u="none" strike="noStrike">
                          <a:solidFill>
                            <a:srgbClr val="000000"/>
                          </a:solidFill>
                          <a:effectLst/>
                          <a:latin typeface="Arial" panose="020B0604020202020204" pitchFamily="34" charset="0"/>
                        </a:rPr>
                        <a:t>Total %</a:t>
                      </a:r>
                    </a:p>
                  </a:txBody>
                  <a:tcPr marL="3250" marR="3250" marT="3250" marB="0" anchor="ctr">
                    <a:lnL>
                      <a:noFill/>
                    </a:lnL>
                    <a:lnR>
                      <a:noFill/>
                    </a:lnR>
                    <a:lnT>
                      <a:noFill/>
                    </a:lnT>
                    <a:lnB>
                      <a:noFill/>
                    </a:lnB>
                    <a:noFill/>
                  </a:tcPr>
                </a:tc>
                <a:extLst>
                  <a:ext uri="{0D108BD9-81ED-4DB2-BD59-A6C34878D82A}">
                    <a16:rowId xmlns:a16="http://schemas.microsoft.com/office/drawing/2014/main" val="3913331419"/>
                  </a:ext>
                </a:extLst>
              </a:tr>
              <a:tr h="536045">
                <a:tc>
                  <a:txBody>
                    <a:bodyPr/>
                    <a:lstStyle/>
                    <a:p>
                      <a:pPr algn="ctr" fontAlgn="ctr">
                        <a:buNone/>
                      </a:pPr>
                      <a:r>
                        <a:rPr lang="en-US" sz="600" b="1" i="0" u="none" strike="noStrike">
                          <a:solidFill>
                            <a:srgbClr val="000000"/>
                          </a:solidFill>
                          <a:effectLst/>
                          <a:latin typeface="Arial" panose="020B0604020202020204" pitchFamily="34" charset="0"/>
                        </a:rPr>
                        <a:t>3</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49905</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Plasma post-wall</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10</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400</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160</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4.09</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9.84</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0.42</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2.21</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Plasma Available</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11880</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1900.8</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263.9</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13.90%</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745.8</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39.20%</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1009.7</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53.10%</a:t>
                      </a:r>
                    </a:p>
                  </a:txBody>
                  <a:tcPr marL="3250" marR="3250" marT="3250" marB="0" anchor="ctr">
                    <a:lnL>
                      <a:noFill/>
                    </a:lnL>
                    <a:lnR>
                      <a:noFill/>
                    </a:lnR>
                    <a:lnT>
                      <a:noFill/>
                    </a:lnT>
                    <a:lnB>
                      <a:noFill/>
                    </a:lnB>
                    <a:solidFill>
                      <a:srgbClr val="A9D08E"/>
                    </a:solidFill>
                  </a:tcPr>
                </a:tc>
                <a:extLst>
                  <a:ext uri="{0D108BD9-81ED-4DB2-BD59-A6C34878D82A}">
                    <a16:rowId xmlns:a16="http://schemas.microsoft.com/office/drawing/2014/main" val="1245039742"/>
                  </a:ext>
                </a:extLst>
              </a:tr>
              <a:tr h="536045">
                <a:tc>
                  <a:txBody>
                    <a:bodyPr/>
                    <a:lstStyle/>
                    <a:p>
                      <a:pPr algn="ctr" fontAlgn="ctr">
                        <a:buNone/>
                      </a:pPr>
                      <a:r>
                        <a:rPr lang="en-US" sz="600" b="1" i="0" u="none" strike="noStrike">
                          <a:solidFill>
                            <a:srgbClr val="000000"/>
                          </a:solidFill>
                          <a:effectLst/>
                          <a:latin typeface="Arial" panose="020B0604020202020204" pitchFamily="34" charset="0"/>
                        </a:rPr>
                        <a:t>5</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49913</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Plasma 2 post-wall</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12</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450</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210</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4.19</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9.84</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0.43</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1.71</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Plasma Available</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15035.6</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3274.4</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253.1</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7.70%</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695.9</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21.30%</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948.9</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dirty="0">
                          <a:solidFill>
                            <a:srgbClr val="000000"/>
                          </a:solidFill>
                          <a:effectLst/>
                          <a:latin typeface="Arial" panose="020B0604020202020204" pitchFamily="34" charset="0"/>
                        </a:rPr>
                        <a:t>29.00%</a:t>
                      </a:r>
                    </a:p>
                  </a:txBody>
                  <a:tcPr marL="3250" marR="3250" marT="3250" marB="0" anchor="ctr">
                    <a:lnL>
                      <a:noFill/>
                    </a:lnL>
                    <a:lnR>
                      <a:noFill/>
                    </a:lnR>
                    <a:lnT>
                      <a:noFill/>
                    </a:lnT>
                    <a:lnB>
                      <a:noFill/>
                    </a:lnB>
                    <a:solidFill>
                      <a:srgbClr val="A9D08E"/>
                    </a:solidFill>
                  </a:tcPr>
                </a:tc>
                <a:extLst>
                  <a:ext uri="{0D108BD9-81ED-4DB2-BD59-A6C34878D82A}">
                    <a16:rowId xmlns:a16="http://schemas.microsoft.com/office/drawing/2014/main" val="535144906"/>
                  </a:ext>
                </a:extLst>
              </a:tr>
            </a:tbl>
          </a:graphicData>
        </a:graphic>
      </p:graphicFrame>
    </p:spTree>
    <p:extLst>
      <p:ext uri="{BB962C8B-B14F-4D97-AF65-F5344CB8AC3E}">
        <p14:creationId xmlns:p14="http://schemas.microsoft.com/office/powerpoint/2010/main" val="916247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8B1086C8-5B20-A200-9325-B0F3722E2539}"/>
            </a:ext>
          </a:extLst>
        </p:cNvPr>
        <p:cNvGrpSpPr/>
        <p:nvPr/>
      </p:nvGrpSpPr>
      <p:grpSpPr>
        <a:xfrm>
          <a:off x="0" y="0"/>
          <a:ext cx="0" cy="0"/>
          <a:chOff x="0" y="0"/>
          <a:chExt cx="0" cy="0"/>
        </a:xfrm>
      </p:grpSpPr>
      <p:sp>
        <p:nvSpPr>
          <p:cNvPr id="61" name="Google Shape;61;p14">
            <a:extLst>
              <a:ext uri="{FF2B5EF4-FFF2-40B4-BE49-F238E27FC236}">
                <a16:creationId xmlns:a16="http://schemas.microsoft.com/office/drawing/2014/main" id="{C050FBC5-E887-A31A-7BCC-8A5BF66B8C15}"/>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2" name="Google Shape;62;p14">
            <a:extLst>
              <a:ext uri="{FF2B5EF4-FFF2-40B4-BE49-F238E27FC236}">
                <a16:creationId xmlns:a16="http://schemas.microsoft.com/office/drawing/2014/main" id="{D331F6F8-7517-987D-1C62-A251929C2E46}"/>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63" name="Google Shape;63;p14">
            <a:extLst>
              <a:ext uri="{FF2B5EF4-FFF2-40B4-BE49-F238E27FC236}">
                <a16:creationId xmlns:a16="http://schemas.microsoft.com/office/drawing/2014/main" id="{CCD0806B-5F2B-C2FC-305F-31DA838B7DCB}"/>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pic>
        <p:nvPicPr>
          <p:cNvPr id="64" name="Google Shape;64;p14" title="Untitled design.png">
            <a:extLst>
              <a:ext uri="{FF2B5EF4-FFF2-40B4-BE49-F238E27FC236}">
                <a16:creationId xmlns:a16="http://schemas.microsoft.com/office/drawing/2014/main" id="{5BC9A57A-9129-C070-AA0E-BC4E44B8CD5E}"/>
              </a:ext>
            </a:extLst>
          </p:cNvPr>
          <p:cNvPicPr preferRelativeResize="0"/>
          <p:nvPr/>
        </p:nvPicPr>
        <p:blipFill>
          <a:blip r:embed="rId3">
            <a:alphaModFix/>
          </a:blip>
          <a:stretch>
            <a:fillRect/>
          </a:stretch>
        </p:blipFill>
        <p:spPr>
          <a:xfrm>
            <a:off x="0" y="0"/>
            <a:ext cx="9144000" cy="5143500"/>
          </a:xfrm>
          <a:prstGeom prst="rect">
            <a:avLst/>
          </a:prstGeom>
          <a:noFill/>
          <a:ln>
            <a:noFill/>
          </a:ln>
        </p:spPr>
      </p:pic>
      <p:sp>
        <p:nvSpPr>
          <p:cNvPr id="65" name="Google Shape;65;p14">
            <a:extLst>
              <a:ext uri="{FF2B5EF4-FFF2-40B4-BE49-F238E27FC236}">
                <a16:creationId xmlns:a16="http://schemas.microsoft.com/office/drawing/2014/main" id="{51F916AB-2BFA-9B3D-D6DB-492DBF6DC384}"/>
              </a:ext>
            </a:extLst>
          </p:cNvPr>
          <p:cNvSpPr txBox="1">
            <a:spLocks noGrp="1"/>
          </p:cNvSpPr>
          <p:nvPr>
            <p:ph type="sldNum" idx="12"/>
          </p:nvPr>
        </p:nvSpPr>
        <p:spPr>
          <a:xfrm>
            <a:off x="85578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None/>
            </a:pPr>
            <a:r>
              <a:rPr lang="en" sz="1500" b="1">
                <a:solidFill>
                  <a:schemeClr val="lt1"/>
                </a:solidFill>
              </a:rPr>
              <a:t>2</a:t>
            </a:r>
            <a:endParaRPr/>
          </a:p>
        </p:txBody>
      </p:sp>
      <p:sp>
        <p:nvSpPr>
          <p:cNvPr id="66" name="Google Shape;66;p14">
            <a:extLst>
              <a:ext uri="{FF2B5EF4-FFF2-40B4-BE49-F238E27FC236}">
                <a16:creationId xmlns:a16="http://schemas.microsoft.com/office/drawing/2014/main" id="{ECDF44AA-E4BC-3F87-E690-CBEB86E9DF31}"/>
              </a:ext>
            </a:extLst>
          </p:cNvPr>
          <p:cNvSpPr txBox="1"/>
          <p:nvPr/>
        </p:nvSpPr>
        <p:spPr>
          <a:xfrm>
            <a:off x="78646" y="0"/>
            <a:ext cx="7313555" cy="1058125"/>
          </a:xfrm>
          <a:prstGeom prst="rect">
            <a:avLst/>
          </a:prstGeom>
          <a:noFill/>
          <a:ln>
            <a:noFill/>
          </a:ln>
        </p:spPr>
        <p:txBody>
          <a:bodyPr spcFirstLastPara="1" wrap="square" lIns="0" tIns="0" rIns="0" bIns="0" anchor="ctr" anchorCtr="0">
            <a:noAutofit/>
          </a:bodyPr>
          <a:lstStyle/>
          <a:p>
            <a:pPr marL="2286000" lvl="0" indent="457200"/>
            <a:r>
              <a:rPr lang="en-US" sz="2800" b="1" dirty="0">
                <a:solidFill>
                  <a:srgbClr val="FFFFFF"/>
                </a:solidFill>
                <a:latin typeface="Century Gothic"/>
                <a:ea typeface="Century Gothic"/>
                <a:cs typeface="Century Gothic"/>
                <a:sym typeface="Century Gothic"/>
              </a:rPr>
              <a:t>Optimized Parameter Adjustments</a:t>
            </a:r>
          </a:p>
        </p:txBody>
      </p:sp>
      <p:sp>
        <p:nvSpPr>
          <p:cNvPr id="67" name="Google Shape;67;p14">
            <a:extLst>
              <a:ext uri="{FF2B5EF4-FFF2-40B4-BE49-F238E27FC236}">
                <a16:creationId xmlns:a16="http://schemas.microsoft.com/office/drawing/2014/main" id="{D4B8860E-0F7E-A820-00D6-273CD3C1ED02}"/>
              </a:ext>
            </a:extLst>
          </p:cNvPr>
          <p:cNvSpPr txBox="1"/>
          <p:nvPr/>
        </p:nvSpPr>
        <p:spPr>
          <a:xfrm>
            <a:off x="311700" y="1893000"/>
            <a:ext cx="7394198" cy="1138799"/>
          </a:xfrm>
          <a:prstGeom prst="rect">
            <a:avLst/>
          </a:prstGeom>
          <a:noFill/>
          <a:ln>
            <a:noFill/>
          </a:ln>
        </p:spPr>
        <p:txBody>
          <a:bodyPr spcFirstLastPara="1" wrap="square" lIns="0" tIns="0" rIns="0" bIns="0" anchor="t" anchorCtr="0">
            <a:normAutofit fontScale="70000" lnSpcReduction="20000"/>
          </a:bodyPr>
          <a:lstStyle/>
          <a:p>
            <a:pPr marL="0" lvl="0" indent="0" algn="l" rtl="0">
              <a:lnSpc>
                <a:spcPct val="90000"/>
              </a:lnSpc>
              <a:spcBef>
                <a:spcPts val="0"/>
              </a:spcBef>
              <a:spcAft>
                <a:spcPts val="0"/>
              </a:spcAft>
              <a:buNone/>
            </a:pPr>
            <a:r>
              <a:rPr lang="en-US" sz="3599" b="1" dirty="0">
                <a:solidFill>
                  <a:srgbClr val="134F5C"/>
                </a:solidFill>
                <a:latin typeface="Century Gothic"/>
                <a:ea typeface="Century Gothic"/>
                <a:cs typeface="Century Gothic"/>
                <a:sym typeface="Century Gothic"/>
              </a:rPr>
              <a:t>Conversely, reducing the initial voltage while increasing the gas pressure resulted in higher plasma energy efficiency and better overall energy utilization.</a:t>
            </a:r>
            <a:endParaRPr sz="3599" b="1" dirty="0">
              <a:solidFill>
                <a:srgbClr val="134F5C"/>
              </a:solidFill>
              <a:latin typeface="Century Gothic"/>
              <a:ea typeface="Century Gothic"/>
              <a:cs typeface="Century Gothic"/>
              <a:sym typeface="Century Gothic"/>
            </a:endParaRPr>
          </a:p>
        </p:txBody>
      </p:sp>
      <p:sp>
        <p:nvSpPr>
          <p:cNvPr id="68" name="Google Shape;68;p14">
            <a:extLst>
              <a:ext uri="{FF2B5EF4-FFF2-40B4-BE49-F238E27FC236}">
                <a16:creationId xmlns:a16="http://schemas.microsoft.com/office/drawing/2014/main" id="{365B75FD-CB92-EEF5-227F-8C2E6BECFFBF}"/>
              </a:ext>
            </a:extLst>
          </p:cNvPr>
          <p:cNvSpPr txBox="1"/>
          <p:nvPr/>
        </p:nvSpPr>
        <p:spPr>
          <a:xfrm>
            <a:off x="37250" y="1933400"/>
            <a:ext cx="8520600" cy="2861100"/>
          </a:xfrm>
          <a:prstGeom prst="rect">
            <a:avLst/>
          </a:prstGeom>
          <a:noFill/>
          <a:ln>
            <a:noFill/>
          </a:ln>
        </p:spPr>
        <p:txBody>
          <a:bodyPr spcFirstLastPara="1" wrap="square" lIns="0" tIns="0" rIns="0" bIns="0" anchor="t" anchorCtr="0">
            <a:normAutofit/>
          </a:bodyPr>
          <a:lstStyle/>
          <a:p>
            <a:pPr marL="0" lvl="0" indent="0" algn="l" rtl="0">
              <a:lnSpc>
                <a:spcPct val="125000"/>
              </a:lnSpc>
              <a:spcBef>
                <a:spcPts val="0"/>
              </a:spcBef>
              <a:spcAft>
                <a:spcPts val="0"/>
              </a:spcAft>
              <a:buNone/>
            </a:pPr>
            <a:endParaRPr sz="1500" dirty="0">
              <a:solidFill>
                <a:srgbClr val="02267E"/>
              </a:solidFill>
              <a:latin typeface="Century Gothic"/>
              <a:ea typeface="Century Gothic"/>
              <a:cs typeface="Century Gothic"/>
              <a:sym typeface="Century Gothic"/>
            </a:endParaRPr>
          </a:p>
        </p:txBody>
      </p:sp>
      <p:sp>
        <p:nvSpPr>
          <p:cNvPr id="69" name="Google Shape;69;p14">
            <a:extLst>
              <a:ext uri="{FF2B5EF4-FFF2-40B4-BE49-F238E27FC236}">
                <a16:creationId xmlns:a16="http://schemas.microsoft.com/office/drawing/2014/main" id="{63A38BEB-E3D5-BFB0-52A9-F440B0A7CAFD}"/>
              </a:ext>
            </a:extLst>
          </p:cNvPr>
          <p:cNvSpPr/>
          <p:nvPr/>
        </p:nvSpPr>
        <p:spPr>
          <a:xfrm>
            <a:off x="142700" y="4926350"/>
            <a:ext cx="8481600" cy="180000"/>
          </a:xfrm>
          <a:prstGeom prst="roundRect">
            <a:avLst>
              <a:gd name="adj" fmla="val 16667"/>
            </a:avLst>
          </a:prstGeom>
          <a:solidFill>
            <a:srgbClr val="274E1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i="1">
                <a:solidFill>
                  <a:schemeClr val="lt1"/>
                </a:solidFill>
              </a:rPr>
              <a:t>NAIJA FUSION 2025          14/09/2025</a:t>
            </a:r>
            <a:endParaRPr i="1">
              <a:solidFill>
                <a:schemeClr val="lt1"/>
              </a:solidFill>
            </a:endParaRPr>
          </a:p>
        </p:txBody>
      </p:sp>
      <p:graphicFrame>
        <p:nvGraphicFramePr>
          <p:cNvPr id="6" name="Table 5">
            <a:extLst>
              <a:ext uri="{FF2B5EF4-FFF2-40B4-BE49-F238E27FC236}">
                <a16:creationId xmlns:a16="http://schemas.microsoft.com/office/drawing/2014/main" id="{854994A4-8B26-F67B-65D0-9817063C0905}"/>
              </a:ext>
            </a:extLst>
          </p:cNvPr>
          <p:cNvGraphicFramePr>
            <a:graphicFrameLocks noGrp="1"/>
          </p:cNvGraphicFramePr>
          <p:nvPr/>
        </p:nvGraphicFramePr>
        <p:xfrm>
          <a:off x="311151" y="3000895"/>
          <a:ext cx="7723897" cy="1793606"/>
        </p:xfrm>
        <a:graphic>
          <a:graphicData uri="http://schemas.openxmlformats.org/drawingml/2006/table">
            <a:tbl>
              <a:tblPr/>
              <a:tblGrid>
                <a:gridCol w="320616">
                  <a:extLst>
                    <a:ext uri="{9D8B030D-6E8A-4147-A177-3AD203B41FA5}">
                      <a16:colId xmlns:a16="http://schemas.microsoft.com/office/drawing/2014/main" val="778132901"/>
                    </a:ext>
                  </a:extLst>
                </a:gridCol>
                <a:gridCol w="349135">
                  <a:extLst>
                    <a:ext uri="{9D8B030D-6E8A-4147-A177-3AD203B41FA5}">
                      <a16:colId xmlns:a16="http://schemas.microsoft.com/office/drawing/2014/main" val="4185833944"/>
                    </a:ext>
                  </a:extLst>
                </a:gridCol>
                <a:gridCol w="399011">
                  <a:extLst>
                    <a:ext uri="{9D8B030D-6E8A-4147-A177-3AD203B41FA5}">
                      <a16:colId xmlns:a16="http://schemas.microsoft.com/office/drawing/2014/main" val="868278806"/>
                    </a:ext>
                  </a:extLst>
                </a:gridCol>
                <a:gridCol w="399011">
                  <a:extLst>
                    <a:ext uri="{9D8B030D-6E8A-4147-A177-3AD203B41FA5}">
                      <a16:colId xmlns:a16="http://schemas.microsoft.com/office/drawing/2014/main" val="488127918"/>
                    </a:ext>
                  </a:extLst>
                </a:gridCol>
                <a:gridCol w="432261">
                  <a:extLst>
                    <a:ext uri="{9D8B030D-6E8A-4147-A177-3AD203B41FA5}">
                      <a16:colId xmlns:a16="http://schemas.microsoft.com/office/drawing/2014/main" val="3639440680"/>
                    </a:ext>
                  </a:extLst>
                </a:gridCol>
                <a:gridCol w="407324">
                  <a:extLst>
                    <a:ext uri="{9D8B030D-6E8A-4147-A177-3AD203B41FA5}">
                      <a16:colId xmlns:a16="http://schemas.microsoft.com/office/drawing/2014/main" val="392143503"/>
                    </a:ext>
                  </a:extLst>
                </a:gridCol>
                <a:gridCol w="390698">
                  <a:extLst>
                    <a:ext uri="{9D8B030D-6E8A-4147-A177-3AD203B41FA5}">
                      <a16:colId xmlns:a16="http://schemas.microsoft.com/office/drawing/2014/main" val="2323472960"/>
                    </a:ext>
                  </a:extLst>
                </a:gridCol>
                <a:gridCol w="432262">
                  <a:extLst>
                    <a:ext uri="{9D8B030D-6E8A-4147-A177-3AD203B41FA5}">
                      <a16:colId xmlns:a16="http://schemas.microsoft.com/office/drawing/2014/main" val="1154192559"/>
                    </a:ext>
                  </a:extLst>
                </a:gridCol>
                <a:gridCol w="382386">
                  <a:extLst>
                    <a:ext uri="{9D8B030D-6E8A-4147-A177-3AD203B41FA5}">
                      <a16:colId xmlns:a16="http://schemas.microsoft.com/office/drawing/2014/main" val="2643208496"/>
                    </a:ext>
                  </a:extLst>
                </a:gridCol>
                <a:gridCol w="457200">
                  <a:extLst>
                    <a:ext uri="{9D8B030D-6E8A-4147-A177-3AD203B41FA5}">
                      <a16:colId xmlns:a16="http://schemas.microsoft.com/office/drawing/2014/main" val="4124202997"/>
                    </a:ext>
                  </a:extLst>
                </a:gridCol>
                <a:gridCol w="357447">
                  <a:extLst>
                    <a:ext uri="{9D8B030D-6E8A-4147-A177-3AD203B41FA5}">
                      <a16:colId xmlns:a16="http://schemas.microsoft.com/office/drawing/2014/main" val="2822044018"/>
                    </a:ext>
                  </a:extLst>
                </a:gridCol>
                <a:gridCol w="374073">
                  <a:extLst>
                    <a:ext uri="{9D8B030D-6E8A-4147-A177-3AD203B41FA5}">
                      <a16:colId xmlns:a16="http://schemas.microsoft.com/office/drawing/2014/main" val="3219146786"/>
                    </a:ext>
                  </a:extLst>
                </a:gridCol>
                <a:gridCol w="432261">
                  <a:extLst>
                    <a:ext uri="{9D8B030D-6E8A-4147-A177-3AD203B41FA5}">
                      <a16:colId xmlns:a16="http://schemas.microsoft.com/office/drawing/2014/main" val="156014777"/>
                    </a:ext>
                  </a:extLst>
                </a:gridCol>
                <a:gridCol w="448888">
                  <a:extLst>
                    <a:ext uri="{9D8B030D-6E8A-4147-A177-3AD203B41FA5}">
                      <a16:colId xmlns:a16="http://schemas.microsoft.com/office/drawing/2014/main" val="80743610"/>
                    </a:ext>
                  </a:extLst>
                </a:gridCol>
                <a:gridCol w="365760">
                  <a:extLst>
                    <a:ext uri="{9D8B030D-6E8A-4147-A177-3AD203B41FA5}">
                      <a16:colId xmlns:a16="http://schemas.microsoft.com/office/drawing/2014/main" val="1184014488"/>
                    </a:ext>
                  </a:extLst>
                </a:gridCol>
                <a:gridCol w="432261">
                  <a:extLst>
                    <a:ext uri="{9D8B030D-6E8A-4147-A177-3AD203B41FA5}">
                      <a16:colId xmlns:a16="http://schemas.microsoft.com/office/drawing/2014/main" val="4205430008"/>
                    </a:ext>
                  </a:extLst>
                </a:gridCol>
                <a:gridCol w="448888">
                  <a:extLst>
                    <a:ext uri="{9D8B030D-6E8A-4147-A177-3AD203B41FA5}">
                      <a16:colId xmlns:a16="http://schemas.microsoft.com/office/drawing/2014/main" val="2384367640"/>
                    </a:ext>
                  </a:extLst>
                </a:gridCol>
                <a:gridCol w="399011">
                  <a:extLst>
                    <a:ext uri="{9D8B030D-6E8A-4147-A177-3AD203B41FA5}">
                      <a16:colId xmlns:a16="http://schemas.microsoft.com/office/drawing/2014/main" val="1752553650"/>
                    </a:ext>
                  </a:extLst>
                </a:gridCol>
                <a:gridCol w="495404">
                  <a:extLst>
                    <a:ext uri="{9D8B030D-6E8A-4147-A177-3AD203B41FA5}">
                      <a16:colId xmlns:a16="http://schemas.microsoft.com/office/drawing/2014/main" val="3898920592"/>
                    </a:ext>
                  </a:extLst>
                </a:gridCol>
              </a:tblGrid>
              <a:tr h="525860">
                <a:tc>
                  <a:txBody>
                    <a:bodyPr/>
                    <a:lstStyle/>
                    <a:p>
                      <a:pPr algn="r" fontAlgn="ctr">
                        <a:buNone/>
                      </a:pPr>
                      <a:r>
                        <a:rPr lang="en-US" sz="600" b="1" i="0" u="none" strike="noStrike">
                          <a:solidFill>
                            <a:srgbClr val="000000"/>
                          </a:solidFill>
                          <a:effectLst/>
                          <a:latin typeface="Arial" panose="020B0604020202020204" pitchFamily="34" charset="0"/>
                        </a:rPr>
                        <a:t>S/N</a:t>
                      </a:r>
                    </a:p>
                  </a:txBody>
                  <a:tcPr marL="3250" marR="3250" marT="3250" marB="0" anchor="ctr">
                    <a:lnL>
                      <a:noFill/>
                    </a:lnL>
                    <a:lnR>
                      <a:noFill/>
                    </a:lnR>
                    <a:lnT>
                      <a:noFill/>
                    </a:lnT>
                    <a:lnB>
                      <a:noFill/>
                    </a:lnB>
                    <a:noFill/>
                  </a:tcPr>
                </a:tc>
                <a:tc>
                  <a:txBody>
                    <a:bodyPr/>
                    <a:lstStyle/>
                    <a:p>
                      <a:pPr algn="l" fontAlgn="ctr">
                        <a:buNone/>
                      </a:pPr>
                      <a:r>
                        <a:rPr lang="en-US" sz="600" b="1" i="0" u="none" strike="noStrike">
                          <a:solidFill>
                            <a:srgbClr val="000000"/>
                          </a:solidFill>
                          <a:effectLst/>
                          <a:latin typeface="Arial" panose="020B0604020202020204" pitchFamily="34" charset="0"/>
                        </a:rPr>
                        <a:t>Shot #</a:t>
                      </a:r>
                    </a:p>
                  </a:txBody>
                  <a:tcPr marL="3250" marR="3250" marT="3250" marB="0" anchor="ctr">
                    <a:lnL>
                      <a:noFill/>
                    </a:lnL>
                    <a:lnR>
                      <a:noFill/>
                    </a:lnR>
                    <a:lnT>
                      <a:noFill/>
                    </a:lnT>
                    <a:lnB>
                      <a:noFill/>
                    </a:lnB>
                    <a:noFill/>
                  </a:tcPr>
                </a:tc>
                <a:tc>
                  <a:txBody>
                    <a:bodyPr/>
                    <a:lstStyle/>
                    <a:p>
                      <a:pPr algn="r" fontAlgn="ctr">
                        <a:buNone/>
                      </a:pPr>
                      <a:r>
                        <a:rPr lang="en-US" sz="600" b="1" i="0" u="none" strike="noStrike">
                          <a:solidFill>
                            <a:srgbClr val="000000"/>
                          </a:solidFill>
                          <a:effectLst/>
                          <a:latin typeface="Arial" panose="020B0604020202020204" pitchFamily="34" charset="0"/>
                        </a:rPr>
                        <a:t>Description</a:t>
                      </a:r>
                    </a:p>
                  </a:txBody>
                  <a:tcPr marL="3250" marR="3250" marT="3250" marB="0" anchor="ctr">
                    <a:lnL>
                      <a:noFill/>
                    </a:lnL>
                    <a:lnR>
                      <a:noFill/>
                    </a:lnR>
                    <a:lnT>
                      <a:noFill/>
                    </a:lnT>
                    <a:lnB>
                      <a:noFill/>
                    </a:lnB>
                    <a:noFill/>
                  </a:tcPr>
                </a:tc>
                <a:tc>
                  <a:txBody>
                    <a:bodyPr/>
                    <a:lstStyle/>
                    <a:p>
                      <a:pPr algn="r" fontAlgn="ctr">
                        <a:buNone/>
                      </a:pPr>
                      <a:endParaRPr lang="en-US" sz="600" b="1" i="0" u="none" strike="noStrike">
                        <a:solidFill>
                          <a:srgbClr val="000000"/>
                        </a:solidFill>
                        <a:effectLst/>
                        <a:latin typeface="Arial" panose="020B0604020202020204" pitchFamily="34" charset="0"/>
                      </a:endParaRPr>
                    </a:p>
                  </a:txBody>
                  <a:tcPr marL="3250" marR="3250" marT="3250" marB="0" anchor="ctr">
                    <a:lnL>
                      <a:noFill/>
                    </a:lnL>
                    <a:lnR>
                      <a:noFill/>
                    </a:lnR>
                    <a:lnT>
                      <a:noFill/>
                    </a:lnT>
                    <a:lnB>
                      <a:noFill/>
                    </a:lnB>
                    <a:noFill/>
                  </a:tcPr>
                </a:tc>
                <a:tc>
                  <a:txBody>
                    <a:bodyPr/>
                    <a:lstStyle/>
                    <a:p>
                      <a:pPr algn="r" fontAlgn="ctr">
                        <a:buNone/>
                      </a:pPr>
                      <a:r>
                        <a:rPr lang="en-US" sz="600" b="1" i="0" u="none" strike="noStrike">
                          <a:solidFill>
                            <a:srgbClr val="000000"/>
                          </a:solidFill>
                          <a:effectLst/>
                          <a:latin typeface="Arial" panose="020B0604020202020204" pitchFamily="34" charset="0"/>
                        </a:rPr>
                        <a:t>V_initial (V)</a:t>
                      </a:r>
                    </a:p>
                  </a:txBody>
                  <a:tcPr marL="3250" marR="3250" marT="3250" marB="0" anchor="ctr">
                    <a:lnL>
                      <a:noFill/>
                    </a:lnL>
                    <a:lnR>
                      <a:noFill/>
                    </a:lnR>
                    <a:lnT>
                      <a:noFill/>
                    </a:lnT>
                    <a:lnB>
                      <a:noFill/>
                    </a:lnB>
                    <a:noFill/>
                  </a:tcPr>
                </a:tc>
                <a:tc>
                  <a:txBody>
                    <a:bodyPr/>
                    <a:lstStyle/>
                    <a:p>
                      <a:pPr algn="r" fontAlgn="ctr">
                        <a:buNone/>
                      </a:pPr>
                      <a:r>
                        <a:rPr lang="en-US" sz="600" b="1" i="0" u="none" strike="noStrike">
                          <a:solidFill>
                            <a:srgbClr val="000000"/>
                          </a:solidFill>
                          <a:effectLst/>
                          <a:latin typeface="Arial" panose="020B0604020202020204" pitchFamily="34" charset="0"/>
                        </a:rPr>
                        <a:t>V_discharge (V)</a:t>
                      </a:r>
                    </a:p>
                  </a:txBody>
                  <a:tcPr marL="3250" marR="3250" marT="3250" marB="0" anchor="ctr">
                    <a:lnL>
                      <a:noFill/>
                    </a:lnL>
                    <a:lnR>
                      <a:noFill/>
                    </a:lnR>
                    <a:lnT>
                      <a:noFill/>
                    </a:lnT>
                    <a:lnB>
                      <a:noFill/>
                    </a:lnB>
                    <a:noFill/>
                  </a:tcPr>
                </a:tc>
                <a:tc>
                  <a:txBody>
                    <a:bodyPr/>
                    <a:lstStyle/>
                    <a:p>
                      <a:pPr algn="r" fontAlgn="ctr">
                        <a:buNone/>
                      </a:pPr>
                      <a:r>
                        <a:rPr lang="en-US" sz="600" b="1" i="0" u="none" strike="noStrike">
                          <a:solidFill>
                            <a:srgbClr val="000000"/>
                          </a:solidFill>
                          <a:effectLst/>
                          <a:latin typeface="Arial" panose="020B0604020202020204" pitchFamily="34" charset="0"/>
                        </a:rPr>
                        <a:t>U_loop (V)</a:t>
                      </a:r>
                    </a:p>
                  </a:txBody>
                  <a:tcPr marL="3250" marR="3250" marT="3250" marB="0" anchor="ctr">
                    <a:lnL>
                      <a:noFill/>
                    </a:lnL>
                    <a:lnR>
                      <a:noFill/>
                    </a:lnR>
                    <a:lnT>
                      <a:noFill/>
                    </a:lnT>
                    <a:lnB>
                      <a:noFill/>
                    </a:lnB>
                    <a:noFill/>
                  </a:tcPr>
                </a:tc>
                <a:tc>
                  <a:txBody>
                    <a:bodyPr/>
                    <a:lstStyle/>
                    <a:p>
                      <a:pPr algn="r" fontAlgn="ctr">
                        <a:buNone/>
                      </a:pPr>
                      <a:r>
                        <a:rPr lang="en-US" sz="600" b="1" i="0" u="none" strike="noStrike">
                          <a:solidFill>
                            <a:srgbClr val="000000"/>
                          </a:solidFill>
                          <a:effectLst/>
                          <a:latin typeface="Arial" panose="020B0604020202020204" pitchFamily="34" charset="0"/>
                        </a:rPr>
                        <a:t>R_ch_avg (m</a:t>
                      </a:r>
                      <a:r>
                        <a:rPr lang="el-GR" sz="600" b="1" i="0" u="none" strike="noStrike">
                          <a:solidFill>
                            <a:srgbClr val="000000"/>
                          </a:solidFill>
                          <a:effectLst/>
                          <a:latin typeface="Arial" panose="020B0604020202020204" pitchFamily="34" charset="0"/>
                        </a:rPr>
                        <a:t>Ω)</a:t>
                      </a:r>
                    </a:p>
                  </a:txBody>
                  <a:tcPr marL="3250" marR="3250" marT="3250" marB="0" anchor="ctr">
                    <a:lnL>
                      <a:noFill/>
                    </a:lnL>
                    <a:lnR>
                      <a:noFill/>
                    </a:lnR>
                    <a:lnT>
                      <a:noFill/>
                    </a:lnT>
                    <a:lnB>
                      <a:noFill/>
                    </a:lnB>
                    <a:noFill/>
                  </a:tcPr>
                </a:tc>
                <a:tc>
                  <a:txBody>
                    <a:bodyPr/>
                    <a:lstStyle/>
                    <a:p>
                      <a:pPr algn="r" fontAlgn="ctr">
                        <a:buNone/>
                      </a:pPr>
                      <a:r>
                        <a:rPr lang="en-US" sz="600" b="1" i="0" u="none" strike="noStrike">
                          <a:solidFill>
                            <a:srgbClr val="000000"/>
                          </a:solidFill>
                          <a:effectLst/>
                          <a:latin typeface="Arial" panose="020B0604020202020204" pitchFamily="34" charset="0"/>
                        </a:rPr>
                        <a:t>I_ch (kA)</a:t>
                      </a:r>
                    </a:p>
                  </a:txBody>
                  <a:tcPr marL="3250" marR="3250" marT="3250" marB="0" anchor="ctr">
                    <a:lnL>
                      <a:noFill/>
                    </a:lnL>
                    <a:lnR>
                      <a:noFill/>
                    </a:lnR>
                    <a:lnT>
                      <a:noFill/>
                    </a:lnT>
                    <a:lnB>
                      <a:noFill/>
                    </a:lnB>
                    <a:noFill/>
                  </a:tcPr>
                </a:tc>
                <a:tc>
                  <a:txBody>
                    <a:bodyPr/>
                    <a:lstStyle/>
                    <a:p>
                      <a:pPr algn="r" fontAlgn="ctr">
                        <a:buNone/>
                      </a:pPr>
                      <a:r>
                        <a:rPr lang="en-US" sz="600" b="1" i="0" u="none" strike="noStrike">
                          <a:solidFill>
                            <a:srgbClr val="000000"/>
                          </a:solidFill>
                          <a:effectLst/>
                          <a:latin typeface="Arial" panose="020B0604020202020204" pitchFamily="34" charset="0"/>
                        </a:rPr>
                        <a:t>I_p (kA)</a:t>
                      </a:r>
                    </a:p>
                  </a:txBody>
                  <a:tcPr marL="3250" marR="3250" marT="3250" marB="0" anchor="ctr">
                    <a:lnL>
                      <a:noFill/>
                    </a:lnL>
                    <a:lnR>
                      <a:noFill/>
                    </a:lnR>
                    <a:lnT>
                      <a:noFill/>
                    </a:lnT>
                    <a:lnB>
                      <a:noFill/>
                    </a:lnB>
                    <a:noFill/>
                  </a:tcPr>
                </a:tc>
                <a:tc>
                  <a:txBody>
                    <a:bodyPr/>
                    <a:lstStyle/>
                    <a:p>
                      <a:pPr algn="r" fontAlgn="ctr">
                        <a:buNone/>
                      </a:pPr>
                      <a:r>
                        <a:rPr lang="en-US" sz="600" b="1" i="0" u="none" strike="noStrike">
                          <a:solidFill>
                            <a:srgbClr val="000000"/>
                          </a:solidFill>
                          <a:effectLst/>
                          <a:latin typeface="Arial" panose="020B0604020202020204" pitchFamily="34" charset="0"/>
                        </a:rPr>
                        <a:t>Plasma Status</a:t>
                      </a:r>
                    </a:p>
                  </a:txBody>
                  <a:tcPr marL="3250" marR="3250" marT="3250" marB="0" anchor="ctr">
                    <a:lnL>
                      <a:noFill/>
                    </a:lnL>
                    <a:lnR>
                      <a:noFill/>
                    </a:lnR>
                    <a:lnT>
                      <a:noFill/>
                    </a:lnT>
                    <a:lnB>
                      <a:noFill/>
                    </a:lnB>
                    <a:noFill/>
                  </a:tcPr>
                </a:tc>
                <a:tc>
                  <a:txBody>
                    <a:bodyPr/>
                    <a:lstStyle/>
                    <a:p>
                      <a:pPr algn="r" fontAlgn="ctr">
                        <a:buNone/>
                      </a:pPr>
                      <a:r>
                        <a:rPr lang="en-US" sz="600" b="1" i="0" u="none" strike="noStrike">
                          <a:solidFill>
                            <a:srgbClr val="000000"/>
                          </a:solidFill>
                          <a:effectLst/>
                          <a:latin typeface="Arial" panose="020B0604020202020204" pitchFamily="34" charset="0"/>
                        </a:rPr>
                        <a:t>E_initial (J)</a:t>
                      </a:r>
                    </a:p>
                  </a:txBody>
                  <a:tcPr marL="3250" marR="3250" marT="3250" marB="0" anchor="ctr">
                    <a:lnL>
                      <a:noFill/>
                    </a:lnL>
                    <a:lnR>
                      <a:noFill/>
                    </a:lnR>
                    <a:lnT>
                      <a:noFill/>
                    </a:lnT>
                    <a:lnB>
                      <a:noFill/>
                    </a:lnB>
                    <a:noFill/>
                  </a:tcPr>
                </a:tc>
                <a:tc>
                  <a:txBody>
                    <a:bodyPr/>
                    <a:lstStyle/>
                    <a:p>
                      <a:pPr algn="r" fontAlgn="ctr">
                        <a:buNone/>
                      </a:pPr>
                      <a:r>
                        <a:rPr lang="en-US" sz="600" b="1" i="0" u="none" strike="noStrike">
                          <a:solidFill>
                            <a:srgbClr val="000000"/>
                          </a:solidFill>
                          <a:effectLst/>
                          <a:latin typeface="Arial" panose="020B0604020202020204" pitchFamily="34" charset="0"/>
                        </a:rPr>
                        <a:t>E_discharge (J)</a:t>
                      </a:r>
                    </a:p>
                  </a:txBody>
                  <a:tcPr marL="3250" marR="3250" marT="3250" marB="0" anchor="ctr">
                    <a:lnL>
                      <a:noFill/>
                    </a:lnL>
                    <a:lnR>
                      <a:noFill/>
                    </a:lnR>
                    <a:lnT>
                      <a:noFill/>
                    </a:lnT>
                    <a:lnB>
                      <a:noFill/>
                    </a:lnB>
                    <a:noFill/>
                  </a:tcPr>
                </a:tc>
                <a:tc>
                  <a:txBody>
                    <a:bodyPr/>
                    <a:lstStyle/>
                    <a:p>
                      <a:pPr algn="r" fontAlgn="ctr">
                        <a:buNone/>
                      </a:pPr>
                      <a:r>
                        <a:rPr lang="en-US" sz="600" b="1" i="0" u="none" strike="noStrike">
                          <a:solidFill>
                            <a:srgbClr val="000000"/>
                          </a:solidFill>
                          <a:effectLst/>
                          <a:latin typeface="Arial" panose="020B0604020202020204" pitchFamily="34" charset="0"/>
                        </a:rPr>
                        <a:t>W_vac (J)</a:t>
                      </a:r>
                    </a:p>
                  </a:txBody>
                  <a:tcPr marL="3250" marR="3250" marT="3250" marB="0" anchor="ctr">
                    <a:lnL>
                      <a:noFill/>
                    </a:lnL>
                    <a:lnR>
                      <a:noFill/>
                    </a:lnR>
                    <a:lnT>
                      <a:noFill/>
                    </a:lnT>
                    <a:lnB>
                      <a:noFill/>
                    </a:lnB>
                    <a:noFill/>
                  </a:tcPr>
                </a:tc>
                <a:tc>
                  <a:txBody>
                    <a:bodyPr/>
                    <a:lstStyle/>
                    <a:p>
                      <a:pPr algn="r" fontAlgn="ctr">
                        <a:buNone/>
                      </a:pPr>
                      <a:r>
                        <a:rPr lang="en-US" sz="600" b="1" i="0" u="none" strike="noStrike">
                          <a:solidFill>
                            <a:srgbClr val="000000"/>
                          </a:solidFill>
                          <a:effectLst/>
                          <a:latin typeface="Arial" panose="020B0604020202020204" pitchFamily="34" charset="0"/>
                        </a:rPr>
                        <a:t>W_vac %</a:t>
                      </a:r>
                    </a:p>
                  </a:txBody>
                  <a:tcPr marL="3250" marR="3250" marT="3250" marB="0" anchor="ctr">
                    <a:lnL>
                      <a:noFill/>
                    </a:lnL>
                    <a:lnR>
                      <a:noFill/>
                    </a:lnR>
                    <a:lnT>
                      <a:noFill/>
                    </a:lnT>
                    <a:lnB>
                      <a:noFill/>
                    </a:lnB>
                    <a:noFill/>
                  </a:tcPr>
                </a:tc>
                <a:tc>
                  <a:txBody>
                    <a:bodyPr/>
                    <a:lstStyle/>
                    <a:p>
                      <a:pPr algn="r" fontAlgn="ctr">
                        <a:buNone/>
                      </a:pPr>
                      <a:r>
                        <a:rPr lang="en-US" sz="600" b="1" i="0" u="none" strike="noStrike">
                          <a:solidFill>
                            <a:srgbClr val="000000"/>
                          </a:solidFill>
                          <a:effectLst/>
                          <a:latin typeface="Arial" panose="020B0604020202020204" pitchFamily="34" charset="0"/>
                        </a:rPr>
                        <a:t>W_ohm (J)</a:t>
                      </a:r>
                    </a:p>
                  </a:txBody>
                  <a:tcPr marL="3250" marR="3250" marT="3250" marB="0" anchor="ctr">
                    <a:lnL>
                      <a:noFill/>
                    </a:lnL>
                    <a:lnR>
                      <a:noFill/>
                    </a:lnR>
                    <a:lnT>
                      <a:noFill/>
                    </a:lnT>
                    <a:lnB>
                      <a:noFill/>
                    </a:lnB>
                    <a:noFill/>
                  </a:tcPr>
                </a:tc>
                <a:tc>
                  <a:txBody>
                    <a:bodyPr/>
                    <a:lstStyle/>
                    <a:p>
                      <a:pPr algn="r" fontAlgn="ctr">
                        <a:buNone/>
                      </a:pPr>
                      <a:r>
                        <a:rPr lang="en-US" sz="600" b="1" i="0" u="none" strike="noStrike">
                          <a:solidFill>
                            <a:srgbClr val="000000"/>
                          </a:solidFill>
                          <a:effectLst/>
                          <a:latin typeface="Arial" panose="020B0604020202020204" pitchFamily="34" charset="0"/>
                        </a:rPr>
                        <a:t>W_ohm %</a:t>
                      </a:r>
                    </a:p>
                  </a:txBody>
                  <a:tcPr marL="3250" marR="3250" marT="3250" marB="0" anchor="ctr">
                    <a:lnL>
                      <a:noFill/>
                    </a:lnL>
                    <a:lnR>
                      <a:noFill/>
                    </a:lnR>
                    <a:lnT>
                      <a:noFill/>
                    </a:lnT>
                    <a:lnB>
                      <a:noFill/>
                    </a:lnB>
                    <a:noFill/>
                  </a:tcPr>
                </a:tc>
                <a:tc>
                  <a:txBody>
                    <a:bodyPr/>
                    <a:lstStyle/>
                    <a:p>
                      <a:pPr algn="r" fontAlgn="ctr">
                        <a:buNone/>
                      </a:pPr>
                      <a:r>
                        <a:rPr lang="en-US" sz="600" b="1" i="0" u="none" strike="noStrike">
                          <a:solidFill>
                            <a:srgbClr val="000000"/>
                          </a:solidFill>
                          <a:effectLst/>
                          <a:latin typeface="Arial" panose="020B0604020202020204" pitchFamily="34" charset="0"/>
                        </a:rPr>
                        <a:t>Total Used (J)</a:t>
                      </a:r>
                    </a:p>
                  </a:txBody>
                  <a:tcPr marL="3250" marR="3250" marT="3250" marB="0" anchor="ctr">
                    <a:lnL>
                      <a:noFill/>
                    </a:lnL>
                    <a:lnR>
                      <a:noFill/>
                    </a:lnR>
                    <a:lnT>
                      <a:noFill/>
                    </a:lnT>
                    <a:lnB>
                      <a:noFill/>
                    </a:lnB>
                    <a:noFill/>
                  </a:tcPr>
                </a:tc>
                <a:tc>
                  <a:txBody>
                    <a:bodyPr/>
                    <a:lstStyle/>
                    <a:p>
                      <a:pPr algn="r" fontAlgn="ctr">
                        <a:buNone/>
                      </a:pPr>
                      <a:r>
                        <a:rPr lang="en-US" sz="600" b="1" i="0" u="none" strike="noStrike">
                          <a:solidFill>
                            <a:srgbClr val="000000"/>
                          </a:solidFill>
                          <a:effectLst/>
                          <a:latin typeface="Arial" panose="020B0604020202020204" pitchFamily="34" charset="0"/>
                        </a:rPr>
                        <a:t>Total %</a:t>
                      </a:r>
                    </a:p>
                  </a:txBody>
                  <a:tcPr marL="3250" marR="3250" marT="3250" marB="0" anchor="ctr">
                    <a:lnL>
                      <a:noFill/>
                    </a:lnL>
                    <a:lnR>
                      <a:noFill/>
                    </a:lnR>
                    <a:lnT>
                      <a:noFill/>
                    </a:lnT>
                    <a:lnB>
                      <a:noFill/>
                    </a:lnB>
                    <a:noFill/>
                  </a:tcPr>
                </a:tc>
                <a:extLst>
                  <a:ext uri="{0D108BD9-81ED-4DB2-BD59-A6C34878D82A}">
                    <a16:rowId xmlns:a16="http://schemas.microsoft.com/office/drawing/2014/main" val="1949713180"/>
                  </a:ext>
                </a:extLst>
              </a:tr>
              <a:tr h="633873">
                <a:tc>
                  <a:txBody>
                    <a:bodyPr/>
                    <a:lstStyle/>
                    <a:p>
                      <a:pPr algn="ctr" fontAlgn="ctr">
                        <a:buNone/>
                      </a:pPr>
                      <a:r>
                        <a:rPr lang="en-US" sz="600" b="1" i="0" u="none" strike="noStrike">
                          <a:solidFill>
                            <a:srgbClr val="000000"/>
                          </a:solidFill>
                          <a:effectLst/>
                          <a:latin typeface="Arial" panose="020B0604020202020204" pitchFamily="34" charset="0"/>
                        </a:rPr>
                        <a:t>5</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49913</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dirty="0">
                          <a:solidFill>
                            <a:srgbClr val="000000"/>
                          </a:solidFill>
                          <a:effectLst/>
                          <a:latin typeface="Arial" panose="020B0604020202020204" pitchFamily="34" charset="0"/>
                        </a:rPr>
                        <a:t>Plasma 2 post-wall</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12</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450</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210</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4.19</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9.84</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0.43</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1.71</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Plasma Available</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dirty="0">
                          <a:solidFill>
                            <a:srgbClr val="000000"/>
                          </a:solidFill>
                          <a:effectLst/>
                          <a:latin typeface="Arial" panose="020B0604020202020204" pitchFamily="34" charset="0"/>
                        </a:rPr>
                        <a:t>15035.6</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3274.4</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253.1</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7.70%</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695.9</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21.30%</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948.9</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29.00%</a:t>
                      </a:r>
                    </a:p>
                  </a:txBody>
                  <a:tcPr marL="3250" marR="3250" marT="3250" marB="0" anchor="ctr">
                    <a:lnL>
                      <a:noFill/>
                    </a:lnL>
                    <a:lnR>
                      <a:noFill/>
                    </a:lnR>
                    <a:lnT>
                      <a:noFill/>
                    </a:lnT>
                    <a:lnB>
                      <a:noFill/>
                    </a:lnB>
                    <a:solidFill>
                      <a:srgbClr val="A9D08E"/>
                    </a:solidFill>
                  </a:tcPr>
                </a:tc>
                <a:extLst>
                  <a:ext uri="{0D108BD9-81ED-4DB2-BD59-A6C34878D82A}">
                    <a16:rowId xmlns:a16="http://schemas.microsoft.com/office/drawing/2014/main" val="3876401800"/>
                  </a:ext>
                </a:extLst>
              </a:tr>
              <a:tr h="633873">
                <a:tc>
                  <a:txBody>
                    <a:bodyPr/>
                    <a:lstStyle/>
                    <a:p>
                      <a:pPr algn="ctr" fontAlgn="ctr">
                        <a:buNone/>
                      </a:pPr>
                      <a:r>
                        <a:rPr lang="en-US" sz="600" b="1" i="0" u="none" strike="noStrike">
                          <a:solidFill>
                            <a:srgbClr val="000000"/>
                          </a:solidFill>
                          <a:effectLst/>
                          <a:latin typeface="Arial" panose="020B0604020202020204" pitchFamily="34" charset="0"/>
                        </a:rPr>
                        <a:t>7</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49921</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Record shot</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15</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350</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170</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3.66</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9.84</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0.38</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7.12</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Plasma Available</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9095.6</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2145.8</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100.3</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4.70%</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1248.6</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58.20%</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a:solidFill>
                            <a:srgbClr val="000000"/>
                          </a:solidFill>
                          <a:effectLst/>
                          <a:latin typeface="Arial" panose="020B0604020202020204" pitchFamily="34" charset="0"/>
                        </a:rPr>
                        <a:t>1348.9</a:t>
                      </a:r>
                    </a:p>
                  </a:txBody>
                  <a:tcPr marL="3250" marR="3250" marT="3250" marB="0" anchor="ctr">
                    <a:lnL>
                      <a:noFill/>
                    </a:lnL>
                    <a:lnR>
                      <a:noFill/>
                    </a:lnR>
                    <a:lnT>
                      <a:noFill/>
                    </a:lnT>
                    <a:lnB>
                      <a:noFill/>
                    </a:lnB>
                    <a:solidFill>
                      <a:srgbClr val="A9D08E"/>
                    </a:solidFill>
                  </a:tcPr>
                </a:tc>
                <a:tc>
                  <a:txBody>
                    <a:bodyPr/>
                    <a:lstStyle/>
                    <a:p>
                      <a:pPr algn="r" fontAlgn="ctr">
                        <a:buNone/>
                      </a:pPr>
                      <a:r>
                        <a:rPr lang="en-US" sz="600" b="0" i="0" u="none" strike="noStrike" dirty="0">
                          <a:solidFill>
                            <a:srgbClr val="000000"/>
                          </a:solidFill>
                          <a:effectLst/>
                          <a:latin typeface="Arial" panose="020B0604020202020204" pitchFamily="34" charset="0"/>
                        </a:rPr>
                        <a:t>62.90% </a:t>
                      </a:r>
                    </a:p>
                  </a:txBody>
                  <a:tcPr marL="3250" marR="3250" marT="3250" marB="0" anchor="ctr">
                    <a:lnL>
                      <a:noFill/>
                    </a:lnL>
                    <a:lnR>
                      <a:noFill/>
                    </a:lnR>
                    <a:lnT>
                      <a:noFill/>
                    </a:lnT>
                    <a:lnB>
                      <a:noFill/>
                    </a:lnB>
                    <a:solidFill>
                      <a:srgbClr val="A9D08E"/>
                    </a:solidFill>
                  </a:tcPr>
                </a:tc>
                <a:extLst>
                  <a:ext uri="{0D108BD9-81ED-4DB2-BD59-A6C34878D82A}">
                    <a16:rowId xmlns:a16="http://schemas.microsoft.com/office/drawing/2014/main" val="3900125735"/>
                  </a:ext>
                </a:extLst>
              </a:tr>
            </a:tbl>
          </a:graphicData>
        </a:graphic>
      </p:graphicFrame>
    </p:spTree>
    <p:extLst>
      <p:ext uri="{BB962C8B-B14F-4D97-AF65-F5344CB8AC3E}">
        <p14:creationId xmlns:p14="http://schemas.microsoft.com/office/powerpoint/2010/main" val="2266913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75" name="Google Shape;75;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76" name="Google Shape;76;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p:pic>
        <p:nvPicPr>
          <p:cNvPr id="77" name="Google Shape;77;p15" title="Untitled design.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78" name="Google Shape;78;p15"/>
          <p:cNvSpPr txBox="1">
            <a:spLocks noGrp="1"/>
          </p:cNvSpPr>
          <p:nvPr>
            <p:ph type="sldNum" idx="12"/>
          </p:nvPr>
        </p:nvSpPr>
        <p:spPr>
          <a:xfrm>
            <a:off x="85578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None/>
            </a:pPr>
            <a:r>
              <a:rPr lang="en" sz="1500" b="1">
                <a:solidFill>
                  <a:schemeClr val="lt1"/>
                </a:solidFill>
              </a:rPr>
              <a:t>3</a:t>
            </a:r>
            <a:endParaRPr/>
          </a:p>
        </p:txBody>
      </p:sp>
      <p:sp>
        <p:nvSpPr>
          <p:cNvPr id="79" name="Google Shape;79;p15"/>
          <p:cNvSpPr txBox="1"/>
          <p:nvPr/>
        </p:nvSpPr>
        <p:spPr>
          <a:xfrm>
            <a:off x="78647" y="120625"/>
            <a:ext cx="7055400" cy="937500"/>
          </a:xfrm>
          <a:prstGeom prst="rect">
            <a:avLst/>
          </a:prstGeom>
          <a:noFill/>
          <a:ln>
            <a:noFill/>
          </a:ln>
        </p:spPr>
        <p:txBody>
          <a:bodyPr spcFirstLastPara="1" wrap="square" lIns="0" tIns="0" rIns="0" bIns="0" anchor="ctr" anchorCtr="0">
            <a:noAutofit/>
          </a:bodyPr>
          <a:lstStyle/>
          <a:p>
            <a:pPr marL="2286000" lvl="0" indent="457200" algn="l" rtl="0">
              <a:spcBef>
                <a:spcPts val="0"/>
              </a:spcBef>
              <a:spcAft>
                <a:spcPts val="0"/>
              </a:spcAft>
              <a:buNone/>
            </a:pPr>
            <a:r>
              <a:rPr lang="en-US" sz="2800" b="1" dirty="0">
                <a:solidFill>
                  <a:srgbClr val="FFFFFF"/>
                </a:solidFill>
                <a:latin typeface="Century Gothic"/>
                <a:ea typeface="Century Gothic"/>
                <a:cs typeface="Century Gothic"/>
                <a:sym typeface="Century Gothic"/>
              </a:rPr>
              <a:t>Ohmic Heating: Energy Utilization and Efficiency</a:t>
            </a:r>
          </a:p>
        </p:txBody>
      </p:sp>
      <p:sp>
        <p:nvSpPr>
          <p:cNvPr id="80" name="Google Shape;80;p15"/>
          <p:cNvSpPr txBox="1"/>
          <p:nvPr/>
        </p:nvSpPr>
        <p:spPr>
          <a:xfrm>
            <a:off x="142701" y="1392800"/>
            <a:ext cx="7055400" cy="314975"/>
          </a:xfrm>
          <a:prstGeom prst="rect">
            <a:avLst/>
          </a:prstGeom>
          <a:noFill/>
          <a:ln>
            <a:noFill/>
          </a:ln>
        </p:spPr>
        <p:txBody>
          <a:bodyPr spcFirstLastPara="1" wrap="square" lIns="0" tIns="0" rIns="0" bIns="0" anchor="t" anchorCtr="0">
            <a:normAutofit fontScale="77500" lnSpcReduction="20000"/>
          </a:bodyPr>
          <a:lstStyle/>
          <a:p>
            <a:pPr marL="0" lvl="0" indent="0" algn="l" rtl="0">
              <a:lnSpc>
                <a:spcPct val="90000"/>
              </a:lnSpc>
              <a:spcBef>
                <a:spcPts val="0"/>
              </a:spcBef>
              <a:spcAft>
                <a:spcPts val="0"/>
              </a:spcAft>
              <a:buNone/>
            </a:pPr>
            <a:r>
              <a:rPr lang="en-US" sz="3599" b="1" dirty="0">
                <a:solidFill>
                  <a:srgbClr val="134F5C"/>
                </a:solidFill>
                <a:latin typeface="Century Gothic"/>
                <a:ea typeface="Century Gothic"/>
                <a:cs typeface="Century Gothic"/>
                <a:sym typeface="Century Gothic"/>
              </a:rPr>
              <a:t>Graph: Energy Depositions</a:t>
            </a:r>
            <a:endParaRPr sz="3599" b="1" dirty="0">
              <a:solidFill>
                <a:srgbClr val="134F5C"/>
              </a:solidFill>
              <a:latin typeface="Century Gothic"/>
              <a:ea typeface="Century Gothic"/>
              <a:cs typeface="Century Gothic"/>
              <a:sym typeface="Century Gothic"/>
            </a:endParaRPr>
          </a:p>
        </p:txBody>
      </p:sp>
      <p:sp>
        <p:nvSpPr>
          <p:cNvPr id="81" name="Google Shape;81;p15"/>
          <p:cNvSpPr txBox="1"/>
          <p:nvPr/>
        </p:nvSpPr>
        <p:spPr>
          <a:xfrm>
            <a:off x="37250" y="1933400"/>
            <a:ext cx="8520600" cy="2861100"/>
          </a:xfrm>
          <a:prstGeom prst="rect">
            <a:avLst/>
          </a:prstGeom>
          <a:noFill/>
          <a:ln>
            <a:noFill/>
          </a:ln>
        </p:spPr>
        <p:txBody>
          <a:bodyPr spcFirstLastPara="1" wrap="square" lIns="0" tIns="0" rIns="0" bIns="0" anchor="t" anchorCtr="0">
            <a:normAutofit/>
          </a:bodyPr>
          <a:lstStyle/>
          <a:p>
            <a:pPr marL="0" lvl="0" indent="0" algn="l" rtl="0">
              <a:lnSpc>
                <a:spcPct val="125000"/>
              </a:lnSpc>
              <a:spcBef>
                <a:spcPts val="0"/>
              </a:spcBef>
              <a:spcAft>
                <a:spcPts val="0"/>
              </a:spcAft>
              <a:buNone/>
            </a:pPr>
            <a:endParaRPr sz="1500">
              <a:solidFill>
                <a:srgbClr val="02267E"/>
              </a:solidFill>
              <a:latin typeface="Century Gothic"/>
              <a:ea typeface="Century Gothic"/>
              <a:cs typeface="Century Gothic"/>
              <a:sym typeface="Century Gothic"/>
            </a:endParaRPr>
          </a:p>
        </p:txBody>
      </p:sp>
      <p:sp>
        <p:nvSpPr>
          <p:cNvPr id="82" name="Google Shape;82;p15"/>
          <p:cNvSpPr/>
          <p:nvPr/>
        </p:nvSpPr>
        <p:spPr>
          <a:xfrm>
            <a:off x="142700" y="4926350"/>
            <a:ext cx="8481600" cy="180000"/>
          </a:xfrm>
          <a:prstGeom prst="roundRect">
            <a:avLst>
              <a:gd name="adj" fmla="val 16667"/>
            </a:avLst>
          </a:prstGeom>
          <a:solidFill>
            <a:srgbClr val="274E1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i="1">
                <a:solidFill>
                  <a:schemeClr val="lt1"/>
                </a:solidFill>
              </a:rPr>
              <a:t>NAIJA FUSION 2025          14/09/2025</a:t>
            </a:r>
            <a:endParaRPr i="1">
              <a:solidFill>
                <a:schemeClr val="lt1"/>
              </a:solidFill>
            </a:endParaRPr>
          </a:p>
        </p:txBody>
      </p:sp>
      <p:pic>
        <p:nvPicPr>
          <p:cNvPr id="1026" name="Picture 2">
            <a:extLst>
              <a:ext uri="{FF2B5EF4-FFF2-40B4-BE49-F238E27FC236}">
                <a16:creationId xmlns:a16="http://schemas.microsoft.com/office/drawing/2014/main" id="{099365E9-240A-A861-641D-DE142102AF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353" y="1764794"/>
            <a:ext cx="7311508" cy="31387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8F03BA24-ADF1-8D18-80A1-6E7E8FB70FD4}"/>
            </a:ext>
          </a:extLst>
        </p:cNvPr>
        <p:cNvGrpSpPr/>
        <p:nvPr/>
      </p:nvGrpSpPr>
      <p:grpSpPr>
        <a:xfrm>
          <a:off x="0" y="0"/>
          <a:ext cx="0" cy="0"/>
          <a:chOff x="0" y="0"/>
          <a:chExt cx="0" cy="0"/>
        </a:xfrm>
      </p:grpSpPr>
      <p:sp>
        <p:nvSpPr>
          <p:cNvPr id="61" name="Google Shape;61;p14">
            <a:extLst>
              <a:ext uri="{FF2B5EF4-FFF2-40B4-BE49-F238E27FC236}">
                <a16:creationId xmlns:a16="http://schemas.microsoft.com/office/drawing/2014/main" id="{B9A67568-23C8-50AF-3D1A-DB8F24ED741F}"/>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2" name="Google Shape;62;p14">
            <a:extLst>
              <a:ext uri="{FF2B5EF4-FFF2-40B4-BE49-F238E27FC236}">
                <a16:creationId xmlns:a16="http://schemas.microsoft.com/office/drawing/2014/main" id="{CEBE7C6D-5E99-2273-5FA5-DA657B7D0F3F}"/>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63" name="Google Shape;63;p14">
            <a:extLst>
              <a:ext uri="{FF2B5EF4-FFF2-40B4-BE49-F238E27FC236}">
                <a16:creationId xmlns:a16="http://schemas.microsoft.com/office/drawing/2014/main" id="{FF34ECE8-2A3D-30F2-9CA9-43CCFA940F4F}"/>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pic>
        <p:nvPicPr>
          <p:cNvPr id="64" name="Google Shape;64;p14" title="Untitled design.png">
            <a:extLst>
              <a:ext uri="{FF2B5EF4-FFF2-40B4-BE49-F238E27FC236}">
                <a16:creationId xmlns:a16="http://schemas.microsoft.com/office/drawing/2014/main" id="{D558AB29-CE5C-05C1-7BE6-8780055320B1}"/>
              </a:ext>
            </a:extLst>
          </p:cNvPr>
          <p:cNvPicPr preferRelativeResize="0"/>
          <p:nvPr/>
        </p:nvPicPr>
        <p:blipFill>
          <a:blip r:embed="rId3">
            <a:alphaModFix/>
          </a:blip>
          <a:stretch>
            <a:fillRect/>
          </a:stretch>
        </p:blipFill>
        <p:spPr>
          <a:xfrm>
            <a:off x="0" y="0"/>
            <a:ext cx="9144000" cy="5143500"/>
          </a:xfrm>
          <a:prstGeom prst="rect">
            <a:avLst/>
          </a:prstGeom>
          <a:noFill/>
          <a:ln>
            <a:noFill/>
          </a:ln>
        </p:spPr>
      </p:pic>
      <p:sp>
        <p:nvSpPr>
          <p:cNvPr id="65" name="Google Shape;65;p14">
            <a:extLst>
              <a:ext uri="{FF2B5EF4-FFF2-40B4-BE49-F238E27FC236}">
                <a16:creationId xmlns:a16="http://schemas.microsoft.com/office/drawing/2014/main" id="{2F248039-AD3B-FFCD-48CD-22AD077C55FC}"/>
              </a:ext>
            </a:extLst>
          </p:cNvPr>
          <p:cNvSpPr txBox="1">
            <a:spLocks noGrp="1"/>
          </p:cNvSpPr>
          <p:nvPr>
            <p:ph type="sldNum" idx="12"/>
          </p:nvPr>
        </p:nvSpPr>
        <p:spPr>
          <a:xfrm>
            <a:off x="85578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None/>
            </a:pPr>
            <a:r>
              <a:rPr lang="en" sz="1500" b="1">
                <a:solidFill>
                  <a:schemeClr val="lt1"/>
                </a:solidFill>
              </a:rPr>
              <a:t>2</a:t>
            </a:r>
            <a:endParaRPr/>
          </a:p>
        </p:txBody>
      </p:sp>
      <p:sp>
        <p:nvSpPr>
          <p:cNvPr id="66" name="Google Shape;66;p14">
            <a:extLst>
              <a:ext uri="{FF2B5EF4-FFF2-40B4-BE49-F238E27FC236}">
                <a16:creationId xmlns:a16="http://schemas.microsoft.com/office/drawing/2014/main" id="{39D24C37-4E21-43D5-838E-896F880C3899}"/>
              </a:ext>
            </a:extLst>
          </p:cNvPr>
          <p:cNvSpPr txBox="1"/>
          <p:nvPr/>
        </p:nvSpPr>
        <p:spPr>
          <a:xfrm>
            <a:off x="78646" y="0"/>
            <a:ext cx="7313555" cy="1058125"/>
          </a:xfrm>
          <a:prstGeom prst="rect">
            <a:avLst/>
          </a:prstGeom>
          <a:noFill/>
          <a:ln>
            <a:noFill/>
          </a:ln>
        </p:spPr>
        <p:txBody>
          <a:bodyPr spcFirstLastPara="1" wrap="square" lIns="0" tIns="0" rIns="0" bIns="0" anchor="ctr" anchorCtr="0">
            <a:noAutofit/>
          </a:bodyPr>
          <a:lstStyle/>
          <a:p>
            <a:pPr marL="2286000" lvl="0" indent="457200"/>
            <a:r>
              <a:rPr lang="en-US" sz="2800" b="1" dirty="0">
                <a:solidFill>
                  <a:srgbClr val="FFFFFF"/>
                </a:solidFill>
                <a:latin typeface="Century Gothic"/>
                <a:ea typeface="Century Gothic"/>
                <a:cs typeface="Century Gothic"/>
                <a:sym typeface="Century Gothic"/>
              </a:rPr>
              <a:t>Conclusion/Insights</a:t>
            </a:r>
          </a:p>
        </p:txBody>
      </p:sp>
      <p:sp>
        <p:nvSpPr>
          <p:cNvPr id="67" name="Google Shape;67;p14">
            <a:extLst>
              <a:ext uri="{FF2B5EF4-FFF2-40B4-BE49-F238E27FC236}">
                <a16:creationId xmlns:a16="http://schemas.microsoft.com/office/drawing/2014/main" id="{46847B45-172B-0E6A-4A6A-2D7DB123AA82}"/>
              </a:ext>
            </a:extLst>
          </p:cNvPr>
          <p:cNvSpPr txBox="1"/>
          <p:nvPr/>
        </p:nvSpPr>
        <p:spPr>
          <a:xfrm>
            <a:off x="311698" y="1893001"/>
            <a:ext cx="8160759" cy="2363116"/>
          </a:xfrm>
          <a:prstGeom prst="rect">
            <a:avLst/>
          </a:prstGeom>
          <a:noFill/>
          <a:ln>
            <a:noFill/>
          </a:ln>
        </p:spPr>
        <p:txBody>
          <a:bodyPr spcFirstLastPara="1" wrap="square" lIns="0" tIns="0" rIns="0" bIns="0" anchor="t" anchorCtr="0">
            <a:normAutofit fontScale="55000" lnSpcReduction="20000"/>
          </a:bodyPr>
          <a:lstStyle/>
          <a:p>
            <a:pPr marL="0" lvl="0" indent="0" algn="l" rtl="0">
              <a:lnSpc>
                <a:spcPct val="90000"/>
              </a:lnSpc>
              <a:spcBef>
                <a:spcPts val="0"/>
              </a:spcBef>
              <a:spcAft>
                <a:spcPts val="0"/>
              </a:spcAft>
              <a:buNone/>
            </a:pPr>
            <a:r>
              <a:rPr lang="en-US" sz="3599" b="1" dirty="0">
                <a:solidFill>
                  <a:srgbClr val="134F5C"/>
                </a:solidFill>
                <a:latin typeface="Century Gothic"/>
                <a:ea typeface="Century Gothic"/>
                <a:cs typeface="Century Gothic"/>
                <a:sym typeface="Century Gothic"/>
              </a:rPr>
              <a:t>Careful tuning of initial voltage and gas pressure, combined with wall conditioning, is essential to maximize plasma energy deposition and ohmic heating efficiency.</a:t>
            </a:r>
            <a:br>
              <a:rPr lang="en-US" sz="3599" b="1" dirty="0">
                <a:solidFill>
                  <a:srgbClr val="134F5C"/>
                </a:solidFill>
                <a:latin typeface="Century Gothic"/>
                <a:ea typeface="Century Gothic"/>
                <a:cs typeface="Century Gothic"/>
                <a:sym typeface="Century Gothic"/>
              </a:rPr>
            </a:br>
            <a:br>
              <a:rPr lang="en-US" sz="3599" b="1" dirty="0">
                <a:solidFill>
                  <a:srgbClr val="134F5C"/>
                </a:solidFill>
                <a:latin typeface="Century Gothic"/>
                <a:ea typeface="Century Gothic"/>
                <a:cs typeface="Century Gothic"/>
                <a:sym typeface="Century Gothic"/>
              </a:rPr>
            </a:br>
            <a:br>
              <a:rPr lang="en-US" sz="3599" b="1" dirty="0">
                <a:solidFill>
                  <a:srgbClr val="134F5C"/>
                </a:solidFill>
                <a:latin typeface="Century Gothic"/>
                <a:ea typeface="Century Gothic"/>
                <a:cs typeface="Century Gothic"/>
                <a:sym typeface="Century Gothic"/>
              </a:rPr>
            </a:br>
            <a:r>
              <a:rPr lang="en-US" sz="3599" b="1" dirty="0">
                <a:solidFill>
                  <a:srgbClr val="134F5C"/>
                </a:solidFill>
                <a:latin typeface="Century Gothic"/>
                <a:ea typeface="Century Gothic"/>
                <a:cs typeface="Century Gothic"/>
                <a:sym typeface="Century Gothic"/>
              </a:rPr>
              <a:t>We suggest conducting multiple tests and applying simple machine learning techniques, such as linear regression, to identify or confirm the optimal initial parameter set (initial voltage, gas pressure, etc.). This approach can help maximize plasma energy deposition and ohmic heating efficiency.</a:t>
            </a:r>
            <a:endParaRPr sz="3599" b="1" dirty="0">
              <a:solidFill>
                <a:srgbClr val="134F5C"/>
              </a:solidFill>
              <a:latin typeface="Century Gothic"/>
              <a:ea typeface="Century Gothic"/>
              <a:cs typeface="Century Gothic"/>
              <a:sym typeface="Century Gothic"/>
            </a:endParaRPr>
          </a:p>
        </p:txBody>
      </p:sp>
      <p:sp>
        <p:nvSpPr>
          <p:cNvPr id="69" name="Google Shape;69;p14">
            <a:extLst>
              <a:ext uri="{FF2B5EF4-FFF2-40B4-BE49-F238E27FC236}">
                <a16:creationId xmlns:a16="http://schemas.microsoft.com/office/drawing/2014/main" id="{AFE40A93-6773-9A42-67E8-8CC228CF8F98}"/>
              </a:ext>
            </a:extLst>
          </p:cNvPr>
          <p:cNvSpPr/>
          <p:nvPr/>
        </p:nvSpPr>
        <p:spPr>
          <a:xfrm>
            <a:off x="142700" y="4926350"/>
            <a:ext cx="8481600" cy="180000"/>
          </a:xfrm>
          <a:prstGeom prst="roundRect">
            <a:avLst>
              <a:gd name="adj" fmla="val 16667"/>
            </a:avLst>
          </a:prstGeom>
          <a:solidFill>
            <a:srgbClr val="274E1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i="1">
                <a:solidFill>
                  <a:schemeClr val="lt1"/>
                </a:solidFill>
              </a:rPr>
              <a:t>NAIJA FUSION 2025          14/09/2025</a:t>
            </a:r>
            <a:endParaRPr i="1" dirty="0">
              <a:solidFill>
                <a:schemeClr val="lt1"/>
              </a:solidFill>
            </a:endParaRPr>
          </a:p>
        </p:txBody>
      </p:sp>
    </p:spTree>
    <p:extLst>
      <p:ext uri="{BB962C8B-B14F-4D97-AF65-F5344CB8AC3E}">
        <p14:creationId xmlns:p14="http://schemas.microsoft.com/office/powerpoint/2010/main" val="2634502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sp>
        <p:nvSpPr>
          <p:cNvPr id="61" name="Google Shape;61;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endParaRPr/>
          </a:p>
        </p:txBody>
      </p:sp>
      <p:sp>
        <p:nvSpPr>
          <p:cNvPr id="62" name="Google Shape;62;p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endParaRPr/>
          </a:p>
        </p:txBody>
      </p:sp>
      <p:sp>
        <p:nvSpPr>
          <p:cNvPr id="63" name="Google Shape;63;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2</a:t>
            </a:fld>
            <a:endParaRPr/>
          </a:p>
        </p:txBody>
      </p:sp>
      <p:pic>
        <p:nvPicPr>
          <p:cNvPr id="64" name="Google Shape;64;p2" title="Untitled design.pn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65" name="Google Shape;65;p2"/>
          <p:cNvSpPr txBox="1">
            <a:spLocks noGrp="1"/>
          </p:cNvSpPr>
          <p:nvPr>
            <p:ph type="sldNum" idx="12"/>
          </p:nvPr>
        </p:nvSpPr>
        <p:spPr>
          <a:xfrm>
            <a:off x="8557858" y="4663217"/>
            <a:ext cx="548700" cy="393600"/>
          </a:xfrm>
          <a:prstGeom prst="rect">
            <a:avLst/>
          </a:prstGeom>
          <a:noFill/>
          <a:ln>
            <a:noFill/>
          </a:ln>
        </p:spPr>
        <p:txBody>
          <a:bodyPr spcFirstLastPara="1" wrap="square" lIns="91425" tIns="91425" rIns="91425" bIns="91425" anchor="ctr" anchorCtr="0">
            <a:normAutofit lnSpcReduction="10000"/>
          </a:bodyPr>
          <a:lstStyle/>
          <a:p>
            <a:pPr marL="0" lvl="0" indent="0" algn="r" rtl="0">
              <a:lnSpc>
                <a:spcPct val="100000"/>
              </a:lnSpc>
              <a:spcBef>
                <a:spcPts val="0"/>
              </a:spcBef>
              <a:spcAft>
                <a:spcPts val="0"/>
              </a:spcAft>
              <a:buSzPts val="1500"/>
              <a:buNone/>
            </a:pPr>
            <a:r>
              <a:rPr lang="en" sz="1500" b="1">
                <a:solidFill>
                  <a:schemeClr val="lt1"/>
                </a:solidFill>
              </a:rPr>
              <a:t>2</a:t>
            </a:r>
            <a:endParaRPr/>
          </a:p>
        </p:txBody>
      </p:sp>
      <p:sp>
        <p:nvSpPr>
          <p:cNvPr id="66" name="Google Shape;66;p2"/>
          <p:cNvSpPr txBox="1"/>
          <p:nvPr/>
        </p:nvSpPr>
        <p:spPr>
          <a:xfrm>
            <a:off x="78647" y="120625"/>
            <a:ext cx="7055400" cy="937500"/>
          </a:xfrm>
          <a:prstGeom prst="rect">
            <a:avLst/>
          </a:prstGeom>
          <a:noFill/>
          <a:ln>
            <a:noFill/>
          </a:ln>
        </p:spPr>
        <p:txBody>
          <a:bodyPr spcFirstLastPara="1" wrap="square" lIns="0" tIns="0" rIns="0" bIns="0" anchor="ctr" anchorCtr="0">
            <a:noAutofit/>
          </a:bodyPr>
          <a:lstStyle/>
          <a:p>
            <a:pPr marL="0" lvl="0" indent="0" algn="ctr" rtl="0">
              <a:lnSpc>
                <a:spcPct val="125000"/>
              </a:lnSpc>
              <a:spcBef>
                <a:spcPts val="0"/>
              </a:spcBef>
              <a:spcAft>
                <a:spcPts val="0"/>
              </a:spcAft>
              <a:buClr>
                <a:schemeClr val="dk1"/>
              </a:buClr>
              <a:buSzPts val="1500"/>
              <a:buFont typeface="Arial"/>
              <a:buNone/>
            </a:pPr>
            <a:r>
              <a:rPr lang="en" sz="2800" b="1">
                <a:solidFill>
                  <a:schemeClr val="lt1"/>
                </a:solidFill>
              </a:rPr>
              <a:t>What to Expect</a:t>
            </a:r>
            <a:endParaRPr sz="4100" b="1" i="0" u="none" strike="noStrike" cap="none">
              <a:solidFill>
                <a:schemeClr val="lt1"/>
              </a:solidFill>
            </a:endParaRPr>
          </a:p>
        </p:txBody>
      </p:sp>
      <p:sp>
        <p:nvSpPr>
          <p:cNvPr id="67" name="Google Shape;67;p2"/>
          <p:cNvSpPr txBox="1"/>
          <p:nvPr/>
        </p:nvSpPr>
        <p:spPr>
          <a:xfrm>
            <a:off x="142700" y="1392800"/>
            <a:ext cx="7799700" cy="540600"/>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0"/>
              </a:spcBef>
              <a:spcAft>
                <a:spcPts val="0"/>
              </a:spcAft>
              <a:buClr>
                <a:srgbClr val="000000"/>
              </a:buClr>
              <a:buSzPts val="3599"/>
              <a:buFont typeface="Arial"/>
              <a:buNone/>
            </a:pPr>
            <a:endParaRPr sz="3599" b="1" i="0" u="none" strike="noStrike" cap="none">
              <a:solidFill>
                <a:srgbClr val="134F5C"/>
              </a:solidFill>
              <a:latin typeface="Century Gothic"/>
              <a:ea typeface="Century Gothic"/>
              <a:cs typeface="Century Gothic"/>
              <a:sym typeface="Century Gothic"/>
            </a:endParaRPr>
          </a:p>
        </p:txBody>
      </p:sp>
      <p:sp>
        <p:nvSpPr>
          <p:cNvPr id="68" name="Google Shape;68;p2"/>
          <p:cNvSpPr txBox="1"/>
          <p:nvPr/>
        </p:nvSpPr>
        <p:spPr>
          <a:xfrm>
            <a:off x="0" y="1310600"/>
            <a:ext cx="8520600" cy="2861100"/>
          </a:xfrm>
          <a:prstGeom prst="rect">
            <a:avLst/>
          </a:prstGeom>
          <a:noFill/>
          <a:ln>
            <a:noFill/>
          </a:ln>
        </p:spPr>
        <p:txBody>
          <a:bodyPr spcFirstLastPara="1" wrap="square" lIns="0" tIns="0" rIns="0" bIns="0" anchor="t" anchorCtr="0">
            <a:normAutofit/>
          </a:bodyPr>
          <a:lstStyle/>
          <a:p>
            <a:pPr marL="0" marR="0" lvl="0" indent="0" algn="l" rtl="0">
              <a:lnSpc>
                <a:spcPct val="125000"/>
              </a:lnSpc>
              <a:spcBef>
                <a:spcPts val="0"/>
              </a:spcBef>
              <a:spcAft>
                <a:spcPts val="0"/>
              </a:spcAft>
              <a:buClr>
                <a:srgbClr val="000000"/>
              </a:buClr>
              <a:buSzPts val="1500"/>
              <a:buFont typeface="Arial"/>
              <a:buNone/>
            </a:pPr>
            <a:endParaRPr sz="1500" dirty="0">
              <a:solidFill>
                <a:schemeClr val="tx1"/>
              </a:solidFill>
              <a:latin typeface="Century Gothic"/>
              <a:ea typeface="Century Gothic"/>
              <a:cs typeface="Century Gothic"/>
              <a:sym typeface="Century Gothic"/>
            </a:endParaRPr>
          </a:p>
          <a:p>
            <a:pPr marL="0" marR="0" lvl="0" indent="0" algn="l" rtl="0">
              <a:lnSpc>
                <a:spcPct val="125000"/>
              </a:lnSpc>
              <a:spcBef>
                <a:spcPts val="0"/>
              </a:spcBef>
              <a:spcAft>
                <a:spcPts val="0"/>
              </a:spcAft>
              <a:buClr>
                <a:srgbClr val="000000"/>
              </a:buClr>
              <a:buSzPts val="1500"/>
              <a:buFont typeface="Arial"/>
              <a:buNone/>
            </a:pPr>
            <a:r>
              <a:rPr lang="en" sz="1500" dirty="0">
                <a:solidFill>
                  <a:schemeClr val="tx1"/>
                </a:solidFill>
                <a:latin typeface="Century Gothic"/>
                <a:ea typeface="Century Gothic"/>
                <a:cs typeface="Century Gothic"/>
                <a:sym typeface="Century Gothic"/>
              </a:rPr>
              <a:t>    </a:t>
            </a:r>
            <a:r>
              <a:rPr lang="en" sz="1800" dirty="0">
                <a:solidFill>
                  <a:schemeClr val="tx1"/>
                </a:solidFill>
                <a:latin typeface="Century Gothic"/>
                <a:ea typeface="Century Gothic"/>
                <a:cs typeface="Century Gothic"/>
                <a:sym typeface="Century Gothic"/>
              </a:rPr>
              <a:t>1. Introduction to Tokamaks and GOLEM</a:t>
            </a:r>
            <a:endParaRPr sz="1800" dirty="0">
              <a:solidFill>
                <a:schemeClr val="tx1"/>
              </a:solidFill>
              <a:latin typeface="Century Gothic"/>
              <a:ea typeface="Century Gothic"/>
              <a:cs typeface="Century Gothic"/>
              <a:sym typeface="Century Gothic"/>
            </a:endParaRPr>
          </a:p>
          <a:p>
            <a:pPr marL="0" marR="0" lvl="0" indent="0" algn="l" rtl="0">
              <a:lnSpc>
                <a:spcPct val="125000"/>
              </a:lnSpc>
              <a:spcBef>
                <a:spcPts val="0"/>
              </a:spcBef>
              <a:spcAft>
                <a:spcPts val="0"/>
              </a:spcAft>
              <a:buClr>
                <a:srgbClr val="000000"/>
              </a:buClr>
              <a:buSzPts val="1500"/>
              <a:buFont typeface="Arial"/>
              <a:buNone/>
            </a:pPr>
            <a:r>
              <a:rPr lang="en" sz="1800" dirty="0">
                <a:solidFill>
                  <a:schemeClr val="tx1"/>
                </a:solidFill>
                <a:latin typeface="Century Gothic"/>
                <a:ea typeface="Century Gothic"/>
                <a:cs typeface="Century Gothic"/>
                <a:sym typeface="Century Gothic"/>
              </a:rPr>
              <a:t>    2. The Transformer Principle</a:t>
            </a:r>
            <a:endParaRPr sz="1800" dirty="0">
              <a:solidFill>
                <a:schemeClr val="tx1"/>
              </a:solidFill>
              <a:latin typeface="Century Gothic"/>
              <a:ea typeface="Century Gothic"/>
              <a:cs typeface="Century Gothic"/>
              <a:sym typeface="Century Gothic"/>
            </a:endParaRPr>
          </a:p>
          <a:p>
            <a:pPr marL="0" marR="0" lvl="0" indent="0" algn="l" rtl="0">
              <a:lnSpc>
                <a:spcPct val="125000"/>
              </a:lnSpc>
              <a:spcBef>
                <a:spcPts val="0"/>
              </a:spcBef>
              <a:spcAft>
                <a:spcPts val="0"/>
              </a:spcAft>
              <a:buClr>
                <a:srgbClr val="000000"/>
              </a:buClr>
              <a:buSzPts val="1500"/>
              <a:buFont typeface="Arial"/>
              <a:buNone/>
            </a:pPr>
            <a:r>
              <a:rPr lang="en" sz="1800" dirty="0">
                <a:solidFill>
                  <a:schemeClr val="tx1"/>
                </a:solidFill>
                <a:latin typeface="Century Gothic"/>
                <a:ea typeface="Century Gothic"/>
                <a:cs typeface="Century Gothic"/>
                <a:sym typeface="Century Gothic"/>
              </a:rPr>
              <a:t>    3. The Physics of </a:t>
            </a:r>
            <a:r>
              <a:rPr lang="en" sz="1800" dirty="0" err="1">
                <a:solidFill>
                  <a:schemeClr val="tx1"/>
                </a:solidFill>
                <a:latin typeface="Century Gothic"/>
                <a:ea typeface="Century Gothic"/>
                <a:cs typeface="Century Gothic"/>
                <a:sym typeface="Century Gothic"/>
              </a:rPr>
              <a:t>Ohmic</a:t>
            </a:r>
            <a:r>
              <a:rPr lang="en" sz="1800" dirty="0">
                <a:solidFill>
                  <a:schemeClr val="tx1"/>
                </a:solidFill>
                <a:latin typeface="Century Gothic"/>
                <a:ea typeface="Century Gothic"/>
                <a:cs typeface="Century Gothic"/>
                <a:sym typeface="Century Gothic"/>
              </a:rPr>
              <a:t> Heating</a:t>
            </a:r>
            <a:endParaRPr sz="1800" dirty="0">
              <a:solidFill>
                <a:schemeClr val="tx1"/>
              </a:solidFill>
              <a:latin typeface="Century Gothic"/>
              <a:ea typeface="Century Gothic"/>
              <a:cs typeface="Century Gothic"/>
              <a:sym typeface="Century Gothic"/>
            </a:endParaRPr>
          </a:p>
          <a:p>
            <a:pPr marL="0" marR="0" lvl="0" indent="0" algn="l" rtl="0">
              <a:lnSpc>
                <a:spcPct val="125000"/>
              </a:lnSpc>
              <a:spcBef>
                <a:spcPts val="0"/>
              </a:spcBef>
              <a:spcAft>
                <a:spcPts val="0"/>
              </a:spcAft>
              <a:buClr>
                <a:srgbClr val="000000"/>
              </a:buClr>
              <a:buSzPts val="1500"/>
              <a:buFont typeface="Arial"/>
              <a:buNone/>
            </a:pPr>
            <a:r>
              <a:rPr lang="en" sz="1800" dirty="0">
                <a:solidFill>
                  <a:schemeClr val="tx1"/>
                </a:solidFill>
                <a:latin typeface="Century Gothic"/>
                <a:ea typeface="Century Gothic"/>
                <a:cs typeface="Century Gothic"/>
                <a:sym typeface="Century Gothic"/>
              </a:rPr>
              <a:t>    4. Our Experimental Campaign on GOLEM</a:t>
            </a:r>
            <a:endParaRPr sz="1800" dirty="0">
              <a:solidFill>
                <a:schemeClr val="tx1"/>
              </a:solidFill>
              <a:latin typeface="Century Gothic"/>
              <a:ea typeface="Century Gothic"/>
              <a:cs typeface="Century Gothic"/>
              <a:sym typeface="Century Gothic"/>
            </a:endParaRPr>
          </a:p>
          <a:p>
            <a:pPr marL="0" marR="0" lvl="0" indent="0" algn="l" rtl="0">
              <a:lnSpc>
                <a:spcPct val="125000"/>
              </a:lnSpc>
              <a:spcBef>
                <a:spcPts val="0"/>
              </a:spcBef>
              <a:spcAft>
                <a:spcPts val="0"/>
              </a:spcAft>
              <a:buClr>
                <a:srgbClr val="000000"/>
              </a:buClr>
              <a:buSzPts val="1500"/>
              <a:buFont typeface="Arial"/>
              <a:buNone/>
            </a:pPr>
            <a:r>
              <a:rPr lang="en" sz="1800" dirty="0">
                <a:solidFill>
                  <a:schemeClr val="tx1"/>
                </a:solidFill>
                <a:latin typeface="Century Gothic"/>
                <a:ea typeface="Century Gothic"/>
                <a:cs typeface="Century Gothic"/>
                <a:sym typeface="Century Gothic"/>
              </a:rPr>
              <a:t>    5. Results &amp; Discussion</a:t>
            </a:r>
            <a:endParaRPr sz="1800" dirty="0">
              <a:solidFill>
                <a:schemeClr val="tx1"/>
              </a:solidFill>
              <a:latin typeface="Century Gothic"/>
              <a:ea typeface="Century Gothic"/>
              <a:cs typeface="Century Gothic"/>
              <a:sym typeface="Century Gothic"/>
            </a:endParaRPr>
          </a:p>
          <a:p>
            <a:pPr marL="0" marR="0" lvl="0" indent="0" algn="l" rtl="0">
              <a:lnSpc>
                <a:spcPct val="125000"/>
              </a:lnSpc>
              <a:spcBef>
                <a:spcPts val="0"/>
              </a:spcBef>
              <a:spcAft>
                <a:spcPts val="0"/>
              </a:spcAft>
              <a:buClr>
                <a:srgbClr val="000000"/>
              </a:buClr>
              <a:buSzPts val="1500"/>
              <a:buFont typeface="Arial"/>
              <a:buNone/>
            </a:pPr>
            <a:r>
              <a:rPr lang="en" sz="1800" dirty="0">
                <a:solidFill>
                  <a:schemeClr val="tx1"/>
                </a:solidFill>
                <a:latin typeface="Century Gothic"/>
                <a:ea typeface="Century Gothic"/>
                <a:cs typeface="Century Gothic"/>
                <a:sym typeface="Century Gothic"/>
              </a:rPr>
              <a:t>    6. Conclusion</a:t>
            </a:r>
            <a:endParaRPr sz="1800" dirty="0">
              <a:solidFill>
                <a:schemeClr val="tx1"/>
              </a:solidFill>
              <a:latin typeface="Century Gothic"/>
              <a:ea typeface="Century Gothic"/>
              <a:cs typeface="Century Gothic"/>
              <a:sym typeface="Century Gothic"/>
            </a:endParaRPr>
          </a:p>
        </p:txBody>
      </p:sp>
      <p:sp>
        <p:nvSpPr>
          <p:cNvPr id="69" name="Google Shape;69;p2"/>
          <p:cNvSpPr/>
          <p:nvPr/>
        </p:nvSpPr>
        <p:spPr>
          <a:xfrm>
            <a:off x="142700" y="4926350"/>
            <a:ext cx="8481600" cy="180000"/>
          </a:xfrm>
          <a:prstGeom prst="roundRect">
            <a:avLst>
              <a:gd name="adj" fmla="val 16667"/>
            </a:avLst>
          </a:prstGeom>
          <a:solidFill>
            <a:srgbClr val="274E1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1" u="none" strike="noStrike" cap="none">
                <a:solidFill>
                  <a:schemeClr val="lt1"/>
                </a:solidFill>
                <a:latin typeface="Arial"/>
                <a:ea typeface="Arial"/>
                <a:cs typeface="Arial"/>
                <a:sym typeface="Arial"/>
              </a:rPr>
              <a:t>NAIJA FUSION 2025          1</a:t>
            </a:r>
            <a:r>
              <a:rPr lang="en" i="1">
                <a:solidFill>
                  <a:schemeClr val="lt1"/>
                </a:solidFill>
              </a:rPr>
              <a:t>9</a:t>
            </a:r>
            <a:r>
              <a:rPr lang="en" sz="1400" b="0" i="1" u="none" strike="noStrike" cap="none">
                <a:solidFill>
                  <a:schemeClr val="lt1"/>
                </a:solidFill>
                <a:latin typeface="Arial"/>
                <a:ea typeface="Arial"/>
                <a:cs typeface="Arial"/>
                <a:sym typeface="Arial"/>
              </a:rPr>
              <a:t>/09/2025</a:t>
            </a:r>
            <a:endParaRPr sz="1400" b="0" i="1"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
        <p:cNvGrpSpPr/>
        <p:nvPr/>
      </p:nvGrpSpPr>
      <p:grpSpPr>
        <a:xfrm>
          <a:off x="0" y="0"/>
          <a:ext cx="0" cy="0"/>
          <a:chOff x="0" y="0"/>
          <a:chExt cx="0" cy="0"/>
        </a:xfrm>
      </p:grpSpPr>
      <p:sp>
        <p:nvSpPr>
          <p:cNvPr id="74" name="Google Shape;74;g380eafb6af4_0_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endParaRPr/>
          </a:p>
        </p:txBody>
      </p:sp>
      <p:sp>
        <p:nvSpPr>
          <p:cNvPr id="75" name="Google Shape;75;g380eafb6af4_0_14"/>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endParaRPr/>
          </a:p>
        </p:txBody>
      </p:sp>
      <p:sp>
        <p:nvSpPr>
          <p:cNvPr id="76" name="Google Shape;76;g380eafb6af4_0_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t>3</a:t>
            </a:fld>
            <a:endParaRPr/>
          </a:p>
        </p:txBody>
      </p:sp>
      <p:pic>
        <p:nvPicPr>
          <p:cNvPr id="77" name="Google Shape;77;g380eafb6af4_0_14" title="Untitled design.pn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78" name="Google Shape;78;g380eafb6af4_0_14"/>
          <p:cNvSpPr txBox="1"/>
          <p:nvPr/>
        </p:nvSpPr>
        <p:spPr>
          <a:xfrm>
            <a:off x="78647" y="120625"/>
            <a:ext cx="7055400" cy="937500"/>
          </a:xfrm>
          <a:prstGeom prst="rect">
            <a:avLst/>
          </a:prstGeom>
          <a:noFill/>
          <a:ln>
            <a:noFill/>
          </a:ln>
        </p:spPr>
        <p:txBody>
          <a:bodyPr spcFirstLastPara="1" wrap="square" lIns="0" tIns="0" rIns="0" bIns="0" anchor="ctr" anchorCtr="0">
            <a:noAutofit/>
          </a:bodyPr>
          <a:lstStyle/>
          <a:p>
            <a:pPr marL="2286000" marR="0" lvl="0" indent="457200" algn="l" rtl="0">
              <a:lnSpc>
                <a:spcPct val="100000"/>
              </a:lnSpc>
              <a:spcBef>
                <a:spcPts val="0"/>
              </a:spcBef>
              <a:spcAft>
                <a:spcPts val="0"/>
              </a:spcAft>
              <a:buClr>
                <a:srgbClr val="000000"/>
              </a:buClr>
              <a:buSzPts val="2800"/>
              <a:buFont typeface="Arial"/>
              <a:buNone/>
            </a:pPr>
            <a:r>
              <a:rPr lang="en" sz="2800">
                <a:solidFill>
                  <a:schemeClr val="lt1"/>
                </a:solidFill>
              </a:rPr>
              <a:t>What is a Tokamak?</a:t>
            </a:r>
            <a:endParaRPr sz="2800" b="1" i="0" u="none" strike="noStrike" cap="none">
              <a:solidFill>
                <a:schemeClr val="lt1"/>
              </a:solidFill>
              <a:latin typeface="Century Gothic"/>
              <a:ea typeface="Century Gothic"/>
              <a:cs typeface="Century Gothic"/>
              <a:sym typeface="Century Gothic"/>
            </a:endParaRPr>
          </a:p>
        </p:txBody>
      </p:sp>
      <p:sp>
        <p:nvSpPr>
          <p:cNvPr id="79" name="Google Shape;79;g380eafb6af4_0_14"/>
          <p:cNvSpPr/>
          <p:nvPr/>
        </p:nvSpPr>
        <p:spPr>
          <a:xfrm>
            <a:off x="142700" y="4926350"/>
            <a:ext cx="8481600" cy="180000"/>
          </a:xfrm>
          <a:prstGeom prst="roundRect">
            <a:avLst>
              <a:gd name="adj" fmla="val 16667"/>
            </a:avLst>
          </a:prstGeom>
          <a:solidFill>
            <a:srgbClr val="274E1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1" u="none" strike="noStrike" cap="none">
                <a:solidFill>
                  <a:schemeClr val="lt1"/>
                </a:solidFill>
                <a:latin typeface="Arial"/>
                <a:ea typeface="Arial"/>
                <a:cs typeface="Arial"/>
                <a:sym typeface="Arial"/>
              </a:rPr>
              <a:t>NAIJA FUSION 2025          1</a:t>
            </a:r>
            <a:r>
              <a:rPr lang="en" i="1">
                <a:solidFill>
                  <a:schemeClr val="lt1"/>
                </a:solidFill>
              </a:rPr>
              <a:t>9</a:t>
            </a:r>
            <a:r>
              <a:rPr lang="en" sz="1400" b="0" i="1" u="none" strike="noStrike" cap="none">
                <a:solidFill>
                  <a:schemeClr val="lt1"/>
                </a:solidFill>
                <a:latin typeface="Arial"/>
                <a:ea typeface="Arial"/>
                <a:cs typeface="Arial"/>
                <a:sym typeface="Arial"/>
              </a:rPr>
              <a:t>/09/2025</a:t>
            </a:r>
            <a:endParaRPr sz="1400" b="0" i="1" u="none" strike="noStrike" cap="none">
              <a:solidFill>
                <a:schemeClr val="lt1"/>
              </a:solidFill>
              <a:latin typeface="Arial"/>
              <a:ea typeface="Arial"/>
              <a:cs typeface="Arial"/>
              <a:sym typeface="Arial"/>
            </a:endParaRPr>
          </a:p>
        </p:txBody>
      </p:sp>
      <p:sp>
        <p:nvSpPr>
          <p:cNvPr id="80" name="Google Shape;80;g380eafb6af4_0_14"/>
          <p:cNvSpPr txBox="1">
            <a:spLocks noGrp="1"/>
          </p:cNvSpPr>
          <p:nvPr>
            <p:ph type="body" idx="2"/>
          </p:nvPr>
        </p:nvSpPr>
        <p:spPr>
          <a:xfrm>
            <a:off x="4220000" y="1272263"/>
            <a:ext cx="4520700" cy="36639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endParaRPr sz="1000" b="1">
              <a:solidFill>
                <a:srgbClr val="274E13"/>
              </a:solidFill>
            </a:endParaRPr>
          </a:p>
          <a:p>
            <a:pPr marL="0" lvl="0" indent="0" algn="just" rtl="0">
              <a:lnSpc>
                <a:spcPct val="125000"/>
              </a:lnSpc>
              <a:spcBef>
                <a:spcPts val="0"/>
              </a:spcBef>
              <a:spcAft>
                <a:spcPts val="0"/>
              </a:spcAft>
              <a:buNone/>
            </a:pPr>
            <a:r>
              <a:rPr lang="en" sz="6919">
                <a:solidFill>
                  <a:srgbClr val="222222"/>
                </a:solidFill>
                <a:highlight>
                  <a:srgbClr val="FFFFFF"/>
                </a:highlight>
              </a:rPr>
              <a:t>A</a:t>
            </a:r>
            <a:r>
              <a:rPr lang="en" sz="6919">
                <a:solidFill>
                  <a:schemeClr val="dk1"/>
                </a:solidFill>
                <a:latin typeface="Roboto"/>
                <a:ea typeface="Roboto"/>
                <a:cs typeface="Roboto"/>
                <a:sym typeface="Roboto"/>
              </a:rPr>
              <a:t>n experimental device that uses powerful magnetic fields to confine and heat plasma in a doughnut-shaped (toroidal) container to achieve controlled nuclear fusion</a:t>
            </a:r>
            <a:r>
              <a:rPr lang="en" sz="6919">
                <a:solidFill>
                  <a:srgbClr val="001D35"/>
                </a:solidFill>
                <a:highlight>
                  <a:srgbClr val="FFFFFF"/>
                </a:highlight>
                <a:latin typeface="Roboto"/>
                <a:ea typeface="Roboto"/>
                <a:cs typeface="Roboto"/>
                <a:sym typeface="Roboto"/>
              </a:rPr>
              <a:t>, the same process that powers the sun.</a:t>
            </a:r>
            <a:endParaRPr sz="1700" b="1">
              <a:solidFill>
                <a:srgbClr val="274E13"/>
              </a:solidFill>
            </a:endParaRPr>
          </a:p>
          <a:p>
            <a:pPr marL="0" lvl="0" indent="0" algn="l" rtl="0">
              <a:spcBef>
                <a:spcPts val="0"/>
              </a:spcBef>
              <a:spcAft>
                <a:spcPts val="0"/>
              </a:spcAft>
              <a:buNone/>
            </a:pPr>
            <a:endParaRPr sz="6661" b="1">
              <a:solidFill>
                <a:srgbClr val="274E13"/>
              </a:solidFill>
            </a:endParaRPr>
          </a:p>
          <a:p>
            <a:pPr marL="0" lvl="0" indent="0" algn="l" rtl="0">
              <a:spcBef>
                <a:spcPts val="0"/>
              </a:spcBef>
              <a:spcAft>
                <a:spcPts val="0"/>
              </a:spcAft>
              <a:buNone/>
            </a:pPr>
            <a:r>
              <a:rPr lang="en" sz="6661" b="1">
                <a:solidFill>
                  <a:srgbClr val="274E13"/>
                </a:solidFill>
              </a:rPr>
              <a:t>Our Testbed: GOLEM</a:t>
            </a:r>
            <a:endParaRPr sz="6661" b="1">
              <a:solidFill>
                <a:srgbClr val="274E13"/>
              </a:solidFill>
            </a:endParaRPr>
          </a:p>
          <a:p>
            <a:pPr marL="0" lvl="0" indent="0" algn="l" rtl="0">
              <a:spcBef>
                <a:spcPts val="0"/>
              </a:spcBef>
              <a:spcAft>
                <a:spcPts val="0"/>
              </a:spcAft>
              <a:buNone/>
            </a:pPr>
            <a:r>
              <a:rPr lang="en" sz="6661"/>
              <a:t>A small, educational tokamak perfect for research and training.</a:t>
            </a:r>
            <a:endParaRPr sz="6661" b="1">
              <a:solidFill>
                <a:srgbClr val="274E13"/>
              </a:solidFill>
            </a:endParaRPr>
          </a:p>
          <a:p>
            <a:pPr marL="0" lvl="0" indent="0" algn="l" rtl="0">
              <a:spcBef>
                <a:spcPts val="0"/>
              </a:spcBef>
              <a:spcAft>
                <a:spcPts val="0"/>
              </a:spcAft>
              <a:buNone/>
            </a:pPr>
            <a:endParaRPr sz="6661" b="1">
              <a:solidFill>
                <a:srgbClr val="274E13"/>
              </a:solidFill>
            </a:endParaRPr>
          </a:p>
          <a:p>
            <a:pPr marL="0" lvl="0" indent="0" algn="l" rtl="0">
              <a:spcBef>
                <a:spcPts val="0"/>
              </a:spcBef>
              <a:spcAft>
                <a:spcPts val="0"/>
              </a:spcAft>
              <a:buNone/>
            </a:pPr>
            <a:r>
              <a:rPr lang="en" sz="6661" b="1">
                <a:solidFill>
                  <a:srgbClr val="274E13"/>
                </a:solidFill>
              </a:rPr>
              <a:t>Our Mission:</a:t>
            </a:r>
            <a:endParaRPr sz="6661"/>
          </a:p>
          <a:p>
            <a:pPr marL="0" lvl="0" indent="0" algn="l" rtl="0">
              <a:spcBef>
                <a:spcPts val="0"/>
              </a:spcBef>
              <a:spcAft>
                <a:spcPts val="0"/>
              </a:spcAft>
              <a:buClr>
                <a:schemeClr val="dk1"/>
              </a:buClr>
              <a:buSzPts val="275"/>
              <a:buFont typeface="Arial"/>
              <a:buNone/>
            </a:pPr>
            <a:r>
              <a:rPr lang="en" sz="6661"/>
              <a:t>We used GOLEM remotely to investigate two of its most fundamental principles.</a:t>
            </a:r>
            <a:endParaRPr sz="6661"/>
          </a:p>
          <a:p>
            <a:pPr marL="0" lvl="0" indent="0" algn="l" rtl="0">
              <a:spcBef>
                <a:spcPts val="0"/>
              </a:spcBef>
              <a:spcAft>
                <a:spcPts val="0"/>
              </a:spcAft>
              <a:buClr>
                <a:schemeClr val="dk1"/>
              </a:buClr>
              <a:buSzPts val="275"/>
              <a:buFont typeface="Arial"/>
              <a:buNone/>
            </a:pPr>
            <a:endParaRPr sz="6661"/>
          </a:p>
          <a:p>
            <a:pPr marL="0" lvl="0" indent="0" algn="l" rtl="0">
              <a:spcBef>
                <a:spcPts val="0"/>
              </a:spcBef>
              <a:spcAft>
                <a:spcPts val="0"/>
              </a:spcAft>
              <a:buNone/>
            </a:pPr>
            <a:endParaRPr/>
          </a:p>
        </p:txBody>
      </p:sp>
      <p:pic>
        <p:nvPicPr>
          <p:cNvPr id="81" name="Google Shape;81;g380eafb6af4_0_14" title="doe-explains-tokamaks.jpg"/>
          <p:cNvPicPr preferRelativeResize="0"/>
          <p:nvPr/>
        </p:nvPicPr>
        <p:blipFill>
          <a:blip r:embed="rId4">
            <a:alphaModFix/>
          </a:blip>
          <a:stretch>
            <a:fillRect/>
          </a:stretch>
        </p:blipFill>
        <p:spPr>
          <a:xfrm>
            <a:off x="142700" y="1391975"/>
            <a:ext cx="3999902" cy="3424474"/>
          </a:xfrm>
          <a:prstGeom prst="rect">
            <a:avLst/>
          </a:prstGeom>
          <a:noFill/>
          <a:ln>
            <a:noFill/>
          </a:ln>
        </p:spPr>
      </p:pic>
      <p:sp>
        <p:nvSpPr>
          <p:cNvPr id="82" name="Google Shape;82;g380eafb6af4_0_14"/>
          <p:cNvSpPr txBox="1">
            <a:spLocks noGrp="1"/>
          </p:cNvSpPr>
          <p:nvPr>
            <p:ph type="sldNum" idx="12"/>
          </p:nvPr>
        </p:nvSpPr>
        <p:spPr>
          <a:xfrm>
            <a:off x="8557858" y="4663217"/>
            <a:ext cx="548700" cy="393600"/>
          </a:xfrm>
          <a:prstGeom prst="rect">
            <a:avLst/>
          </a:prstGeom>
          <a:noFill/>
          <a:ln>
            <a:noFill/>
          </a:ln>
        </p:spPr>
        <p:txBody>
          <a:bodyPr spcFirstLastPara="1" wrap="square" lIns="91425" tIns="91425" rIns="91425" bIns="91425" anchor="ctr" anchorCtr="0">
            <a:normAutofit lnSpcReduction="10000"/>
          </a:bodyPr>
          <a:lstStyle/>
          <a:p>
            <a:pPr marL="0" lvl="0" indent="0" algn="r" rtl="0">
              <a:lnSpc>
                <a:spcPct val="100000"/>
              </a:lnSpc>
              <a:spcBef>
                <a:spcPts val="0"/>
              </a:spcBef>
              <a:spcAft>
                <a:spcPts val="0"/>
              </a:spcAft>
              <a:buSzPts val="1500"/>
              <a:buNone/>
            </a:pPr>
            <a:r>
              <a:rPr lang="en" sz="1500" b="1">
                <a:solidFill>
                  <a:schemeClr val="lt1"/>
                </a:solidFill>
              </a:rPr>
              <a:t>3</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6"/>
        <p:cNvGrpSpPr/>
        <p:nvPr/>
      </p:nvGrpSpPr>
      <p:grpSpPr>
        <a:xfrm>
          <a:off x="0" y="0"/>
          <a:ext cx="0" cy="0"/>
          <a:chOff x="0" y="0"/>
          <a:chExt cx="0" cy="0"/>
        </a:xfrm>
      </p:grpSpPr>
      <p:sp>
        <p:nvSpPr>
          <p:cNvPr id="87" name="Google Shape;87;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endParaRPr/>
          </a:p>
        </p:txBody>
      </p:sp>
      <p:sp>
        <p:nvSpPr>
          <p:cNvPr id="88" name="Google Shape;88;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endParaRPr/>
          </a:p>
        </p:txBody>
      </p:sp>
      <p:sp>
        <p:nvSpPr>
          <p:cNvPr id="89" name="Google Shape;89;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4</a:t>
            </a:fld>
            <a:endParaRPr/>
          </a:p>
        </p:txBody>
      </p:sp>
      <p:pic>
        <p:nvPicPr>
          <p:cNvPr id="90" name="Google Shape;90;p3" title="Untitled design.pn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91" name="Google Shape;91;p3"/>
          <p:cNvSpPr txBox="1">
            <a:spLocks noGrp="1"/>
          </p:cNvSpPr>
          <p:nvPr>
            <p:ph type="sldNum" idx="12"/>
          </p:nvPr>
        </p:nvSpPr>
        <p:spPr>
          <a:xfrm>
            <a:off x="8557858" y="4663217"/>
            <a:ext cx="548700" cy="393600"/>
          </a:xfrm>
          <a:prstGeom prst="rect">
            <a:avLst/>
          </a:prstGeom>
          <a:noFill/>
          <a:ln>
            <a:noFill/>
          </a:ln>
        </p:spPr>
        <p:txBody>
          <a:bodyPr spcFirstLastPara="1" wrap="square" lIns="91425" tIns="91425" rIns="91425" bIns="91425" anchor="ctr" anchorCtr="0">
            <a:normAutofit lnSpcReduction="10000"/>
          </a:bodyPr>
          <a:lstStyle/>
          <a:p>
            <a:pPr marL="0" lvl="0" indent="0" algn="r" rtl="0">
              <a:lnSpc>
                <a:spcPct val="100000"/>
              </a:lnSpc>
              <a:spcBef>
                <a:spcPts val="0"/>
              </a:spcBef>
              <a:spcAft>
                <a:spcPts val="0"/>
              </a:spcAft>
              <a:buSzPts val="1500"/>
              <a:buNone/>
            </a:pPr>
            <a:r>
              <a:rPr lang="en" sz="1500" b="1">
                <a:solidFill>
                  <a:schemeClr val="lt1"/>
                </a:solidFill>
              </a:rPr>
              <a:t>4</a:t>
            </a:r>
            <a:endParaRPr/>
          </a:p>
        </p:txBody>
      </p:sp>
      <p:sp>
        <p:nvSpPr>
          <p:cNvPr id="92" name="Google Shape;92;p3"/>
          <p:cNvSpPr txBox="1"/>
          <p:nvPr/>
        </p:nvSpPr>
        <p:spPr>
          <a:xfrm>
            <a:off x="78647" y="120625"/>
            <a:ext cx="7055400" cy="937500"/>
          </a:xfrm>
          <a:prstGeom prst="rect">
            <a:avLst/>
          </a:prstGeom>
          <a:noFill/>
          <a:ln>
            <a:noFill/>
          </a:ln>
        </p:spPr>
        <p:txBody>
          <a:bodyPr spcFirstLastPara="1" wrap="square" lIns="0" tIns="0" rIns="0" bIns="0" anchor="ctr" anchorCtr="0">
            <a:noAutofit/>
          </a:bodyPr>
          <a:lstStyle/>
          <a:p>
            <a:pPr marL="2286000" marR="0" lvl="0" indent="457200" algn="l" rtl="0">
              <a:lnSpc>
                <a:spcPct val="100000"/>
              </a:lnSpc>
              <a:spcBef>
                <a:spcPts val="0"/>
              </a:spcBef>
              <a:spcAft>
                <a:spcPts val="0"/>
              </a:spcAft>
              <a:buClr>
                <a:srgbClr val="000000"/>
              </a:buClr>
              <a:buSzPts val="2800"/>
              <a:buFont typeface="Arial"/>
              <a:buNone/>
            </a:pPr>
            <a:r>
              <a:rPr lang="en" sz="2800" b="1">
                <a:solidFill>
                  <a:schemeClr val="lt1"/>
                </a:solidFill>
              </a:rPr>
              <a:t>The GOLEM Tokamak</a:t>
            </a:r>
            <a:endParaRPr sz="2800" b="1">
              <a:solidFill>
                <a:schemeClr val="lt1"/>
              </a:solidFill>
            </a:endParaRPr>
          </a:p>
        </p:txBody>
      </p:sp>
      <p:sp>
        <p:nvSpPr>
          <p:cNvPr id="93" name="Google Shape;93;p3"/>
          <p:cNvSpPr txBox="1"/>
          <p:nvPr/>
        </p:nvSpPr>
        <p:spPr>
          <a:xfrm>
            <a:off x="4031625" y="1411125"/>
            <a:ext cx="4079700" cy="3416400"/>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0"/>
              </a:spcBef>
              <a:spcAft>
                <a:spcPts val="0"/>
              </a:spcAft>
              <a:buClr>
                <a:srgbClr val="000000"/>
              </a:buClr>
              <a:buSzPts val="3599"/>
              <a:buFont typeface="Arial"/>
              <a:buNone/>
            </a:pPr>
            <a:r>
              <a:rPr lang="en" sz="2699" b="1">
                <a:solidFill>
                  <a:srgbClr val="274E13"/>
                </a:solidFill>
                <a:latin typeface="Century Gothic"/>
                <a:ea typeface="Century Gothic"/>
                <a:cs typeface="Century Gothic"/>
                <a:sym typeface="Century Gothic"/>
              </a:rPr>
              <a:t>“Oldest operational Tokamak in the world”</a:t>
            </a:r>
            <a:endParaRPr sz="2699" b="1">
              <a:solidFill>
                <a:srgbClr val="274E13"/>
              </a:solidFill>
              <a:latin typeface="Century Gothic"/>
              <a:ea typeface="Century Gothic"/>
              <a:cs typeface="Century Gothic"/>
              <a:sym typeface="Century Gothic"/>
            </a:endParaRPr>
          </a:p>
          <a:p>
            <a:pPr marL="0" marR="0" lvl="0" indent="0" algn="l" rtl="0">
              <a:lnSpc>
                <a:spcPct val="90000"/>
              </a:lnSpc>
              <a:spcBef>
                <a:spcPts val="0"/>
              </a:spcBef>
              <a:spcAft>
                <a:spcPts val="0"/>
              </a:spcAft>
              <a:buClr>
                <a:srgbClr val="000000"/>
              </a:buClr>
              <a:buSzPts val="3599"/>
              <a:buFont typeface="Arial"/>
              <a:buNone/>
            </a:pPr>
            <a:endParaRPr sz="2699" b="1">
              <a:solidFill>
                <a:srgbClr val="274E13"/>
              </a:solidFill>
              <a:latin typeface="Century Gothic"/>
              <a:ea typeface="Century Gothic"/>
              <a:cs typeface="Century Gothic"/>
              <a:sym typeface="Century Gothic"/>
            </a:endParaRPr>
          </a:p>
          <a:p>
            <a:pPr marL="0" marR="0" lvl="0" indent="0" algn="l" rtl="0">
              <a:lnSpc>
                <a:spcPct val="90000"/>
              </a:lnSpc>
              <a:spcBef>
                <a:spcPts val="0"/>
              </a:spcBef>
              <a:spcAft>
                <a:spcPts val="0"/>
              </a:spcAft>
              <a:buClr>
                <a:srgbClr val="000000"/>
              </a:buClr>
              <a:buSzPts val="3599"/>
              <a:buFont typeface="Arial"/>
              <a:buNone/>
            </a:pPr>
            <a:r>
              <a:rPr lang="en" sz="2699" b="1">
                <a:solidFill>
                  <a:srgbClr val="274E13"/>
                </a:solidFill>
                <a:latin typeface="Century Gothic"/>
                <a:ea typeface="Century Gothic"/>
                <a:cs typeface="Century Gothic"/>
                <a:sym typeface="Century Gothic"/>
              </a:rPr>
              <a:t>Key Specs</a:t>
            </a:r>
            <a:endParaRPr sz="2699" b="1">
              <a:solidFill>
                <a:srgbClr val="274E13"/>
              </a:solidFill>
              <a:latin typeface="Century Gothic"/>
              <a:ea typeface="Century Gothic"/>
              <a:cs typeface="Century Gothic"/>
              <a:sym typeface="Century Gothic"/>
            </a:endParaRPr>
          </a:p>
          <a:p>
            <a:pPr marL="0" marR="0" lvl="0" indent="0" algn="l" rtl="0">
              <a:lnSpc>
                <a:spcPct val="90000"/>
              </a:lnSpc>
              <a:spcBef>
                <a:spcPts val="0"/>
              </a:spcBef>
              <a:spcAft>
                <a:spcPts val="0"/>
              </a:spcAft>
              <a:buClr>
                <a:srgbClr val="000000"/>
              </a:buClr>
              <a:buSzPts val="3599"/>
              <a:buFont typeface="Arial"/>
              <a:buNone/>
            </a:pPr>
            <a:endParaRPr sz="3599" b="1">
              <a:solidFill>
                <a:srgbClr val="134F5C"/>
              </a:solidFill>
              <a:latin typeface="Century Gothic"/>
              <a:ea typeface="Century Gothic"/>
              <a:cs typeface="Century Gothic"/>
              <a:sym typeface="Century Gothic"/>
            </a:endParaRPr>
          </a:p>
          <a:p>
            <a:pPr marL="285750" lvl="0" indent="-342900" algn="l" rtl="0">
              <a:spcBef>
                <a:spcPts val="0"/>
              </a:spcBef>
              <a:spcAft>
                <a:spcPts val="0"/>
              </a:spcAft>
              <a:buClr>
                <a:schemeClr val="dk1"/>
              </a:buClr>
              <a:buSzPts val="2300"/>
              <a:buChar char="•"/>
            </a:pPr>
            <a:r>
              <a:rPr lang="en" sz="2300">
                <a:solidFill>
                  <a:srgbClr val="004B53"/>
                </a:solidFill>
              </a:rPr>
              <a:t>R ≈ 0.4 m, a ≈ 0.085 m</a:t>
            </a:r>
            <a:endParaRPr sz="2300">
              <a:solidFill>
                <a:schemeClr val="dk1"/>
              </a:solidFill>
            </a:endParaRPr>
          </a:p>
          <a:p>
            <a:pPr marL="285750" lvl="0" indent="-342900" algn="l" rtl="0">
              <a:spcBef>
                <a:spcPts val="0"/>
              </a:spcBef>
              <a:spcAft>
                <a:spcPts val="0"/>
              </a:spcAft>
              <a:buClr>
                <a:schemeClr val="dk1"/>
              </a:buClr>
              <a:buSzPts val="2300"/>
              <a:buChar char="•"/>
            </a:pPr>
            <a:r>
              <a:rPr lang="en" sz="2300">
                <a:solidFill>
                  <a:srgbClr val="004B53"/>
                </a:solidFill>
              </a:rPr>
              <a:t>Bt &lt; 0.8 T, Ip &lt; 8 kA</a:t>
            </a:r>
            <a:endParaRPr sz="2300">
              <a:solidFill>
                <a:schemeClr val="dk1"/>
              </a:solidFill>
            </a:endParaRPr>
          </a:p>
          <a:p>
            <a:pPr marL="285750" lvl="0" indent="-342900" algn="l" rtl="0">
              <a:spcBef>
                <a:spcPts val="0"/>
              </a:spcBef>
              <a:spcAft>
                <a:spcPts val="0"/>
              </a:spcAft>
              <a:buClr>
                <a:schemeClr val="dk1"/>
              </a:buClr>
              <a:buSzPts val="2300"/>
              <a:buChar char="•"/>
            </a:pPr>
            <a:r>
              <a:rPr lang="en" sz="2300">
                <a:solidFill>
                  <a:srgbClr val="004B53"/>
                </a:solidFill>
              </a:rPr>
              <a:t>Short pulse ≈ 13-15 ms</a:t>
            </a:r>
            <a:endParaRPr sz="2300">
              <a:solidFill>
                <a:srgbClr val="004B53"/>
              </a:solidFill>
            </a:endParaRPr>
          </a:p>
          <a:p>
            <a:pPr marL="0" lvl="0" indent="0" algn="ctr" rtl="0">
              <a:spcBef>
                <a:spcPts val="0"/>
              </a:spcBef>
              <a:spcAft>
                <a:spcPts val="0"/>
              </a:spcAft>
              <a:buClr>
                <a:schemeClr val="dk1"/>
              </a:buClr>
              <a:buFont typeface="Arial"/>
              <a:buNone/>
            </a:pPr>
            <a:endParaRPr>
              <a:solidFill>
                <a:schemeClr val="lt1"/>
              </a:solidFill>
            </a:endParaRPr>
          </a:p>
          <a:p>
            <a:pPr marL="0" marR="0" lvl="0" indent="0" algn="l" rtl="0">
              <a:lnSpc>
                <a:spcPct val="90000"/>
              </a:lnSpc>
              <a:spcBef>
                <a:spcPts val="0"/>
              </a:spcBef>
              <a:spcAft>
                <a:spcPts val="0"/>
              </a:spcAft>
              <a:buClr>
                <a:srgbClr val="000000"/>
              </a:buClr>
              <a:buSzPts val="3599"/>
              <a:buFont typeface="Arial"/>
              <a:buNone/>
            </a:pPr>
            <a:endParaRPr sz="3599" b="1">
              <a:solidFill>
                <a:srgbClr val="134F5C"/>
              </a:solidFill>
              <a:latin typeface="Century Gothic"/>
              <a:ea typeface="Century Gothic"/>
              <a:cs typeface="Century Gothic"/>
              <a:sym typeface="Century Gothic"/>
            </a:endParaRPr>
          </a:p>
        </p:txBody>
      </p:sp>
      <p:sp>
        <p:nvSpPr>
          <p:cNvPr id="94" name="Google Shape;94;p3"/>
          <p:cNvSpPr/>
          <p:nvPr/>
        </p:nvSpPr>
        <p:spPr>
          <a:xfrm>
            <a:off x="142700" y="4926350"/>
            <a:ext cx="8481600" cy="180000"/>
          </a:xfrm>
          <a:prstGeom prst="roundRect">
            <a:avLst>
              <a:gd name="adj" fmla="val 16667"/>
            </a:avLst>
          </a:prstGeom>
          <a:solidFill>
            <a:srgbClr val="274E1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1" u="none" strike="noStrike" cap="none">
                <a:solidFill>
                  <a:schemeClr val="lt1"/>
                </a:solidFill>
                <a:latin typeface="Arial"/>
                <a:ea typeface="Arial"/>
                <a:cs typeface="Arial"/>
                <a:sym typeface="Arial"/>
              </a:rPr>
              <a:t>NAIJA FUSION 2025          1</a:t>
            </a:r>
            <a:r>
              <a:rPr lang="en" i="1">
                <a:solidFill>
                  <a:schemeClr val="lt1"/>
                </a:solidFill>
              </a:rPr>
              <a:t>9</a:t>
            </a:r>
            <a:r>
              <a:rPr lang="en" sz="1400" b="0" i="1" u="none" strike="noStrike" cap="none">
                <a:solidFill>
                  <a:schemeClr val="lt1"/>
                </a:solidFill>
                <a:latin typeface="Arial"/>
                <a:ea typeface="Arial"/>
                <a:cs typeface="Arial"/>
                <a:sym typeface="Arial"/>
              </a:rPr>
              <a:t>/09/2025</a:t>
            </a:r>
            <a:endParaRPr sz="1400" b="0" i="1" u="none" strike="noStrike" cap="none">
              <a:solidFill>
                <a:schemeClr val="lt1"/>
              </a:solidFill>
              <a:latin typeface="Arial"/>
              <a:ea typeface="Arial"/>
              <a:cs typeface="Arial"/>
              <a:sym typeface="Arial"/>
            </a:endParaRPr>
          </a:p>
        </p:txBody>
      </p:sp>
      <p:pic>
        <p:nvPicPr>
          <p:cNvPr id="95" name="Google Shape;95;p3" title="golem.jpg"/>
          <p:cNvPicPr preferRelativeResize="0"/>
          <p:nvPr/>
        </p:nvPicPr>
        <p:blipFill>
          <a:blip r:embed="rId4">
            <a:alphaModFix/>
          </a:blip>
          <a:stretch>
            <a:fillRect/>
          </a:stretch>
        </p:blipFill>
        <p:spPr>
          <a:xfrm>
            <a:off x="311698" y="1284048"/>
            <a:ext cx="3603103" cy="3416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
        <p:cNvGrpSpPr/>
        <p:nvPr/>
      </p:nvGrpSpPr>
      <p:grpSpPr>
        <a:xfrm>
          <a:off x="0" y="0"/>
          <a:ext cx="0" cy="0"/>
          <a:chOff x="0" y="0"/>
          <a:chExt cx="0" cy="0"/>
        </a:xfrm>
      </p:grpSpPr>
      <p:sp>
        <p:nvSpPr>
          <p:cNvPr id="100" name="Google Shape;100;g380eafb6af4_0_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endParaRPr/>
          </a:p>
        </p:txBody>
      </p:sp>
      <p:sp>
        <p:nvSpPr>
          <p:cNvPr id="101" name="Google Shape;101;g380eafb6af4_0_2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endParaRPr/>
          </a:p>
        </p:txBody>
      </p:sp>
      <p:sp>
        <p:nvSpPr>
          <p:cNvPr id="102" name="Google Shape;102;g380eafb6af4_0_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t>5</a:t>
            </a:fld>
            <a:endParaRPr/>
          </a:p>
        </p:txBody>
      </p:sp>
      <p:pic>
        <p:nvPicPr>
          <p:cNvPr id="103" name="Google Shape;103;g380eafb6af4_0_28" title="Untitled design.pn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04" name="Google Shape;104;g380eafb6af4_0_28"/>
          <p:cNvSpPr txBox="1"/>
          <p:nvPr/>
        </p:nvSpPr>
        <p:spPr>
          <a:xfrm>
            <a:off x="78647" y="120625"/>
            <a:ext cx="7055400" cy="9375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 sz="2800" b="1">
                <a:solidFill>
                  <a:schemeClr val="lt1"/>
                </a:solidFill>
              </a:rPr>
              <a:t>The Transformer Concept</a:t>
            </a:r>
            <a:endParaRPr sz="2800" b="1" i="0" u="none" strike="noStrike" cap="none">
              <a:solidFill>
                <a:schemeClr val="lt1"/>
              </a:solidFill>
              <a:latin typeface="Century Gothic"/>
              <a:ea typeface="Century Gothic"/>
              <a:cs typeface="Century Gothic"/>
              <a:sym typeface="Century Gothic"/>
            </a:endParaRPr>
          </a:p>
        </p:txBody>
      </p:sp>
      <p:sp>
        <p:nvSpPr>
          <p:cNvPr id="105" name="Google Shape;105;g380eafb6af4_0_28"/>
          <p:cNvSpPr txBox="1"/>
          <p:nvPr/>
        </p:nvSpPr>
        <p:spPr>
          <a:xfrm>
            <a:off x="142700" y="1392800"/>
            <a:ext cx="7799700" cy="540600"/>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0"/>
              </a:spcBef>
              <a:spcAft>
                <a:spcPts val="0"/>
              </a:spcAft>
              <a:buClr>
                <a:srgbClr val="000000"/>
              </a:buClr>
              <a:buSzPts val="3599"/>
              <a:buFont typeface="Arial"/>
              <a:buNone/>
            </a:pPr>
            <a:endParaRPr sz="3599" b="1" i="0" u="none" strike="noStrike" cap="none">
              <a:solidFill>
                <a:srgbClr val="134F5C"/>
              </a:solidFill>
              <a:latin typeface="Century Gothic"/>
              <a:ea typeface="Century Gothic"/>
              <a:cs typeface="Century Gothic"/>
              <a:sym typeface="Century Gothic"/>
            </a:endParaRPr>
          </a:p>
        </p:txBody>
      </p:sp>
      <p:sp>
        <p:nvSpPr>
          <p:cNvPr id="106" name="Google Shape;106;g380eafb6af4_0_28"/>
          <p:cNvSpPr txBox="1"/>
          <p:nvPr/>
        </p:nvSpPr>
        <p:spPr>
          <a:xfrm>
            <a:off x="215969" y="1431584"/>
            <a:ext cx="4534800" cy="2861100"/>
          </a:xfrm>
          <a:prstGeom prst="rect">
            <a:avLst/>
          </a:prstGeom>
          <a:noFill/>
          <a:ln>
            <a:noFill/>
          </a:ln>
        </p:spPr>
        <p:txBody>
          <a:bodyPr spcFirstLastPara="1" wrap="square" lIns="0" tIns="0" rIns="0" bIns="0" anchor="t" anchorCtr="0">
            <a:normAutofit/>
          </a:bodyPr>
          <a:lstStyle/>
          <a:p>
            <a:pPr marL="0" lvl="0" indent="0" algn="l" rtl="0">
              <a:lnSpc>
                <a:spcPct val="125000"/>
              </a:lnSpc>
              <a:spcBef>
                <a:spcPts val="0"/>
              </a:spcBef>
              <a:spcAft>
                <a:spcPts val="0"/>
              </a:spcAft>
              <a:buClr>
                <a:schemeClr val="dk1"/>
              </a:buClr>
              <a:buSzPts val="1100"/>
              <a:buFont typeface="Arial"/>
              <a:buNone/>
            </a:pPr>
            <a:r>
              <a:rPr lang="en" sz="2200" b="1">
                <a:solidFill>
                  <a:srgbClr val="222222"/>
                </a:solidFill>
                <a:highlight>
                  <a:srgbClr val="FFFFFF"/>
                </a:highlight>
              </a:rPr>
              <a:t>Core Idea</a:t>
            </a:r>
            <a:endParaRPr sz="2200" b="1">
              <a:solidFill>
                <a:srgbClr val="222222"/>
              </a:solidFill>
              <a:highlight>
                <a:srgbClr val="FFFFFF"/>
              </a:highlight>
            </a:endParaRPr>
          </a:p>
          <a:p>
            <a:pPr marL="0" lvl="0" indent="0" algn="l" rtl="0">
              <a:lnSpc>
                <a:spcPct val="125000"/>
              </a:lnSpc>
              <a:spcBef>
                <a:spcPts val="0"/>
              </a:spcBef>
              <a:spcAft>
                <a:spcPts val="0"/>
              </a:spcAft>
              <a:buClr>
                <a:schemeClr val="dk1"/>
              </a:buClr>
              <a:buSzPts val="1100"/>
              <a:buFont typeface="Arial"/>
              <a:buNone/>
            </a:pPr>
            <a:r>
              <a:rPr lang="en" sz="2091">
                <a:solidFill>
                  <a:srgbClr val="222222"/>
                </a:solidFill>
                <a:highlight>
                  <a:srgbClr val="FFFFFF"/>
                </a:highlight>
              </a:rPr>
              <a:t>A tokamak is a </a:t>
            </a:r>
            <a:r>
              <a:rPr lang="en" sz="2091" b="1">
                <a:solidFill>
                  <a:srgbClr val="222222"/>
                </a:solidFill>
                <a:highlight>
                  <a:srgbClr val="FFFFFF"/>
                </a:highlight>
              </a:rPr>
              <a:t>giant electrical transformer</a:t>
            </a:r>
            <a:r>
              <a:rPr lang="en" sz="2091">
                <a:solidFill>
                  <a:srgbClr val="222222"/>
                </a:solidFill>
                <a:highlight>
                  <a:srgbClr val="FFFFFF"/>
                </a:highlight>
              </a:rPr>
              <a:t>.</a:t>
            </a:r>
            <a:endParaRPr sz="2091">
              <a:solidFill>
                <a:srgbClr val="222222"/>
              </a:solidFill>
              <a:highlight>
                <a:srgbClr val="FFFFFF"/>
              </a:highlight>
            </a:endParaRPr>
          </a:p>
          <a:p>
            <a:pPr marL="457200" lvl="0" indent="-361435" algn="l" rtl="0">
              <a:lnSpc>
                <a:spcPct val="125000"/>
              </a:lnSpc>
              <a:spcBef>
                <a:spcPts val="0"/>
              </a:spcBef>
              <a:spcAft>
                <a:spcPts val="0"/>
              </a:spcAft>
              <a:buClr>
                <a:srgbClr val="222222"/>
              </a:buClr>
              <a:buSzPts val="2092"/>
              <a:buChar char="-"/>
            </a:pPr>
            <a:r>
              <a:rPr lang="en" sz="2091">
                <a:solidFill>
                  <a:srgbClr val="222222"/>
                </a:solidFill>
                <a:highlight>
                  <a:srgbClr val="FFFFFF"/>
                </a:highlight>
              </a:rPr>
              <a:t>Primary Winding: The Central Solenoid.</a:t>
            </a:r>
            <a:endParaRPr sz="2091">
              <a:solidFill>
                <a:srgbClr val="222222"/>
              </a:solidFill>
              <a:highlight>
                <a:srgbClr val="FFFFFF"/>
              </a:highlight>
            </a:endParaRPr>
          </a:p>
          <a:p>
            <a:pPr marL="457200" lvl="0" indent="-361435" algn="l" rtl="0">
              <a:lnSpc>
                <a:spcPct val="125000"/>
              </a:lnSpc>
              <a:spcBef>
                <a:spcPts val="0"/>
              </a:spcBef>
              <a:spcAft>
                <a:spcPts val="0"/>
              </a:spcAft>
              <a:buClr>
                <a:srgbClr val="222222"/>
              </a:buClr>
              <a:buSzPts val="2092"/>
              <a:buChar char="-"/>
            </a:pPr>
            <a:r>
              <a:rPr lang="en" sz="2091">
                <a:solidFill>
                  <a:srgbClr val="222222"/>
                </a:solidFill>
                <a:highlight>
                  <a:srgbClr val="FFFFFF"/>
                </a:highlight>
              </a:rPr>
              <a:t>Secondary "Winding": The plasma itself.</a:t>
            </a:r>
            <a:endParaRPr sz="2091">
              <a:solidFill>
                <a:srgbClr val="222222"/>
              </a:solidFill>
              <a:highlight>
                <a:srgbClr val="FFFFFF"/>
              </a:highlight>
            </a:endParaRPr>
          </a:p>
          <a:p>
            <a:pPr marL="0" lvl="0" indent="0" algn="l" rtl="0">
              <a:lnSpc>
                <a:spcPct val="125000"/>
              </a:lnSpc>
              <a:spcBef>
                <a:spcPts val="0"/>
              </a:spcBef>
              <a:spcAft>
                <a:spcPts val="0"/>
              </a:spcAft>
              <a:buNone/>
            </a:pPr>
            <a:endParaRPr sz="1100">
              <a:solidFill>
                <a:srgbClr val="222222"/>
              </a:solidFill>
              <a:highlight>
                <a:srgbClr val="FFFFFF"/>
              </a:highlight>
            </a:endParaRPr>
          </a:p>
          <a:p>
            <a:pPr marL="0" marR="0" lvl="0" indent="0" algn="l" rtl="0">
              <a:lnSpc>
                <a:spcPct val="125000"/>
              </a:lnSpc>
              <a:spcBef>
                <a:spcPts val="0"/>
              </a:spcBef>
              <a:spcAft>
                <a:spcPts val="0"/>
              </a:spcAft>
              <a:buClr>
                <a:srgbClr val="000000"/>
              </a:buClr>
              <a:buSzPts val="1500"/>
              <a:buFont typeface="Arial"/>
              <a:buNone/>
            </a:pPr>
            <a:endParaRPr sz="1500">
              <a:solidFill>
                <a:srgbClr val="02267E"/>
              </a:solidFill>
              <a:latin typeface="Century Gothic"/>
              <a:ea typeface="Century Gothic"/>
              <a:cs typeface="Century Gothic"/>
              <a:sym typeface="Century Gothic"/>
            </a:endParaRPr>
          </a:p>
        </p:txBody>
      </p:sp>
      <p:sp>
        <p:nvSpPr>
          <p:cNvPr id="107" name="Google Shape;107;g380eafb6af4_0_28"/>
          <p:cNvSpPr/>
          <p:nvPr/>
        </p:nvSpPr>
        <p:spPr>
          <a:xfrm>
            <a:off x="142700" y="4926350"/>
            <a:ext cx="8481600" cy="180000"/>
          </a:xfrm>
          <a:prstGeom prst="roundRect">
            <a:avLst>
              <a:gd name="adj" fmla="val 16667"/>
            </a:avLst>
          </a:prstGeom>
          <a:solidFill>
            <a:srgbClr val="274E1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1" u="none" strike="noStrike" cap="none">
                <a:solidFill>
                  <a:schemeClr val="lt1"/>
                </a:solidFill>
                <a:latin typeface="Arial"/>
                <a:ea typeface="Arial"/>
                <a:cs typeface="Arial"/>
                <a:sym typeface="Arial"/>
              </a:rPr>
              <a:t>NAIJA FUSION 2025          1</a:t>
            </a:r>
            <a:r>
              <a:rPr lang="en" i="1">
                <a:solidFill>
                  <a:schemeClr val="lt1"/>
                </a:solidFill>
              </a:rPr>
              <a:t>9</a:t>
            </a:r>
            <a:r>
              <a:rPr lang="en" sz="1400" b="0" i="1" u="none" strike="noStrike" cap="none">
                <a:solidFill>
                  <a:schemeClr val="lt1"/>
                </a:solidFill>
                <a:latin typeface="Arial"/>
                <a:ea typeface="Arial"/>
                <a:cs typeface="Arial"/>
                <a:sym typeface="Arial"/>
              </a:rPr>
              <a:t>/09/2025</a:t>
            </a:r>
            <a:endParaRPr sz="1400" b="0" i="1" u="none" strike="noStrike" cap="none">
              <a:solidFill>
                <a:schemeClr val="lt1"/>
              </a:solidFill>
              <a:latin typeface="Arial"/>
              <a:ea typeface="Arial"/>
              <a:cs typeface="Arial"/>
              <a:sym typeface="Arial"/>
            </a:endParaRPr>
          </a:p>
        </p:txBody>
      </p:sp>
      <p:sp>
        <p:nvSpPr>
          <p:cNvPr id="108" name="Google Shape;108;g380eafb6af4_0_28"/>
          <p:cNvSpPr txBox="1">
            <a:spLocks noGrp="1"/>
          </p:cNvSpPr>
          <p:nvPr>
            <p:ph type="body" idx="2"/>
          </p:nvPr>
        </p:nvSpPr>
        <p:spPr>
          <a:xfrm>
            <a:off x="4832400" y="1392800"/>
            <a:ext cx="3999900" cy="31761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 sz="2470" b="1">
                <a:solidFill>
                  <a:srgbClr val="274E13"/>
                </a:solidFill>
              </a:rPr>
              <a:t>The Physics (Faraday's Law)</a:t>
            </a:r>
            <a:endParaRPr sz="2470" b="1">
              <a:solidFill>
                <a:srgbClr val="274E13"/>
              </a:solidFill>
            </a:endParaRPr>
          </a:p>
          <a:p>
            <a:pPr marL="0" lvl="0" indent="0" algn="l" rtl="0">
              <a:spcBef>
                <a:spcPts val="0"/>
              </a:spcBef>
              <a:spcAft>
                <a:spcPts val="0"/>
              </a:spcAft>
              <a:buNone/>
            </a:pPr>
            <a:endParaRPr sz="1816"/>
          </a:p>
          <a:p>
            <a:pPr marL="0" lvl="0" indent="0" algn="l" rtl="0">
              <a:spcBef>
                <a:spcPts val="0"/>
              </a:spcBef>
              <a:spcAft>
                <a:spcPts val="0"/>
              </a:spcAft>
              <a:buClr>
                <a:schemeClr val="dk1"/>
              </a:buClr>
              <a:buSzPct val="60565"/>
              <a:buFont typeface="Arial"/>
              <a:buNone/>
            </a:pPr>
            <a:r>
              <a:rPr lang="en" sz="1816"/>
              <a:t>A changing current in the solenoid induces a strong electric field (Loop Voltage, U_loop) in the chamber. This voltage is what drives the Plasma Current (I_p). </a:t>
            </a:r>
            <a:endParaRPr sz="1816"/>
          </a:p>
          <a:p>
            <a:pPr marL="0" lvl="0" indent="0" algn="l" rtl="0">
              <a:spcBef>
                <a:spcPts val="0"/>
              </a:spcBef>
              <a:spcAft>
                <a:spcPts val="0"/>
              </a:spcAft>
              <a:buNone/>
            </a:pPr>
            <a:endParaRPr sz="1816"/>
          </a:p>
          <a:p>
            <a:pPr marL="0" lvl="0" indent="0" algn="l" rtl="0">
              <a:spcBef>
                <a:spcPts val="0"/>
              </a:spcBef>
              <a:spcAft>
                <a:spcPts val="0"/>
              </a:spcAft>
              <a:buNone/>
            </a:pPr>
            <a:endParaRPr sz="1816"/>
          </a:p>
          <a:p>
            <a:pPr marL="0" lvl="0" indent="0" algn="l" rtl="0">
              <a:spcBef>
                <a:spcPts val="0"/>
              </a:spcBef>
              <a:spcAft>
                <a:spcPts val="0"/>
              </a:spcAft>
              <a:buClr>
                <a:schemeClr val="dk1"/>
              </a:buClr>
              <a:buSzPct val="60565"/>
              <a:buFont typeface="Arial"/>
              <a:buNone/>
            </a:pPr>
            <a:r>
              <a:rPr lang="en" sz="1816"/>
              <a:t>This is why conventional tokamaks are </a:t>
            </a:r>
            <a:r>
              <a:rPr lang="en" sz="1816" b="1"/>
              <a:t>pulsed</a:t>
            </a:r>
            <a:r>
              <a:rPr lang="en" sz="1816"/>
              <a:t>. A transformer only works with a changing flux.</a:t>
            </a:r>
            <a:endParaRPr sz="1816"/>
          </a:p>
          <a:p>
            <a:pPr marL="0" lvl="0" indent="0" algn="l" rtl="0">
              <a:spcBef>
                <a:spcPts val="0"/>
              </a:spcBef>
              <a:spcAft>
                <a:spcPts val="0"/>
              </a:spcAft>
              <a:buClr>
                <a:schemeClr val="dk1"/>
              </a:buClr>
              <a:buSzPct val="78571"/>
              <a:buFont typeface="Arial"/>
              <a:buNone/>
            </a:pPr>
            <a:endParaRPr/>
          </a:p>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1048617" name="Google Shape;74;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48618" name="Google Shape;75;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048619" name="Google Shape;76;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lang="en"/>
          </a:p>
        </p:txBody>
      </p:sp>
      <p:pic>
        <p:nvPicPr>
          <p:cNvPr id="2097155" name="Google Shape;77;p15" title="Untitled design.png"/>
          <p:cNvPicPr preferRelativeResize="0">
            <a:picLocks/>
          </p:cNvPicPr>
          <p:nvPr/>
        </p:nvPicPr>
        <p:blipFill>
          <a:blip r:embed="rId3">
            <a:alphaModFix/>
          </a:blip>
          <a:stretch>
            <a:fillRect/>
          </a:stretch>
        </p:blipFill>
        <p:spPr>
          <a:xfrm>
            <a:off x="0" y="0"/>
            <a:ext cx="9144000" cy="5143500"/>
          </a:xfrm>
          <a:prstGeom prst="rect">
            <a:avLst/>
          </a:prstGeom>
          <a:noFill/>
          <a:ln>
            <a:noFill/>
          </a:ln>
        </p:spPr>
      </p:pic>
      <p:sp>
        <p:nvSpPr>
          <p:cNvPr id="1048620" name="Google Shape;78;p15"/>
          <p:cNvSpPr txBox="1">
            <a:spLocks noGrp="1"/>
          </p:cNvSpPr>
          <p:nvPr>
            <p:ph type="sldNum" idx="12"/>
          </p:nvPr>
        </p:nvSpPr>
        <p:spPr>
          <a:xfrm>
            <a:off x="85578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None/>
            </a:pPr>
            <a:r>
              <a:rPr lang="en" sz="1500" b="1">
                <a:solidFill>
                  <a:schemeClr val="lt1"/>
                </a:solidFill>
              </a:rPr>
              <a:t>3</a:t>
            </a:r>
          </a:p>
        </p:txBody>
      </p:sp>
      <p:sp>
        <p:nvSpPr>
          <p:cNvPr id="1048621" name="Google Shape;79;p15"/>
          <p:cNvSpPr txBox="1"/>
          <p:nvPr/>
        </p:nvSpPr>
        <p:spPr>
          <a:xfrm>
            <a:off x="78647" y="120625"/>
            <a:ext cx="7055400" cy="937500"/>
          </a:xfrm>
          <a:prstGeom prst="rect">
            <a:avLst/>
          </a:prstGeom>
          <a:noFill/>
          <a:ln>
            <a:noFill/>
          </a:ln>
        </p:spPr>
        <p:txBody>
          <a:bodyPr spcFirstLastPara="1" wrap="square" lIns="0" tIns="0" rIns="0" bIns="0" anchor="ctr" anchorCtr="0">
            <a:noAutofit/>
          </a:bodyPr>
          <a:lstStyle/>
          <a:p>
            <a:pPr marL="2286000" lvl="0" indent="457200" algn="l" rtl="0">
              <a:spcBef>
                <a:spcPts val="0"/>
              </a:spcBef>
              <a:spcAft>
                <a:spcPts val="0"/>
              </a:spcAft>
              <a:buNone/>
            </a:pPr>
            <a:r>
              <a:rPr lang="en-US" altLang="en-GB" sz="2800" b="1">
                <a:solidFill>
                  <a:srgbClr val="FFFFFF"/>
                </a:solidFill>
                <a:latin typeface="Century Gothic"/>
                <a:ea typeface="Century Gothic"/>
                <a:cs typeface="Century Gothic"/>
                <a:sym typeface="Century Gothic"/>
              </a:rPr>
              <a:t>Ohmic Heating </a:t>
            </a:r>
            <a:endParaRPr sz="2800" b="1">
              <a:solidFill>
                <a:srgbClr val="FFFFFF"/>
              </a:solidFill>
              <a:latin typeface="Century Gothic"/>
              <a:ea typeface="Century Gothic"/>
              <a:cs typeface="Century Gothic"/>
              <a:sym typeface="Century Gothic"/>
            </a:endParaRPr>
          </a:p>
        </p:txBody>
      </p:sp>
      <p:sp>
        <p:nvSpPr>
          <p:cNvPr id="1048622" name="Google Shape;80;p15"/>
          <p:cNvSpPr txBox="1"/>
          <p:nvPr/>
        </p:nvSpPr>
        <p:spPr>
          <a:xfrm>
            <a:off x="142700" y="1392800"/>
            <a:ext cx="7799700" cy="5406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None/>
            </a:pPr>
            <a:r>
              <a:rPr lang="en-US" altLang="en-GB" sz="3599" b="1">
                <a:solidFill>
                  <a:srgbClr val="134F5C"/>
                </a:solidFill>
                <a:latin typeface="Century Gothic"/>
                <a:ea typeface="Century Gothic"/>
                <a:cs typeface="Century Gothic"/>
                <a:sym typeface="Century Gothic"/>
              </a:rPr>
              <a:t>The Basics </a:t>
            </a:r>
            <a:endParaRPr sz="3599" b="1">
              <a:solidFill>
                <a:srgbClr val="134F5C"/>
              </a:solidFill>
              <a:latin typeface="Century Gothic"/>
              <a:ea typeface="Century Gothic"/>
              <a:cs typeface="Century Gothic"/>
              <a:sym typeface="Century Gothic"/>
            </a:endParaRPr>
          </a:p>
        </p:txBody>
      </p:sp>
      <p:sp>
        <p:nvSpPr>
          <p:cNvPr id="1048623" name="Google Shape;81;p15"/>
          <p:cNvSpPr txBox="1"/>
          <p:nvPr/>
        </p:nvSpPr>
        <p:spPr>
          <a:xfrm>
            <a:off x="556932" y="1933400"/>
            <a:ext cx="7501192" cy="2861100"/>
          </a:xfrm>
          <a:prstGeom prst="rect">
            <a:avLst/>
          </a:prstGeom>
          <a:noFill/>
          <a:ln>
            <a:noFill/>
          </a:ln>
        </p:spPr>
        <p:txBody>
          <a:bodyPr spcFirstLastPara="1" wrap="square" lIns="0" tIns="0" rIns="0" bIns="0" anchor="t" anchorCtr="0">
            <a:normAutofit/>
          </a:bodyPr>
          <a:lstStyle/>
          <a:p>
            <a:pPr marL="285750" lvl="0" indent="-285750" algn="l" rtl="0">
              <a:lnSpc>
                <a:spcPct val="125000"/>
              </a:lnSpc>
              <a:spcBef>
                <a:spcPts val="0"/>
              </a:spcBef>
              <a:spcAft>
                <a:spcPts val="0"/>
              </a:spcAft>
              <a:buFont typeface="Arial"/>
              <a:buChar char="•"/>
            </a:pPr>
            <a:r>
              <a:rPr lang="en-US" altLang="en-GB" sz="2000">
                <a:solidFill>
                  <a:srgbClr val="36363D"/>
                </a:solidFill>
              </a:rPr>
              <a:t>Definition: Heating  by driving a current through resistive conductors’s converting some of its electrical energy into heat.</a:t>
            </a:r>
            <a:endParaRPr sz="2000">
              <a:solidFill>
                <a:srgbClr val="36363D"/>
              </a:solidFill>
              <a:latin typeface="Century Gothic"/>
              <a:ea typeface="Century Gothic"/>
              <a:cs typeface="Century Gothic"/>
              <a:sym typeface="Century Gothic"/>
            </a:endParaRPr>
          </a:p>
          <a:p>
            <a:pPr marL="285750" lvl="0" indent="-285750" algn="l" rtl="0">
              <a:lnSpc>
                <a:spcPct val="125000"/>
              </a:lnSpc>
              <a:spcBef>
                <a:spcPts val="0"/>
              </a:spcBef>
              <a:spcAft>
                <a:spcPts val="0"/>
              </a:spcAft>
              <a:buFont typeface="Arial"/>
              <a:buChar char="•"/>
            </a:pPr>
            <a:r>
              <a:rPr lang="en-US" altLang="en-GB" sz="2000">
                <a:solidFill>
                  <a:srgbClr val="36363D"/>
                </a:solidFill>
                <a:latin typeface="Century Gothic"/>
                <a:ea typeface="Century Gothic"/>
                <a:cs typeface="Century Gothic"/>
                <a:sym typeface="Century Gothic"/>
              </a:rPr>
              <a:t>Role: Heats already-ionized plasma, not neutral gas.</a:t>
            </a:r>
            <a:endParaRPr sz="2000">
              <a:solidFill>
                <a:srgbClr val="36363D"/>
              </a:solidFill>
              <a:latin typeface="Century Gothic"/>
              <a:ea typeface="Century Gothic"/>
              <a:cs typeface="Century Gothic"/>
              <a:sym typeface="Century Gothic"/>
            </a:endParaRPr>
          </a:p>
          <a:p>
            <a:pPr marL="285750" lvl="0" indent="-285750" algn="l" rtl="0">
              <a:lnSpc>
                <a:spcPct val="125000"/>
              </a:lnSpc>
              <a:spcBef>
                <a:spcPts val="0"/>
              </a:spcBef>
              <a:spcAft>
                <a:spcPts val="0"/>
              </a:spcAft>
              <a:buFont typeface="Arial"/>
              <a:buChar char="•"/>
            </a:pPr>
            <a:r>
              <a:rPr lang="en-US" altLang="en-GB" sz="2000">
                <a:solidFill>
                  <a:srgbClr val="36363D"/>
                </a:solidFill>
                <a:latin typeface="Century Gothic"/>
                <a:ea typeface="Century Gothic"/>
                <a:cs typeface="Century Gothic"/>
                <a:sym typeface="Century Gothic"/>
              </a:rPr>
              <a:t>Formula:  P = I</a:t>
            </a:r>
            <a:r>
              <a:rPr lang="en-GB" altLang="en-GB" sz="2000">
                <a:solidFill>
                  <a:srgbClr val="36363D"/>
                </a:solidFill>
                <a:latin typeface="Century Gothic"/>
                <a:ea typeface="Century Gothic"/>
                <a:cs typeface="Century Gothic"/>
                <a:sym typeface="Century Gothic"/>
              </a:rPr>
              <a:t>²</a:t>
            </a:r>
            <a:r>
              <a:rPr lang="en-US" altLang="en-GB" sz="2000">
                <a:solidFill>
                  <a:srgbClr val="36363D"/>
                </a:solidFill>
                <a:latin typeface="Century Gothic"/>
                <a:ea typeface="Century Gothic"/>
                <a:cs typeface="Century Gothic"/>
                <a:sym typeface="Century Gothic"/>
              </a:rPr>
              <a:t>R(Ohmic power dissipation)</a:t>
            </a:r>
            <a:endParaRPr sz="2000">
              <a:solidFill>
                <a:srgbClr val="36363D"/>
              </a:solidFill>
              <a:latin typeface="Century Gothic"/>
              <a:ea typeface="Century Gothic"/>
              <a:cs typeface="Century Gothic"/>
              <a:sym typeface="Century Gothic"/>
            </a:endParaRPr>
          </a:p>
          <a:p>
            <a:pPr marL="285750" lvl="0" indent="-285750" algn="l" rtl="0">
              <a:lnSpc>
                <a:spcPct val="125000"/>
              </a:lnSpc>
              <a:spcBef>
                <a:spcPts val="0"/>
              </a:spcBef>
              <a:spcAft>
                <a:spcPts val="0"/>
              </a:spcAft>
              <a:buFont typeface="Arial"/>
              <a:buChar char="•"/>
            </a:pPr>
            <a:r>
              <a:rPr lang="en-US" altLang="en-GB" sz="2000">
                <a:solidFill>
                  <a:srgbClr val="36363D"/>
                </a:solidFill>
                <a:latin typeface="Century Gothic"/>
                <a:ea typeface="Century Gothic"/>
                <a:cs typeface="Century Gothic"/>
                <a:sym typeface="Century Gothic"/>
              </a:rPr>
              <a:t>Analogy: like heating a wire with current, but plasma is the “wire.</a:t>
            </a:r>
            <a:r>
              <a:rPr lang="en-US" altLang="en-GB" sz="1600">
                <a:solidFill>
                  <a:srgbClr val="02267E"/>
                </a:solidFill>
                <a:latin typeface="Century Gothic"/>
                <a:ea typeface="Century Gothic"/>
                <a:cs typeface="Century Gothic"/>
                <a:sym typeface="Century Gothic"/>
              </a:rPr>
              <a:t>”</a:t>
            </a:r>
            <a:endParaRPr sz="1600">
              <a:solidFill>
                <a:srgbClr val="02267E"/>
              </a:solidFill>
              <a:latin typeface="Century Gothic"/>
              <a:ea typeface="Century Gothic"/>
              <a:cs typeface="Century Gothic"/>
              <a:sym typeface="Century Gothic"/>
            </a:endParaRPr>
          </a:p>
          <a:p>
            <a:endParaRPr lang="zh-CN" altLang="en-US"/>
          </a:p>
        </p:txBody>
      </p:sp>
      <p:sp>
        <p:nvSpPr>
          <p:cNvPr id="1048624" name="Google Shape;82;p15"/>
          <p:cNvSpPr/>
          <p:nvPr/>
        </p:nvSpPr>
        <p:spPr>
          <a:xfrm>
            <a:off x="142700" y="4926350"/>
            <a:ext cx="8481600" cy="180000"/>
          </a:xfrm>
          <a:prstGeom prst="roundRect">
            <a:avLst>
              <a:gd name="adj" fmla="val 16667"/>
            </a:avLst>
          </a:prstGeom>
          <a:solidFill>
            <a:srgbClr val="274E1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i="1">
                <a:solidFill>
                  <a:schemeClr val="lt1"/>
                </a:solidFill>
              </a:rPr>
              <a:t>NAIJA FUSION 2025          </a:t>
            </a:r>
            <a:r>
              <a:rPr lang="en-US" altLang="en-GB" i="1">
                <a:solidFill>
                  <a:schemeClr val="lt1"/>
                </a:solidFill>
              </a:rPr>
              <a:t>19/</a:t>
            </a:r>
            <a:r>
              <a:rPr lang="en" i="1">
                <a:solidFill>
                  <a:schemeClr val="lt1"/>
                </a:solidFill>
              </a:rPr>
              <a:t>09/2025</a:t>
            </a:r>
            <a:endParaRPr i="1">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1048691" name="Google Shape;74;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48692" name="Google Shape;75;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048693" name="Google Shape;76;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lang="en"/>
          </a:p>
        </p:txBody>
      </p:sp>
      <p:pic>
        <p:nvPicPr>
          <p:cNvPr id="2097156" name="Google Shape;77;p15" title="Untitled design.png"/>
          <p:cNvPicPr preferRelativeResize="0">
            <a:picLocks/>
          </p:cNvPicPr>
          <p:nvPr/>
        </p:nvPicPr>
        <p:blipFill>
          <a:blip r:embed="rId3">
            <a:alphaModFix/>
          </a:blip>
          <a:stretch>
            <a:fillRect/>
          </a:stretch>
        </p:blipFill>
        <p:spPr>
          <a:xfrm>
            <a:off x="0" y="0"/>
            <a:ext cx="9144000" cy="5143500"/>
          </a:xfrm>
          <a:prstGeom prst="rect">
            <a:avLst/>
          </a:prstGeom>
          <a:noFill/>
          <a:ln>
            <a:noFill/>
          </a:ln>
        </p:spPr>
      </p:pic>
      <p:sp>
        <p:nvSpPr>
          <p:cNvPr id="1048694" name="Google Shape;78;p15"/>
          <p:cNvSpPr txBox="1">
            <a:spLocks noGrp="1"/>
          </p:cNvSpPr>
          <p:nvPr>
            <p:ph type="sldNum" idx="12"/>
          </p:nvPr>
        </p:nvSpPr>
        <p:spPr>
          <a:xfrm>
            <a:off x="85578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None/>
            </a:pPr>
            <a:r>
              <a:rPr lang="en" sz="1500" b="1">
                <a:solidFill>
                  <a:schemeClr val="lt1"/>
                </a:solidFill>
              </a:rPr>
              <a:t>3</a:t>
            </a:r>
          </a:p>
        </p:txBody>
      </p:sp>
      <p:sp>
        <p:nvSpPr>
          <p:cNvPr id="1048695" name="Google Shape;79;p15"/>
          <p:cNvSpPr txBox="1"/>
          <p:nvPr/>
        </p:nvSpPr>
        <p:spPr>
          <a:xfrm>
            <a:off x="78647" y="120625"/>
            <a:ext cx="7055400" cy="937500"/>
          </a:xfrm>
          <a:prstGeom prst="rect">
            <a:avLst/>
          </a:prstGeom>
          <a:noFill/>
          <a:ln>
            <a:noFill/>
          </a:ln>
        </p:spPr>
        <p:txBody>
          <a:bodyPr spcFirstLastPara="1" wrap="square" lIns="0" tIns="0" rIns="0" bIns="0" anchor="ctr" anchorCtr="0">
            <a:noAutofit/>
          </a:bodyPr>
          <a:lstStyle/>
          <a:p>
            <a:pPr marL="2286000" lvl="0" indent="457200" algn="ctr" rtl="0">
              <a:spcBef>
                <a:spcPts val="0"/>
              </a:spcBef>
              <a:spcAft>
                <a:spcPts val="0"/>
              </a:spcAft>
              <a:buNone/>
            </a:pPr>
            <a:r>
              <a:rPr lang="en-US" altLang="en-GB" sz="2800" b="1">
                <a:solidFill>
                  <a:srgbClr val="FFFFFF"/>
                </a:solidFill>
                <a:latin typeface="Century Gothic"/>
                <a:ea typeface="Century Gothic"/>
                <a:cs typeface="Century Gothic"/>
                <a:sym typeface="Century Gothic"/>
              </a:rPr>
              <a:t>Ohmic Heating in Plasma</a:t>
            </a:r>
            <a:endParaRPr sz="2800" b="1">
              <a:solidFill>
                <a:srgbClr val="FFFFFF"/>
              </a:solidFill>
              <a:latin typeface="Century Gothic"/>
              <a:ea typeface="Century Gothic"/>
              <a:cs typeface="Century Gothic"/>
              <a:sym typeface="Century Gothic"/>
            </a:endParaRPr>
          </a:p>
        </p:txBody>
      </p:sp>
      <p:sp>
        <p:nvSpPr>
          <p:cNvPr id="1048696" name="Google Shape;80;p15"/>
          <p:cNvSpPr txBox="1"/>
          <p:nvPr/>
        </p:nvSpPr>
        <p:spPr>
          <a:xfrm>
            <a:off x="142700" y="1392800"/>
            <a:ext cx="7799700" cy="5406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None/>
            </a:pPr>
            <a:r>
              <a:rPr lang="en-US" altLang="en-GB" sz="3599" b="1">
                <a:solidFill>
                  <a:srgbClr val="134F5C"/>
                </a:solidFill>
                <a:latin typeface="Century Gothic"/>
                <a:ea typeface="Century Gothic"/>
                <a:cs typeface="Century Gothic"/>
                <a:sym typeface="Century Gothic"/>
              </a:rPr>
              <a:t>A few Things to Note</a:t>
            </a:r>
            <a:endParaRPr sz="3599" b="1">
              <a:solidFill>
                <a:srgbClr val="134F5C"/>
              </a:solidFill>
              <a:latin typeface="Century Gothic"/>
              <a:ea typeface="Century Gothic"/>
              <a:cs typeface="Century Gothic"/>
              <a:sym typeface="Century Gothic"/>
            </a:endParaRPr>
          </a:p>
        </p:txBody>
      </p:sp>
      <p:sp>
        <p:nvSpPr>
          <p:cNvPr id="1048697" name="Google Shape;81;p15"/>
          <p:cNvSpPr txBox="1"/>
          <p:nvPr/>
        </p:nvSpPr>
        <p:spPr>
          <a:xfrm>
            <a:off x="485684" y="1933400"/>
            <a:ext cx="8072165" cy="2861100"/>
          </a:xfrm>
          <a:prstGeom prst="rect">
            <a:avLst/>
          </a:prstGeom>
          <a:noFill/>
          <a:ln>
            <a:noFill/>
          </a:ln>
        </p:spPr>
        <p:txBody>
          <a:bodyPr spcFirstLastPara="1" wrap="square" lIns="0" tIns="0" rIns="0" bIns="0" anchor="t" anchorCtr="0">
            <a:normAutofit/>
          </a:bodyPr>
          <a:lstStyle/>
          <a:p>
            <a:pPr marL="342900" lvl="0" indent="-342900" algn="l" rtl="0">
              <a:lnSpc>
                <a:spcPct val="125000"/>
              </a:lnSpc>
              <a:spcBef>
                <a:spcPts val="0"/>
              </a:spcBef>
              <a:spcAft>
                <a:spcPts val="0"/>
              </a:spcAft>
              <a:buFont typeface="Arial"/>
              <a:buChar char="•"/>
            </a:pPr>
            <a:r>
              <a:rPr lang="en-US" altLang="en-GB" sz="2000"/>
              <a:t>Seed plasma creation (via pre-ionization, RF, etc.) → Ohmic heating takes </a:t>
            </a:r>
            <a:r>
              <a:rPr lang="en-US" altLang="en-GB" sz="2000">
                <a:solidFill>
                  <a:srgbClr val="000000"/>
                </a:solidFill>
              </a:rPr>
              <a:t>over.</a:t>
            </a:r>
            <a:endParaRPr sz="2000">
              <a:solidFill>
                <a:srgbClr val="000000"/>
              </a:solidFill>
              <a:latin typeface="Century Gothic"/>
              <a:ea typeface="Century Gothic"/>
              <a:cs typeface="Century Gothic"/>
              <a:sym typeface="Century Gothic"/>
            </a:endParaRPr>
          </a:p>
          <a:p>
            <a:pPr marL="342900" lvl="0" indent="-342900" algn="l" rtl="0">
              <a:lnSpc>
                <a:spcPct val="125000"/>
              </a:lnSpc>
              <a:spcBef>
                <a:spcPts val="0"/>
              </a:spcBef>
              <a:spcAft>
                <a:spcPts val="0"/>
              </a:spcAft>
              <a:buFont typeface="Arial"/>
              <a:buChar char="•"/>
            </a:pPr>
            <a:r>
              <a:rPr lang="en-US" altLang="en-GB" sz="2000">
                <a:solidFill>
                  <a:srgbClr val="000000"/>
                </a:solidFill>
                <a:latin typeface="Century Gothic"/>
                <a:ea typeface="Century Gothic"/>
                <a:cs typeface="Century Gothic"/>
                <a:sym typeface="Century Gothic"/>
              </a:rPr>
              <a:t>Solenoid (primary coil) → Plasma (secondary)</a:t>
            </a:r>
            <a:endParaRPr sz="2000">
              <a:solidFill>
                <a:srgbClr val="000000"/>
              </a:solidFill>
              <a:latin typeface="Century Gothic"/>
              <a:ea typeface="Century Gothic"/>
              <a:cs typeface="Century Gothic"/>
              <a:sym typeface="Century Gothic"/>
            </a:endParaRPr>
          </a:p>
          <a:p>
            <a:pPr marL="342900" lvl="0" indent="-342900" algn="l" rtl="0">
              <a:lnSpc>
                <a:spcPct val="125000"/>
              </a:lnSpc>
              <a:spcBef>
                <a:spcPts val="0"/>
              </a:spcBef>
              <a:spcAft>
                <a:spcPts val="0"/>
              </a:spcAft>
              <a:buFont typeface="Arial"/>
              <a:buChar char="•"/>
            </a:pPr>
            <a:r>
              <a:rPr lang="en-US" altLang="en-GB" sz="2000">
                <a:solidFill>
                  <a:srgbClr val="000000"/>
                </a:solidFill>
                <a:latin typeface="Century Gothic"/>
                <a:ea typeface="Century Gothic"/>
                <a:cs typeface="Century Gothic"/>
                <a:sym typeface="Century Gothic"/>
              </a:rPr>
              <a:t>Changing flux induces toroidal E-field</a:t>
            </a:r>
            <a:endParaRPr sz="2000">
              <a:solidFill>
                <a:srgbClr val="000000"/>
              </a:solidFill>
              <a:latin typeface="Century Gothic"/>
              <a:ea typeface="Century Gothic"/>
              <a:cs typeface="Century Gothic"/>
              <a:sym typeface="Century Gothic"/>
            </a:endParaRPr>
          </a:p>
          <a:p>
            <a:pPr marL="342900" lvl="0" indent="-342900" algn="l" rtl="0">
              <a:lnSpc>
                <a:spcPct val="125000"/>
              </a:lnSpc>
              <a:spcBef>
                <a:spcPts val="0"/>
              </a:spcBef>
              <a:spcAft>
                <a:spcPts val="0"/>
              </a:spcAft>
              <a:buFont typeface="Arial"/>
              <a:buChar char="•"/>
            </a:pPr>
            <a:r>
              <a:rPr lang="en-US" altLang="en-GB" sz="2000">
                <a:solidFill>
                  <a:srgbClr val="000000"/>
                </a:solidFill>
                <a:latin typeface="Century Gothic"/>
                <a:ea typeface="Century Gothic"/>
                <a:cs typeface="Century Gothic"/>
                <a:sym typeface="Century Gothic"/>
              </a:rPr>
              <a:t>Drives plasma current (RLC-like circuit</a:t>
            </a:r>
            <a:endParaRPr lang="zh-CN" altLang="en-US"/>
          </a:p>
        </p:txBody>
      </p:sp>
      <p:sp>
        <p:nvSpPr>
          <p:cNvPr id="1048698" name="Google Shape;82;p15"/>
          <p:cNvSpPr/>
          <p:nvPr/>
        </p:nvSpPr>
        <p:spPr>
          <a:xfrm>
            <a:off x="142700" y="4926350"/>
            <a:ext cx="8481600" cy="180000"/>
          </a:xfrm>
          <a:prstGeom prst="roundRect">
            <a:avLst>
              <a:gd name="adj" fmla="val 16667"/>
            </a:avLst>
          </a:prstGeom>
          <a:solidFill>
            <a:srgbClr val="274E1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i="1">
                <a:solidFill>
                  <a:schemeClr val="lt1"/>
                </a:solidFill>
              </a:rPr>
              <a:t>NAIJA FUSION 2025          1</a:t>
            </a:r>
            <a:r>
              <a:rPr lang="en-US" altLang="en-GB" i="1">
                <a:solidFill>
                  <a:schemeClr val="lt1"/>
                </a:solidFill>
              </a:rPr>
              <a:t>9</a:t>
            </a:r>
            <a:r>
              <a:rPr lang="en" i="1">
                <a:solidFill>
                  <a:schemeClr val="lt1"/>
                </a:solidFill>
              </a:rPr>
              <a:t>/09/2025</a:t>
            </a:r>
            <a:endParaRPr i="1">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1048582" name="Google Shape;74;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48583" name="Google Shape;75;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048584" name="Google Shape;76;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lang="en"/>
          </a:p>
        </p:txBody>
      </p:sp>
      <p:pic>
        <p:nvPicPr>
          <p:cNvPr id="2097152" name="Google Shape;77;p15" title="Untitled design.png"/>
          <p:cNvPicPr preferRelativeResize="0">
            <a:picLocks/>
          </p:cNvPicPr>
          <p:nvPr/>
        </p:nvPicPr>
        <p:blipFill>
          <a:blip r:embed="rId3">
            <a:alphaModFix/>
          </a:blip>
          <a:stretch>
            <a:fillRect/>
          </a:stretch>
        </p:blipFill>
        <p:spPr>
          <a:xfrm>
            <a:off x="0" y="0"/>
            <a:ext cx="9144000" cy="5143500"/>
          </a:xfrm>
          <a:prstGeom prst="rect">
            <a:avLst/>
          </a:prstGeom>
          <a:noFill/>
          <a:ln>
            <a:noFill/>
          </a:ln>
        </p:spPr>
      </p:pic>
      <p:sp>
        <p:nvSpPr>
          <p:cNvPr id="1048585" name="Google Shape;78;p15"/>
          <p:cNvSpPr txBox="1">
            <a:spLocks noGrp="1"/>
          </p:cNvSpPr>
          <p:nvPr>
            <p:ph type="sldNum" idx="12"/>
          </p:nvPr>
        </p:nvSpPr>
        <p:spPr>
          <a:xfrm>
            <a:off x="85578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None/>
            </a:pPr>
            <a:r>
              <a:rPr lang="en" sz="1500" b="1">
                <a:solidFill>
                  <a:schemeClr val="lt1"/>
                </a:solidFill>
              </a:rPr>
              <a:t>3</a:t>
            </a:r>
          </a:p>
        </p:txBody>
      </p:sp>
      <p:sp>
        <p:nvSpPr>
          <p:cNvPr id="1048586" name="Google Shape;79;p15"/>
          <p:cNvSpPr txBox="1"/>
          <p:nvPr/>
        </p:nvSpPr>
        <p:spPr>
          <a:xfrm>
            <a:off x="78647" y="120625"/>
            <a:ext cx="7055400" cy="937500"/>
          </a:xfrm>
          <a:prstGeom prst="rect">
            <a:avLst/>
          </a:prstGeom>
          <a:noFill/>
          <a:ln>
            <a:noFill/>
          </a:ln>
        </p:spPr>
        <p:txBody>
          <a:bodyPr spcFirstLastPara="1" wrap="square" lIns="0" tIns="0" rIns="0" bIns="0" anchor="ctr" anchorCtr="0">
            <a:noAutofit/>
          </a:bodyPr>
          <a:lstStyle/>
          <a:p>
            <a:pPr marL="2286000" lvl="0" indent="457200" algn="ctr" rtl="0">
              <a:spcBef>
                <a:spcPts val="0"/>
              </a:spcBef>
              <a:spcAft>
                <a:spcPts val="0"/>
              </a:spcAft>
              <a:buNone/>
            </a:pPr>
            <a:r>
              <a:rPr lang="en-US" altLang="en-GB" sz="2800" b="1">
                <a:solidFill>
                  <a:srgbClr val="FFFFFF"/>
                </a:solidFill>
                <a:latin typeface="Century Gothic"/>
                <a:ea typeface="Century Gothic"/>
                <a:cs typeface="Century Gothic"/>
                <a:sym typeface="Century Gothic"/>
              </a:rPr>
              <a:t>Ohmic Heating in Plasma</a:t>
            </a:r>
            <a:endParaRPr sz="2800" b="1">
              <a:solidFill>
                <a:srgbClr val="FFFFFF"/>
              </a:solidFill>
              <a:latin typeface="Century Gothic"/>
              <a:ea typeface="Century Gothic"/>
              <a:cs typeface="Century Gothic"/>
              <a:sym typeface="Century Gothic"/>
            </a:endParaRPr>
          </a:p>
        </p:txBody>
      </p:sp>
      <p:sp>
        <p:nvSpPr>
          <p:cNvPr id="1048587" name="Google Shape;80;p15"/>
          <p:cNvSpPr txBox="1"/>
          <p:nvPr/>
        </p:nvSpPr>
        <p:spPr>
          <a:xfrm>
            <a:off x="142700" y="1392800"/>
            <a:ext cx="7799700" cy="5406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None/>
            </a:pPr>
            <a:r>
              <a:rPr lang="en" sz="3599" b="1">
                <a:solidFill>
                  <a:srgbClr val="134F5C"/>
                </a:solidFill>
                <a:latin typeface="Century Gothic"/>
                <a:ea typeface="Century Gothic"/>
                <a:cs typeface="Century Gothic"/>
                <a:sym typeface="Century Gothic"/>
              </a:rPr>
              <a:t>H</a:t>
            </a:r>
            <a:r>
              <a:rPr lang="en-US" altLang="en-GB" sz="3599" b="1">
                <a:solidFill>
                  <a:srgbClr val="134F5C"/>
                </a:solidFill>
                <a:latin typeface="Century Gothic"/>
                <a:ea typeface="Century Gothic"/>
                <a:cs typeface="Century Gothic"/>
                <a:sym typeface="Century Gothic"/>
              </a:rPr>
              <a:t>ow does Ohmic Heating work?</a:t>
            </a:r>
            <a:endParaRPr sz="3599" b="1">
              <a:solidFill>
                <a:srgbClr val="134F5C"/>
              </a:solidFill>
              <a:latin typeface="Century Gothic"/>
              <a:ea typeface="Century Gothic"/>
              <a:cs typeface="Century Gothic"/>
              <a:sym typeface="Century Gothic"/>
            </a:endParaRPr>
          </a:p>
        </p:txBody>
      </p:sp>
      <p:sp>
        <p:nvSpPr>
          <p:cNvPr id="1048588" name="Google Shape;81;p15"/>
          <p:cNvSpPr txBox="1"/>
          <p:nvPr/>
        </p:nvSpPr>
        <p:spPr>
          <a:xfrm>
            <a:off x="37250" y="1933400"/>
            <a:ext cx="8520600" cy="2861100"/>
          </a:xfrm>
          <a:prstGeom prst="rect">
            <a:avLst/>
          </a:prstGeom>
          <a:noFill/>
          <a:ln>
            <a:noFill/>
          </a:ln>
        </p:spPr>
        <p:txBody>
          <a:bodyPr spcFirstLastPara="1" wrap="square" lIns="0" tIns="0" rIns="0" bIns="0" anchor="t" anchorCtr="0">
            <a:normAutofit/>
          </a:bodyPr>
          <a:lstStyle/>
          <a:p>
            <a:pPr marL="285750" lvl="0" indent="-285750" algn="l" rtl="0">
              <a:lnSpc>
                <a:spcPct val="125000"/>
              </a:lnSpc>
              <a:spcBef>
                <a:spcPts val="0"/>
              </a:spcBef>
              <a:spcAft>
                <a:spcPts val="0"/>
              </a:spcAft>
              <a:buFont typeface="Arial"/>
              <a:buChar char="•"/>
            </a:pPr>
            <a:r>
              <a:rPr lang="en-US" altLang="en-GB" sz="2000">
                <a:solidFill>
                  <a:srgbClr val="000000"/>
                </a:solidFill>
              </a:rPr>
              <a:t>Transformer induces current in plasma</a:t>
            </a:r>
            <a:endParaRPr sz="2000">
              <a:solidFill>
                <a:srgbClr val="000000"/>
              </a:solidFill>
              <a:latin typeface="Century Gothic"/>
              <a:ea typeface="Century Gothic"/>
              <a:cs typeface="Century Gothic"/>
              <a:sym typeface="Century Gothic"/>
            </a:endParaRPr>
          </a:p>
          <a:p>
            <a:pPr marL="285750" lvl="0" indent="-285750" algn="l" rtl="0">
              <a:lnSpc>
                <a:spcPct val="125000"/>
              </a:lnSpc>
              <a:spcBef>
                <a:spcPts val="0"/>
              </a:spcBef>
              <a:spcAft>
                <a:spcPts val="0"/>
              </a:spcAft>
              <a:buFont typeface="Arial"/>
              <a:buChar char="•"/>
            </a:pPr>
            <a:r>
              <a:rPr lang="en-US" altLang="en-GB" sz="2000">
                <a:solidFill>
                  <a:srgbClr val="000000"/>
                </a:solidFill>
                <a:latin typeface="Century Gothic"/>
                <a:ea typeface="Century Gothic"/>
                <a:cs typeface="Century Gothic"/>
                <a:sym typeface="Century Gothic"/>
              </a:rPr>
              <a:t>Plasma has resistance → converts current into heat</a:t>
            </a:r>
            <a:endParaRPr sz="2000">
              <a:solidFill>
                <a:srgbClr val="000000"/>
              </a:solidFill>
              <a:latin typeface="Century Gothic"/>
              <a:ea typeface="Century Gothic"/>
              <a:cs typeface="Century Gothic"/>
              <a:sym typeface="Century Gothic"/>
            </a:endParaRPr>
          </a:p>
          <a:p>
            <a:pPr marL="285750" lvl="0" indent="-285750" algn="l" rtl="0">
              <a:lnSpc>
                <a:spcPct val="125000"/>
              </a:lnSpc>
              <a:spcBef>
                <a:spcPts val="0"/>
              </a:spcBef>
              <a:spcAft>
                <a:spcPts val="0"/>
              </a:spcAft>
              <a:buFont typeface="Arial"/>
              <a:buChar char="•"/>
            </a:pPr>
            <a:r>
              <a:rPr lang="en-US" altLang="en-GB" sz="2000">
                <a:solidFill>
                  <a:srgbClr val="000000"/>
                </a:solidFill>
                <a:latin typeface="Century Gothic"/>
                <a:ea typeface="Century Gothic"/>
                <a:cs typeface="Century Gothic"/>
                <a:sym typeface="Century Gothic"/>
              </a:rPr>
              <a:t>Ohmic heating power: P = I</a:t>
            </a:r>
            <a:r>
              <a:rPr lang="en-GB" altLang="en-GB" sz="2000">
                <a:solidFill>
                  <a:srgbClr val="000000"/>
                </a:solidFill>
                <a:latin typeface="Century Gothic"/>
                <a:ea typeface="Century Gothic"/>
                <a:cs typeface="Century Gothic"/>
                <a:sym typeface="Century Gothic"/>
              </a:rPr>
              <a:t>²</a:t>
            </a:r>
            <a:r>
              <a:rPr lang="en-US" altLang="en-GB" sz="2000">
                <a:solidFill>
                  <a:srgbClr val="000000"/>
                </a:solidFill>
                <a:latin typeface="Century Gothic"/>
                <a:ea typeface="Century Gothic"/>
                <a:cs typeface="Century Gothic"/>
                <a:sym typeface="Century Gothic"/>
              </a:rPr>
              <a:t>R</a:t>
            </a:r>
            <a:endParaRPr sz="2000">
              <a:solidFill>
                <a:srgbClr val="000000"/>
              </a:solidFill>
              <a:latin typeface="Century Gothic"/>
              <a:ea typeface="Century Gothic"/>
              <a:cs typeface="Century Gothic"/>
              <a:sym typeface="Century Gothic"/>
            </a:endParaRPr>
          </a:p>
          <a:p>
            <a:pPr marL="285750" lvl="0" indent="-285750" algn="l" rtl="0">
              <a:lnSpc>
                <a:spcPct val="125000"/>
              </a:lnSpc>
              <a:spcBef>
                <a:spcPts val="0"/>
              </a:spcBef>
              <a:spcAft>
                <a:spcPts val="0"/>
              </a:spcAft>
              <a:buFont typeface="Arial"/>
              <a:buChar char="•"/>
            </a:pPr>
            <a:r>
              <a:rPr lang="en-US" altLang="en-GB" sz="2000">
                <a:solidFill>
                  <a:srgbClr val="000000"/>
                </a:solidFill>
                <a:latin typeface="Century Gothic"/>
                <a:ea typeface="Century Gothic"/>
                <a:cs typeface="Century Gothic"/>
                <a:sym typeface="Century Gothic"/>
              </a:rPr>
              <a:t>Link: Transformer action drives the current; Ohmic effect generates the he</a:t>
            </a:r>
            <a:r>
              <a:rPr lang="en-US" altLang="en-GB" sz="2000">
                <a:solidFill>
                  <a:srgbClr val="02267E"/>
                </a:solidFill>
                <a:latin typeface="Century Gothic"/>
                <a:ea typeface="Century Gothic"/>
                <a:cs typeface="Century Gothic"/>
                <a:sym typeface="Century Gothic"/>
              </a:rPr>
              <a:t>at</a:t>
            </a:r>
            <a:endParaRPr sz="2000">
              <a:solidFill>
                <a:srgbClr val="02267E"/>
              </a:solidFill>
              <a:latin typeface="Century Gothic"/>
              <a:ea typeface="Century Gothic"/>
              <a:cs typeface="Century Gothic"/>
              <a:sym typeface="Century Gothic"/>
            </a:endParaRPr>
          </a:p>
          <a:p>
            <a:endParaRPr lang="zh-CN" altLang="en-US"/>
          </a:p>
        </p:txBody>
      </p:sp>
      <p:sp>
        <p:nvSpPr>
          <p:cNvPr id="1048589" name="Google Shape;82;p15"/>
          <p:cNvSpPr/>
          <p:nvPr/>
        </p:nvSpPr>
        <p:spPr>
          <a:xfrm>
            <a:off x="142700" y="4926350"/>
            <a:ext cx="8481600" cy="180000"/>
          </a:xfrm>
          <a:prstGeom prst="roundRect">
            <a:avLst>
              <a:gd name="adj" fmla="val 16667"/>
            </a:avLst>
          </a:prstGeom>
          <a:solidFill>
            <a:srgbClr val="274E1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i="1">
                <a:solidFill>
                  <a:schemeClr val="lt1"/>
                </a:solidFill>
              </a:rPr>
              <a:t>NAIJA FUSION 2025          1</a:t>
            </a:r>
            <a:r>
              <a:rPr lang="en-US" altLang="en-GB" i="1">
                <a:solidFill>
                  <a:schemeClr val="lt1"/>
                </a:solidFill>
              </a:rPr>
              <a:t>9/</a:t>
            </a:r>
            <a:r>
              <a:rPr lang="en" i="1">
                <a:solidFill>
                  <a:schemeClr val="lt1"/>
                </a:solidFill>
              </a:rPr>
              <a:t>09/2025</a:t>
            </a:r>
            <a:endParaRPr i="1">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1048617" name="Google Shape;74;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48618" name="Google Shape;75;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048619" name="Google Shape;76;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lang="en"/>
          </a:p>
        </p:txBody>
      </p:sp>
      <p:pic>
        <p:nvPicPr>
          <p:cNvPr id="2097155" name="Google Shape;77;p15" title="Untitled design.png"/>
          <p:cNvPicPr preferRelativeResize="0">
            <a:picLocks/>
          </p:cNvPicPr>
          <p:nvPr/>
        </p:nvPicPr>
        <p:blipFill>
          <a:blip r:embed="rId3">
            <a:alphaModFix/>
          </a:blip>
          <a:stretch>
            <a:fillRect/>
          </a:stretch>
        </p:blipFill>
        <p:spPr>
          <a:xfrm>
            <a:off x="0" y="0"/>
            <a:ext cx="9144000" cy="5143500"/>
          </a:xfrm>
          <a:prstGeom prst="rect">
            <a:avLst/>
          </a:prstGeom>
          <a:noFill/>
          <a:ln>
            <a:noFill/>
          </a:ln>
        </p:spPr>
      </p:pic>
      <p:sp>
        <p:nvSpPr>
          <p:cNvPr id="1048620" name="Google Shape;78;p15"/>
          <p:cNvSpPr txBox="1">
            <a:spLocks noGrp="1"/>
          </p:cNvSpPr>
          <p:nvPr>
            <p:ph type="sldNum" idx="12"/>
          </p:nvPr>
        </p:nvSpPr>
        <p:spPr>
          <a:xfrm>
            <a:off x="85578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None/>
            </a:pPr>
            <a:r>
              <a:rPr lang="en" sz="1500" b="1">
                <a:solidFill>
                  <a:schemeClr val="lt1"/>
                </a:solidFill>
              </a:rPr>
              <a:t>3</a:t>
            </a:r>
          </a:p>
        </p:txBody>
      </p:sp>
      <p:sp>
        <p:nvSpPr>
          <p:cNvPr id="1048621" name="Google Shape;79;p15"/>
          <p:cNvSpPr txBox="1"/>
          <p:nvPr/>
        </p:nvSpPr>
        <p:spPr>
          <a:xfrm>
            <a:off x="78647" y="120625"/>
            <a:ext cx="7055400" cy="937500"/>
          </a:xfrm>
          <a:prstGeom prst="rect">
            <a:avLst/>
          </a:prstGeom>
          <a:noFill/>
          <a:ln>
            <a:noFill/>
          </a:ln>
        </p:spPr>
        <p:txBody>
          <a:bodyPr spcFirstLastPara="1" wrap="square" lIns="0" tIns="0" rIns="0" bIns="0" anchor="ctr" anchorCtr="0">
            <a:noAutofit/>
          </a:bodyPr>
          <a:lstStyle/>
          <a:p>
            <a:pPr marL="2286000" lvl="0" indent="457200" algn="l" rtl="0">
              <a:spcBef>
                <a:spcPts val="0"/>
              </a:spcBef>
              <a:spcAft>
                <a:spcPts val="0"/>
              </a:spcAft>
              <a:buNone/>
            </a:pPr>
            <a:r>
              <a:rPr lang="en-US" altLang="en-GB" sz="2800" b="1">
                <a:solidFill>
                  <a:srgbClr val="FFFFFF"/>
                </a:solidFill>
                <a:latin typeface="Century Gothic"/>
                <a:ea typeface="Century Gothic"/>
                <a:cs typeface="Century Gothic"/>
                <a:sym typeface="Century Gothic"/>
              </a:rPr>
              <a:t>Ohmic Heating </a:t>
            </a:r>
            <a:endParaRPr sz="2800" b="1">
              <a:solidFill>
                <a:srgbClr val="FFFFFF"/>
              </a:solidFill>
              <a:latin typeface="Century Gothic"/>
              <a:ea typeface="Century Gothic"/>
              <a:cs typeface="Century Gothic"/>
              <a:sym typeface="Century Gothic"/>
            </a:endParaRPr>
          </a:p>
        </p:txBody>
      </p:sp>
      <p:sp>
        <p:nvSpPr>
          <p:cNvPr id="1048622" name="Google Shape;80;p15"/>
          <p:cNvSpPr txBox="1"/>
          <p:nvPr/>
        </p:nvSpPr>
        <p:spPr>
          <a:xfrm>
            <a:off x="142700" y="1392800"/>
            <a:ext cx="7799700" cy="5406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None/>
            </a:pPr>
            <a:r>
              <a:rPr lang="en-US" altLang="en-GB" sz="3599" b="1">
                <a:solidFill>
                  <a:srgbClr val="134F5C"/>
                </a:solidFill>
                <a:latin typeface="Century Gothic"/>
                <a:ea typeface="Century Gothic"/>
                <a:cs typeface="Century Gothic"/>
                <a:sym typeface="Century Gothic"/>
              </a:rPr>
              <a:t>The Basics </a:t>
            </a:r>
            <a:endParaRPr sz="3599" b="1">
              <a:solidFill>
                <a:srgbClr val="134F5C"/>
              </a:solidFill>
              <a:latin typeface="Century Gothic"/>
              <a:ea typeface="Century Gothic"/>
              <a:cs typeface="Century Gothic"/>
              <a:sym typeface="Century Gothic"/>
            </a:endParaRPr>
          </a:p>
        </p:txBody>
      </p:sp>
      <p:sp>
        <p:nvSpPr>
          <p:cNvPr id="1048623" name="Google Shape;81;p15"/>
          <p:cNvSpPr txBox="1"/>
          <p:nvPr/>
        </p:nvSpPr>
        <p:spPr>
          <a:xfrm>
            <a:off x="556932" y="1933400"/>
            <a:ext cx="7501192" cy="2861100"/>
          </a:xfrm>
          <a:prstGeom prst="rect">
            <a:avLst/>
          </a:prstGeom>
          <a:noFill/>
          <a:ln>
            <a:noFill/>
          </a:ln>
        </p:spPr>
        <p:txBody>
          <a:bodyPr spcFirstLastPara="1" wrap="square" lIns="0" tIns="0" rIns="0" bIns="0" anchor="t" anchorCtr="0">
            <a:normAutofit/>
          </a:bodyPr>
          <a:lstStyle/>
          <a:p>
            <a:pPr marL="285750" lvl="0" indent="-285750" algn="l" rtl="0">
              <a:lnSpc>
                <a:spcPct val="125000"/>
              </a:lnSpc>
              <a:spcBef>
                <a:spcPts val="0"/>
              </a:spcBef>
              <a:spcAft>
                <a:spcPts val="0"/>
              </a:spcAft>
              <a:buFont typeface="Arial"/>
              <a:buChar char="•"/>
            </a:pPr>
            <a:r>
              <a:rPr lang="en-US" altLang="en-GB" sz="2000">
                <a:solidFill>
                  <a:srgbClr val="36363D"/>
                </a:solidFill>
              </a:rPr>
              <a:t>Definition: Heating  by driving a current through resistive conductors’s converting some of its electrical energy into heat.</a:t>
            </a:r>
            <a:endParaRPr sz="2000">
              <a:solidFill>
                <a:srgbClr val="36363D"/>
              </a:solidFill>
              <a:latin typeface="Century Gothic"/>
              <a:ea typeface="Century Gothic"/>
              <a:cs typeface="Century Gothic"/>
              <a:sym typeface="Century Gothic"/>
            </a:endParaRPr>
          </a:p>
          <a:p>
            <a:pPr marL="285750" lvl="0" indent="-285750" algn="l" rtl="0">
              <a:lnSpc>
                <a:spcPct val="125000"/>
              </a:lnSpc>
              <a:spcBef>
                <a:spcPts val="0"/>
              </a:spcBef>
              <a:spcAft>
                <a:spcPts val="0"/>
              </a:spcAft>
              <a:buFont typeface="Arial"/>
              <a:buChar char="•"/>
            </a:pPr>
            <a:r>
              <a:rPr lang="en-US" altLang="en-GB" sz="2000">
                <a:solidFill>
                  <a:srgbClr val="36363D"/>
                </a:solidFill>
                <a:latin typeface="Century Gothic"/>
                <a:ea typeface="Century Gothic"/>
                <a:cs typeface="Century Gothic"/>
                <a:sym typeface="Century Gothic"/>
              </a:rPr>
              <a:t>Role: Heats already-ionized plasma, not neutral gas.</a:t>
            </a:r>
            <a:endParaRPr sz="2000">
              <a:solidFill>
                <a:srgbClr val="36363D"/>
              </a:solidFill>
              <a:latin typeface="Century Gothic"/>
              <a:ea typeface="Century Gothic"/>
              <a:cs typeface="Century Gothic"/>
              <a:sym typeface="Century Gothic"/>
            </a:endParaRPr>
          </a:p>
          <a:p>
            <a:pPr marL="285750" lvl="0" indent="-285750" algn="l" rtl="0">
              <a:lnSpc>
                <a:spcPct val="125000"/>
              </a:lnSpc>
              <a:spcBef>
                <a:spcPts val="0"/>
              </a:spcBef>
              <a:spcAft>
                <a:spcPts val="0"/>
              </a:spcAft>
              <a:buFont typeface="Arial"/>
              <a:buChar char="•"/>
            </a:pPr>
            <a:r>
              <a:rPr lang="en-US" altLang="en-GB" sz="2000">
                <a:solidFill>
                  <a:srgbClr val="36363D"/>
                </a:solidFill>
                <a:latin typeface="Century Gothic"/>
                <a:ea typeface="Century Gothic"/>
                <a:cs typeface="Century Gothic"/>
                <a:sym typeface="Century Gothic"/>
              </a:rPr>
              <a:t>Formula:  P = I</a:t>
            </a:r>
            <a:r>
              <a:rPr lang="en-GB" altLang="en-GB" sz="2000">
                <a:solidFill>
                  <a:srgbClr val="36363D"/>
                </a:solidFill>
                <a:latin typeface="Century Gothic"/>
                <a:ea typeface="Century Gothic"/>
                <a:cs typeface="Century Gothic"/>
                <a:sym typeface="Century Gothic"/>
              </a:rPr>
              <a:t>²</a:t>
            </a:r>
            <a:r>
              <a:rPr lang="en-US" altLang="en-GB" sz="2000">
                <a:solidFill>
                  <a:srgbClr val="36363D"/>
                </a:solidFill>
                <a:latin typeface="Century Gothic"/>
                <a:ea typeface="Century Gothic"/>
                <a:cs typeface="Century Gothic"/>
                <a:sym typeface="Century Gothic"/>
              </a:rPr>
              <a:t>R(Ohmic power dissipation)</a:t>
            </a:r>
            <a:endParaRPr sz="2000">
              <a:solidFill>
                <a:srgbClr val="36363D"/>
              </a:solidFill>
              <a:latin typeface="Century Gothic"/>
              <a:ea typeface="Century Gothic"/>
              <a:cs typeface="Century Gothic"/>
              <a:sym typeface="Century Gothic"/>
            </a:endParaRPr>
          </a:p>
          <a:p>
            <a:pPr marL="285750" lvl="0" indent="-285750" algn="l" rtl="0">
              <a:lnSpc>
                <a:spcPct val="125000"/>
              </a:lnSpc>
              <a:spcBef>
                <a:spcPts val="0"/>
              </a:spcBef>
              <a:spcAft>
                <a:spcPts val="0"/>
              </a:spcAft>
              <a:buFont typeface="Arial"/>
              <a:buChar char="•"/>
            </a:pPr>
            <a:r>
              <a:rPr lang="en-US" altLang="en-GB" sz="2000">
                <a:solidFill>
                  <a:srgbClr val="36363D"/>
                </a:solidFill>
                <a:latin typeface="Century Gothic"/>
                <a:ea typeface="Century Gothic"/>
                <a:cs typeface="Century Gothic"/>
                <a:sym typeface="Century Gothic"/>
              </a:rPr>
              <a:t>Analogy: like heating a wire with current, but plasma is the “wire.</a:t>
            </a:r>
            <a:r>
              <a:rPr lang="en-US" altLang="en-GB" sz="1600">
                <a:solidFill>
                  <a:srgbClr val="02267E"/>
                </a:solidFill>
                <a:latin typeface="Century Gothic"/>
                <a:ea typeface="Century Gothic"/>
                <a:cs typeface="Century Gothic"/>
                <a:sym typeface="Century Gothic"/>
              </a:rPr>
              <a:t>”</a:t>
            </a:r>
            <a:endParaRPr sz="1600">
              <a:solidFill>
                <a:srgbClr val="02267E"/>
              </a:solidFill>
              <a:latin typeface="Century Gothic"/>
              <a:ea typeface="Century Gothic"/>
              <a:cs typeface="Century Gothic"/>
              <a:sym typeface="Century Gothic"/>
            </a:endParaRPr>
          </a:p>
          <a:p>
            <a:endParaRPr lang="zh-CN" altLang="en-US"/>
          </a:p>
        </p:txBody>
      </p:sp>
      <p:sp>
        <p:nvSpPr>
          <p:cNvPr id="1048624" name="Google Shape;82;p15"/>
          <p:cNvSpPr/>
          <p:nvPr/>
        </p:nvSpPr>
        <p:spPr>
          <a:xfrm>
            <a:off x="142700" y="4926350"/>
            <a:ext cx="8481600" cy="180000"/>
          </a:xfrm>
          <a:prstGeom prst="roundRect">
            <a:avLst>
              <a:gd name="adj" fmla="val 16667"/>
            </a:avLst>
          </a:prstGeom>
          <a:solidFill>
            <a:srgbClr val="274E1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i="1">
                <a:solidFill>
                  <a:schemeClr val="lt1"/>
                </a:solidFill>
              </a:rPr>
              <a:t>NAIJA FUSION 2025          </a:t>
            </a:r>
            <a:r>
              <a:rPr lang="en-US" altLang="en-GB" i="1">
                <a:solidFill>
                  <a:schemeClr val="lt1"/>
                </a:solidFill>
              </a:rPr>
              <a:t>19/</a:t>
            </a:r>
            <a:r>
              <a:rPr lang="en" i="1">
                <a:solidFill>
                  <a:schemeClr val="lt1"/>
                </a:solidFill>
              </a:rPr>
              <a:t>09/2025</a:t>
            </a:r>
            <a:endParaRPr i="1">
              <a:solidFill>
                <a:schemeClr val="lt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1417</Words>
  <Application>Microsoft Office PowerPoint</Application>
  <PresentationFormat>On-screen Show (16:9)</PresentationFormat>
  <Paragraphs>363</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Century Gothic</vt:lpstr>
      <vt:lpstr>Roboto</vt:lpstr>
      <vt:lpstr>Arial</vt:lpstr>
      <vt:lpstr>Simple Light</vt:lpstr>
      <vt:lpstr>NAIJAFUSION 2025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NAIJAFUSION 2025</dc:title>
  <dc:creator>USER</dc:creator>
  <cp:lastModifiedBy>USER</cp:lastModifiedBy>
  <cp:revision>5</cp:revision>
  <dcterms:modified xsi:type="dcterms:W3CDTF">2025-09-19T08:43:44Z</dcterms:modified>
</cp:coreProperties>
</file>