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83" r:id="rId4"/>
    <p:sldId id="284" r:id="rId5"/>
    <p:sldId id="297" r:id="rId6"/>
    <p:sldId id="285" r:id="rId7"/>
    <p:sldId id="286" r:id="rId8"/>
    <p:sldId id="287" r:id="rId9"/>
    <p:sldId id="300" r:id="rId10"/>
    <p:sldId id="288" r:id="rId11"/>
    <p:sldId id="289" r:id="rId12"/>
    <p:sldId id="290" r:id="rId13"/>
    <p:sldId id="293" r:id="rId14"/>
    <p:sldId id="292" r:id="rId15"/>
    <p:sldId id="294" r:id="rId16"/>
    <p:sldId id="295" r:id="rId17"/>
    <p:sldId id="296" r:id="rId18"/>
    <p:sldId id="298" r:id="rId19"/>
    <p:sldId id="299" r:id="rId20"/>
    <p:sldId id="259" r:id="rId21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nSJhcF1CGdjAQNdXylwXgtM1z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26246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871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1535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913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1045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089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903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836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913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00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837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269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346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68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175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084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1986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565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832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229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6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3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>
            <a:spLocks noGrp="1"/>
          </p:cNvSpPr>
          <p:nvPr>
            <p:ph type="ctrTitle"/>
          </p:nvPr>
        </p:nvSpPr>
        <p:spPr>
          <a:xfrm>
            <a:off x="113183" y="465379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 b="1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NAIJAFUSION 2025</a:t>
            </a:r>
            <a:endParaRPr sz="3600" b="1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dirty="0"/>
          </a:p>
        </p:txBody>
      </p:sp>
      <p:sp>
        <p:nvSpPr>
          <p:cNvPr id="52" name="Google Shape;52;p1"/>
          <p:cNvSpPr txBox="1">
            <a:spLocks noGrp="1"/>
          </p:cNvSpPr>
          <p:nvPr>
            <p:ph type="subTitle" idx="1"/>
          </p:nvPr>
        </p:nvSpPr>
        <p:spPr>
          <a:xfrm>
            <a:off x="302823" y="2241755"/>
            <a:ext cx="8649448" cy="303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8929"/>
              <a:buNone/>
            </a:pPr>
            <a:r>
              <a:rPr lang="en" sz="6400" b="1" dirty="0">
                <a:solidFill>
                  <a:srgbClr val="134F5C"/>
                </a:solidFill>
              </a:rPr>
              <a:t>Plasma Analysis Using Electrostatic Probes:</a:t>
            </a:r>
            <a:endParaRPr sz="6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8929"/>
              <a:buNone/>
            </a:pPr>
            <a:r>
              <a:rPr lang="en" sz="6400" b="1" dirty="0">
                <a:solidFill>
                  <a:srgbClr val="134F5C"/>
                </a:solidFill>
              </a:rPr>
              <a:t> Modelling Electron Temperature Profile </a:t>
            </a:r>
            <a:endParaRPr sz="64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8929"/>
              <a:buNone/>
            </a:pPr>
            <a:r>
              <a:rPr lang="en" sz="6400" b="1" dirty="0">
                <a:solidFill>
                  <a:srgbClr val="134F5C"/>
                </a:solidFill>
              </a:rPr>
              <a:t>Under Different Operation </a:t>
            </a:r>
            <a:r>
              <a:rPr lang="en" sz="6400" b="1" dirty="0" smtClean="0">
                <a:solidFill>
                  <a:srgbClr val="134F5C"/>
                </a:solidFill>
              </a:rPr>
              <a:t>Conditions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8929"/>
              <a:buNone/>
            </a:pPr>
            <a:endParaRPr lang="en" sz="5100" b="1" dirty="0">
              <a:solidFill>
                <a:srgbClr val="134F5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8929"/>
              <a:buNone/>
            </a:pPr>
            <a:r>
              <a:rPr lang="en" sz="4800" b="1" dirty="0" smtClean="0">
                <a:solidFill>
                  <a:srgbClr val="134F5C"/>
                </a:solidFill>
              </a:rPr>
              <a:t>Supervisors: </a:t>
            </a:r>
            <a:r>
              <a:rPr lang="en" sz="4800" b="1" dirty="0">
                <a:solidFill>
                  <a:srgbClr val="134F5C"/>
                </a:solidFill>
              </a:rPr>
              <a:t>Federico </a:t>
            </a:r>
            <a:r>
              <a:rPr lang="en" sz="4800" b="1" dirty="0" smtClean="0">
                <a:solidFill>
                  <a:srgbClr val="134F5C"/>
                </a:solidFill>
              </a:rPr>
              <a:t>Coto-Vilchez &amp;</a:t>
            </a:r>
            <a:r>
              <a:rPr lang="en" sz="4800" b="1" dirty="0">
                <a:solidFill>
                  <a:srgbClr val="134F5C"/>
                </a:solidFill>
              </a:rPr>
              <a:t> </a:t>
            </a:r>
            <a:r>
              <a:rPr lang="en" sz="4800" b="1" dirty="0" smtClean="0">
                <a:solidFill>
                  <a:srgbClr val="134F5C"/>
                </a:solidFill>
              </a:rPr>
              <a:t>Rajbir </a:t>
            </a:r>
            <a:r>
              <a:rPr lang="en" sz="4800" b="1" dirty="0">
                <a:solidFill>
                  <a:srgbClr val="134F5C"/>
                </a:solidFill>
              </a:rPr>
              <a:t>Kaur</a:t>
            </a:r>
            <a:endParaRPr sz="4800" b="1" dirty="0">
              <a:solidFill>
                <a:srgbClr val="134F5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7692"/>
              <a:buNone/>
            </a:pPr>
            <a:endParaRPr sz="4800" b="1" dirty="0">
              <a:solidFill>
                <a:srgbClr val="134F5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2245"/>
              <a:buNone/>
            </a:pPr>
            <a:r>
              <a:rPr lang="en" sz="4800" dirty="0">
                <a:solidFill>
                  <a:srgbClr val="134F5C"/>
                </a:solidFill>
              </a:rPr>
              <a:t>Abubakar Sadiq Aliyu¹</a:t>
            </a:r>
            <a:endParaRPr sz="48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2245"/>
              <a:buNone/>
            </a:pPr>
            <a:r>
              <a:rPr lang="en" sz="4800" dirty="0">
                <a:solidFill>
                  <a:srgbClr val="134F5C"/>
                </a:solidFill>
              </a:rPr>
              <a:t>Opara Adaugo Goodness</a:t>
            </a:r>
            <a:r>
              <a:rPr lang="en" sz="4800" baseline="30000" dirty="0">
                <a:solidFill>
                  <a:srgbClr val="134F5C"/>
                </a:solidFill>
              </a:rPr>
              <a:t>2</a:t>
            </a:r>
            <a:endParaRPr sz="48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2245"/>
              <a:buNone/>
            </a:pPr>
            <a:r>
              <a:rPr lang="en" sz="4800" dirty="0">
                <a:solidFill>
                  <a:srgbClr val="134F5C"/>
                </a:solidFill>
              </a:rPr>
              <a:t>Amanekwe, Uchechukwu Godbless</a:t>
            </a:r>
            <a:r>
              <a:rPr lang="en" sz="4800" baseline="30000" dirty="0">
                <a:solidFill>
                  <a:srgbClr val="134F5C"/>
                </a:solidFill>
              </a:rPr>
              <a:t>3</a:t>
            </a:r>
            <a:endParaRPr sz="48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238"/>
              <a:buNone/>
            </a:pPr>
            <a:endParaRPr sz="4800" dirty="0">
              <a:solidFill>
                <a:srgbClr val="134F5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238"/>
              <a:buNone/>
            </a:pPr>
            <a:r>
              <a:rPr lang="en" sz="4800" dirty="0">
                <a:solidFill>
                  <a:srgbClr val="134F5C"/>
                </a:solidFill>
              </a:rPr>
              <a:t>1.  </a:t>
            </a:r>
            <a:r>
              <a:rPr lang="en" sz="4800" dirty="0" smtClean="0">
                <a:solidFill>
                  <a:srgbClr val="134F5C"/>
                </a:solidFill>
              </a:rPr>
              <a:t>Centre for Renewable Energy &amp; Sustainabilty Transitions (CREST) at Bayero university, Kano</a:t>
            </a:r>
            <a:endParaRPr sz="48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238"/>
              <a:buNone/>
            </a:pPr>
            <a:r>
              <a:rPr lang="en" sz="4800" dirty="0">
                <a:solidFill>
                  <a:srgbClr val="134F5C"/>
                </a:solidFill>
              </a:rPr>
              <a:t>2.  Department of Food Science And Technology, UNIZIK</a:t>
            </a:r>
            <a:endParaRPr sz="48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238"/>
              <a:buNone/>
            </a:pPr>
            <a:r>
              <a:rPr lang="en" sz="4800" dirty="0">
                <a:solidFill>
                  <a:srgbClr val="134F5C"/>
                </a:solidFill>
              </a:rPr>
              <a:t>3. Department of Mechanical Engineering, University of Nigeria, Nsukk</a:t>
            </a:r>
            <a:r>
              <a:rPr lang="en" sz="3700" dirty="0">
                <a:solidFill>
                  <a:srgbClr val="134F5C"/>
                </a:solidFill>
              </a:rPr>
              <a:t>a</a:t>
            </a:r>
            <a:endParaRPr sz="37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238"/>
              <a:buNone/>
            </a:pPr>
            <a:endParaRPr sz="3700" dirty="0">
              <a:solidFill>
                <a:srgbClr val="134F5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4"/>
              <a:buNone/>
            </a:pPr>
            <a:endParaRPr sz="1800" dirty="0">
              <a:solidFill>
                <a:srgbClr val="134F5C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54"/>
              <a:buNone/>
            </a:pPr>
            <a:endParaRPr sz="1200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54"/>
              <a:buNone/>
            </a:pPr>
            <a:endParaRPr sz="1200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54"/>
              <a:buNone/>
            </a:pPr>
            <a:endParaRPr sz="1800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54"/>
              <a:buNone/>
            </a:pPr>
            <a:endParaRPr sz="1800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54"/>
              <a:buNone/>
            </a:pPr>
            <a:endParaRPr sz="1200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9436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98110"/>
              <a:buNone/>
            </a:pPr>
            <a:r>
              <a:rPr lang="en" sz="2890" dirty="0">
                <a:solidFill>
                  <a:srgbClr val="134F5C"/>
                </a:solidFill>
              </a:rPr>
              <a:t>19.09.2025</a:t>
            </a:r>
            <a:endParaRPr sz="2890" dirty="0">
              <a:solidFill>
                <a:srgbClr val="134F5C"/>
              </a:solidFill>
            </a:endParaRPr>
          </a:p>
        </p:txBody>
      </p:sp>
      <p:sp>
        <p:nvSpPr>
          <p:cNvPr id="53" name="Google Shape;53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69" name="Google Shape;169;p9" title="Untitled desig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61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500" b="1" dirty="0" smtClean="0">
                <a:solidFill>
                  <a:schemeClr val="lt1"/>
                </a:solidFill>
              </a:rPr>
              <a:t>9</a:t>
            </a:r>
            <a:endParaRPr dirty="0"/>
          </a:p>
        </p:txBody>
      </p:sp>
      <p:sp>
        <p:nvSpPr>
          <p:cNvPr id="171" name="Google Shape;171;p9"/>
          <p:cNvSpPr txBox="1"/>
          <p:nvPr/>
        </p:nvSpPr>
        <p:spPr>
          <a:xfrm>
            <a:off x="121900" y="85049"/>
            <a:ext cx="76890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SzPts val="2800"/>
            </a:pPr>
            <a:r>
              <a:rPr lang="en-US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</a:t>
            </a:r>
            <a:endParaRPr lang="en-US"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142700" y="1277578"/>
            <a:ext cx="8595720" cy="361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endParaRPr sz="1599" b="1" i="0" u="none" strike="noStrike" cap="none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2614" lvl="0">
              <a:lnSpc>
                <a:spcPct val="90000"/>
              </a:lnSpc>
              <a:buClr>
                <a:srgbClr val="134F5C"/>
              </a:buClr>
              <a:buSzPts val="2299"/>
            </a:pPr>
            <a:endParaRPr lang="en-US" sz="2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NAIJA FUSION 2025          </a:t>
            </a:r>
            <a:r>
              <a:rPr lang="en" sz="1400" b="0" i="1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19/09/2025</a:t>
            </a:r>
            <a:endParaRPr sz="14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15" y="1277578"/>
            <a:ext cx="4773561" cy="3580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6750" y="1393754"/>
            <a:ext cx="3823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Temperature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profiles were created for plasma discharges conducted under varying magnetic fields and plasma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currents.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The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highest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temperatures range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from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22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to 35 eV,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while decreased towards t edge values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between 6 and 7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eV.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Increased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magnetic field strength and plasma current resulted in elevated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electron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temperatures.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 smtClean="0"/>
          </a:p>
          <a:p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69" name="Google Shape;169;p9" title="Untitled desig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61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500" b="1" dirty="0" smtClean="0">
                <a:solidFill>
                  <a:schemeClr val="lt1"/>
                </a:solidFill>
              </a:rPr>
              <a:t>10</a:t>
            </a:r>
            <a:endParaRPr dirty="0"/>
          </a:p>
        </p:txBody>
      </p:sp>
      <p:sp>
        <p:nvSpPr>
          <p:cNvPr id="171" name="Google Shape;171;p9"/>
          <p:cNvSpPr txBox="1"/>
          <p:nvPr/>
        </p:nvSpPr>
        <p:spPr>
          <a:xfrm>
            <a:off x="78650" y="120625"/>
            <a:ext cx="76890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SzPts val="2800"/>
            </a:pPr>
            <a:r>
              <a:rPr lang="en-US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</a:t>
            </a:r>
            <a:endParaRPr lang="en-US"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142700" y="1235664"/>
            <a:ext cx="8595720" cy="3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endParaRPr sz="1599" b="1" i="0" u="none" strike="noStrike" cap="none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2614" lvl="0">
              <a:lnSpc>
                <a:spcPct val="90000"/>
              </a:lnSpc>
              <a:buClr>
                <a:srgbClr val="134F5C"/>
              </a:buClr>
              <a:buSzPts val="2299"/>
            </a:pPr>
            <a:endParaRPr lang="en-US" sz="2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NAIJA FUSION 2025          </a:t>
            </a:r>
            <a:r>
              <a:rPr lang="en" sz="1400" b="0" i="1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19/09/2025</a:t>
            </a:r>
            <a:endParaRPr sz="14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29" y="1260986"/>
            <a:ext cx="4795684" cy="3596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8622" y="1660346"/>
            <a:ext cx="35950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These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plots compare electron temperature profiles under minimum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discharge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settings, with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toroidal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magnetic field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</a:t>
            </a:r>
            <a:r>
              <a:rPr lang="en-US" sz="1050" b="1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</a:t>
            </a:r>
            <a:r>
              <a:rPr lang="en-US" sz="105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= 800V and current derive field of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cd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= 400V before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and after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conditioning.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69" name="Google Shape;169;p9" title="Untitled desig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61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500" b="1" dirty="0" smtClean="0">
                <a:solidFill>
                  <a:schemeClr val="lt1"/>
                </a:solidFill>
              </a:rPr>
              <a:t>11</a:t>
            </a:r>
            <a:endParaRPr dirty="0"/>
          </a:p>
        </p:txBody>
      </p:sp>
      <p:sp>
        <p:nvSpPr>
          <p:cNvPr id="171" name="Google Shape;171;p9"/>
          <p:cNvSpPr txBox="1"/>
          <p:nvPr/>
        </p:nvSpPr>
        <p:spPr>
          <a:xfrm>
            <a:off x="78650" y="120625"/>
            <a:ext cx="76890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SzPts val="2800"/>
            </a:pPr>
            <a:r>
              <a:rPr lang="en-US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</a:t>
            </a:r>
            <a:endParaRPr lang="en-US"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142700" y="1253300"/>
            <a:ext cx="8595720" cy="3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endParaRPr sz="1599" b="1" i="0" u="none" strike="noStrike" cap="none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2614" lvl="0">
              <a:lnSpc>
                <a:spcPct val="90000"/>
              </a:lnSpc>
              <a:buClr>
                <a:srgbClr val="134F5C"/>
              </a:buClr>
              <a:buSzPts val="2299"/>
            </a:pPr>
            <a:endParaRPr lang="en-US" sz="2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NAIJA FUSION 2025          </a:t>
            </a:r>
            <a:r>
              <a:rPr lang="en" sz="1400" b="0" i="1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19/09/2025</a:t>
            </a:r>
            <a:endParaRPr sz="14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31" y="1342125"/>
            <a:ext cx="4665817" cy="3371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012152" y="1900362"/>
            <a:ext cx="37262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These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plots compare electron temperature profiles under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maximum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discharge settings, with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toroidal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magnetic field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=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900V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and current derive field of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Ecd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=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480V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before and after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conditioning.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69" name="Google Shape;169;p9" title="Untitled desig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61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500" b="1" dirty="0" smtClean="0">
                <a:solidFill>
                  <a:schemeClr val="lt1"/>
                </a:solidFill>
              </a:rPr>
              <a:t>12</a:t>
            </a:r>
            <a:endParaRPr dirty="0"/>
          </a:p>
        </p:txBody>
      </p:sp>
      <p:sp>
        <p:nvSpPr>
          <p:cNvPr id="171" name="Google Shape;171;p9"/>
          <p:cNvSpPr txBox="1"/>
          <p:nvPr/>
        </p:nvSpPr>
        <p:spPr>
          <a:xfrm>
            <a:off x="78650" y="80225"/>
            <a:ext cx="76890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SzPts val="2800"/>
            </a:pPr>
            <a:r>
              <a:rPr lang="en-US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Discussion</a:t>
            </a:r>
            <a:endParaRPr lang="en-US"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142700" y="1253300"/>
            <a:ext cx="8595720" cy="3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endParaRPr sz="1599" b="1" i="0" u="none" strike="noStrike" cap="none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The temperature models show that the plasma is hottest in the middle and gets cooler toward the edges,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as expected in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tokamaks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endParaRPr lang="en-US" sz="2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Higher magnetic field and plasma current generally result in higher core electron temperatures, as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expected.</a:t>
            </a: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endParaRPr lang="en-US" sz="2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NAIJA FUSION 2025          </a:t>
            </a:r>
            <a:r>
              <a:rPr lang="en" sz="1400" b="0" i="1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19/09/2025</a:t>
            </a:r>
            <a:endParaRPr sz="14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4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69" name="Google Shape;169;p9" title="Untitled desig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61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500" b="1" dirty="0" smtClean="0">
                <a:solidFill>
                  <a:schemeClr val="lt1"/>
                </a:solidFill>
              </a:rPr>
              <a:t>13</a:t>
            </a:r>
            <a:endParaRPr dirty="0"/>
          </a:p>
        </p:txBody>
      </p:sp>
      <p:sp>
        <p:nvSpPr>
          <p:cNvPr id="171" name="Google Shape;171;p9"/>
          <p:cNvSpPr txBox="1"/>
          <p:nvPr/>
        </p:nvSpPr>
        <p:spPr>
          <a:xfrm>
            <a:off x="78650" y="120625"/>
            <a:ext cx="76890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SzPts val="2800"/>
            </a:pPr>
            <a:r>
              <a:rPr lang="en-US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Discussion</a:t>
            </a:r>
            <a:endParaRPr lang="en-US"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78650" y="1253300"/>
            <a:ext cx="8683623" cy="3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2614" lvl="0">
              <a:lnSpc>
                <a:spcPct val="90000"/>
              </a:lnSpc>
              <a:buClr>
                <a:srgbClr val="134F5C"/>
              </a:buClr>
              <a:buSzPts val="2299"/>
            </a:pPr>
            <a:endParaRPr lang="en-US" sz="2400" dirty="0" smtClean="0"/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The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effect of wall conditioning is clearly observed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At minimum,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the post-conditioning shot shows significantly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higher electron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temperatures than the pre-conditioning one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US" sz="20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At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maximum, the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difference in electron temperature profiles before and after wall conditioning becomes even more pronounced.</a:t>
            </a: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endParaRPr lang="en-US" sz="2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NAIJA FUSION 2025          </a:t>
            </a:r>
            <a:r>
              <a:rPr lang="en" sz="1400" b="0" i="1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19/09/2025</a:t>
            </a:r>
            <a:endParaRPr sz="14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9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69" name="Google Shape;169;p9" title="Untitled desig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61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500" b="1" dirty="0" smtClean="0">
                <a:solidFill>
                  <a:schemeClr val="lt1"/>
                </a:solidFill>
              </a:rPr>
              <a:t>14</a:t>
            </a:r>
            <a:endParaRPr dirty="0"/>
          </a:p>
        </p:txBody>
      </p:sp>
      <p:sp>
        <p:nvSpPr>
          <p:cNvPr id="171" name="Google Shape;171;p9"/>
          <p:cNvSpPr txBox="1"/>
          <p:nvPr/>
        </p:nvSpPr>
        <p:spPr>
          <a:xfrm>
            <a:off x="78650" y="120625"/>
            <a:ext cx="76890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SzPts val="2800"/>
            </a:pPr>
            <a:r>
              <a:rPr lang="en-US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Discussion</a:t>
            </a:r>
            <a:endParaRPr lang="en-US"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142700" y="1253300"/>
            <a:ext cx="8595720" cy="3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2614" lvl="0">
              <a:lnSpc>
                <a:spcPct val="90000"/>
              </a:lnSpc>
              <a:buClr>
                <a:srgbClr val="134F5C"/>
              </a:buClr>
              <a:buSzPts val="2299"/>
            </a:pPr>
            <a:endParaRPr lang="en-US" sz="2400" dirty="0" smtClean="0"/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This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suggests improved plasma confinement and reduced impurity levels after wall conditioning</a:t>
            </a:r>
          </a:p>
        </p:txBody>
      </p:sp>
      <p:sp>
        <p:nvSpPr>
          <p:cNvPr id="173" name="Google Shape;173;p9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NAIJA FUSION 2025          </a:t>
            </a:r>
            <a:r>
              <a:rPr lang="en" sz="1400" b="0" i="1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19/09/2025</a:t>
            </a:r>
            <a:endParaRPr sz="14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86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169" name="Google Shape;169;p9" title="Untitled desig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18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500" b="1" dirty="0" smtClean="0">
                <a:solidFill>
                  <a:schemeClr val="lt1"/>
                </a:solidFill>
              </a:rPr>
              <a:t>15</a:t>
            </a:r>
            <a:endParaRPr dirty="0"/>
          </a:p>
        </p:txBody>
      </p:sp>
      <p:sp>
        <p:nvSpPr>
          <p:cNvPr id="171" name="Google Shape;171;p9"/>
          <p:cNvSpPr txBox="1"/>
          <p:nvPr/>
        </p:nvSpPr>
        <p:spPr>
          <a:xfrm>
            <a:off x="78650" y="120625"/>
            <a:ext cx="76890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SzPts val="2800"/>
            </a:pPr>
            <a:r>
              <a:rPr lang="en-US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Conclusion</a:t>
            </a:r>
            <a:endParaRPr lang="en-US"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142700" y="1253300"/>
            <a:ext cx="8595720" cy="3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2614" lvl="0">
              <a:lnSpc>
                <a:spcPct val="90000"/>
              </a:lnSpc>
              <a:buClr>
                <a:srgbClr val="134F5C"/>
              </a:buClr>
              <a:buSzPts val="2299"/>
            </a:pP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The electron temperature profile in the GOLEM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tokamak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was successfully modeled using data obtained from remotely executed plasma shots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endParaRPr lang="en-US" sz="2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It was observed that the electron temperature decreases from the center of the plasma to the edge, which is the usual behavior in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tokamaks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73" name="Google Shape;173;p9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NAIJA FUSION 2025          </a:t>
            </a:r>
            <a:r>
              <a:rPr lang="en" sz="1400" b="0" i="1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19/09/2025</a:t>
            </a:r>
            <a:endParaRPr sz="14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73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169" name="Google Shape;169;p9" title="Untitled desig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18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500" b="1" dirty="0" smtClean="0">
                <a:solidFill>
                  <a:schemeClr val="lt1"/>
                </a:solidFill>
              </a:rPr>
              <a:t>16</a:t>
            </a:r>
            <a:endParaRPr dirty="0"/>
          </a:p>
        </p:txBody>
      </p:sp>
      <p:sp>
        <p:nvSpPr>
          <p:cNvPr id="171" name="Google Shape;171;p9"/>
          <p:cNvSpPr txBox="1"/>
          <p:nvPr/>
        </p:nvSpPr>
        <p:spPr>
          <a:xfrm>
            <a:off x="78650" y="120625"/>
            <a:ext cx="76890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SzPts val="2800"/>
            </a:pPr>
            <a:r>
              <a:rPr lang="en-US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Conclusion</a:t>
            </a:r>
            <a:endParaRPr lang="en-US"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0" y="1253300"/>
            <a:ext cx="8908026" cy="3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2614" lvl="0">
              <a:lnSpc>
                <a:spcPct val="90000"/>
              </a:lnSpc>
              <a:buClr>
                <a:srgbClr val="134F5C"/>
              </a:buClr>
              <a:buSzPts val="2299"/>
            </a:pPr>
            <a:endParaRPr lang="en-US" sz="2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Wall conditioning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improved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plasma performance by increasing electron temperatures at both minimum and maximum working conditions, likely due to reduced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impurities</a:t>
            </a: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endParaRPr lang="en-US" sz="2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This study highlights the value of GOLEM for remote learning, basic diagnostics, and plasma modeling.</a:t>
            </a:r>
          </a:p>
        </p:txBody>
      </p:sp>
      <p:sp>
        <p:nvSpPr>
          <p:cNvPr id="173" name="Google Shape;173;p9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NAIJA FUSION 2025          </a:t>
            </a:r>
            <a:r>
              <a:rPr lang="en" sz="1400" b="0" i="1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19/09/2025</a:t>
            </a:r>
            <a:endParaRPr sz="14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8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169" name="Google Shape;169;p9" title="Untitled desig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18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500" b="1" dirty="0" smtClean="0">
                <a:solidFill>
                  <a:schemeClr val="lt1"/>
                </a:solidFill>
              </a:rPr>
              <a:t>17</a:t>
            </a:r>
            <a:endParaRPr dirty="0"/>
          </a:p>
        </p:txBody>
      </p:sp>
      <p:sp>
        <p:nvSpPr>
          <p:cNvPr id="171" name="Google Shape;171;p9"/>
          <p:cNvSpPr txBox="1"/>
          <p:nvPr/>
        </p:nvSpPr>
        <p:spPr>
          <a:xfrm>
            <a:off x="78650" y="120625"/>
            <a:ext cx="76890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SzPts val="2800"/>
            </a:pPr>
            <a:r>
              <a:rPr lang="en-US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Acknowledgment</a:t>
            </a:r>
            <a:endParaRPr lang="en-US"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0" y="1253300"/>
            <a:ext cx="8908026" cy="3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2614" lvl="0">
              <a:lnSpc>
                <a:spcPct val="90000"/>
              </a:lnSpc>
              <a:buClr>
                <a:srgbClr val="134F5C"/>
              </a:buClr>
              <a:buSzPts val="2299"/>
            </a:pPr>
            <a:endParaRPr lang="en-US" sz="2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Sincere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thanks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to our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supervisors and resource persons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for their guidance and support throughout this project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endParaRPr lang="en-US" sz="2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Gratitude to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the GOLEM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tokamak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team for providing access and assistance with remote experiments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endParaRPr lang="en-US" sz="2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Appreciation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to the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LOC of the NSPPFE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for facilitating this valuable learning opportunity</a:t>
            </a:r>
            <a:r>
              <a:rPr lang="en-US" sz="2400" dirty="0"/>
              <a:t>.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NAIJA FUSION 2025          </a:t>
            </a:r>
            <a:r>
              <a:rPr lang="en" sz="1400" b="0" i="1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19/09/2025</a:t>
            </a:r>
            <a:endParaRPr sz="14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4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169" name="Google Shape;169;p9" title="Untitled desig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18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500" b="1" dirty="0" smtClean="0">
                <a:solidFill>
                  <a:schemeClr val="lt1"/>
                </a:solidFill>
              </a:rPr>
              <a:t>18</a:t>
            </a:r>
            <a:endParaRPr dirty="0"/>
          </a:p>
        </p:txBody>
      </p:sp>
      <p:sp>
        <p:nvSpPr>
          <p:cNvPr id="171" name="Google Shape;171;p9"/>
          <p:cNvSpPr txBox="1"/>
          <p:nvPr/>
        </p:nvSpPr>
        <p:spPr>
          <a:xfrm>
            <a:off x="78650" y="120625"/>
            <a:ext cx="76890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SzPts val="2800"/>
            </a:pPr>
            <a:endParaRPr lang="en-US"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0" y="1253300"/>
            <a:ext cx="8908026" cy="3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82614" lvl="0">
              <a:lnSpc>
                <a:spcPct val="90000"/>
              </a:lnSpc>
              <a:buClr>
                <a:srgbClr val="134F5C"/>
              </a:buClr>
              <a:buSzPts val="2299"/>
            </a:pPr>
            <a:endParaRPr lang="en-US" sz="2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NAIJA FUSION 2025          </a:t>
            </a:r>
            <a:r>
              <a:rPr lang="en" sz="1400" b="0" i="1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19/09/2025</a:t>
            </a:r>
            <a:endParaRPr sz="14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2922" y="2445176"/>
            <a:ext cx="3941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Thank you!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69" name="Google Shape;169;p9" title="Untitled desig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500" b="1" dirty="0">
                <a:solidFill>
                  <a:schemeClr val="lt1"/>
                </a:solidFill>
              </a:rPr>
              <a:t>1</a:t>
            </a:r>
            <a:endParaRPr dirty="0"/>
          </a:p>
        </p:txBody>
      </p:sp>
      <p:sp>
        <p:nvSpPr>
          <p:cNvPr id="171" name="Google Shape;171;p9"/>
          <p:cNvSpPr txBox="1"/>
          <p:nvPr/>
        </p:nvSpPr>
        <p:spPr>
          <a:xfrm>
            <a:off x="78650" y="120625"/>
            <a:ext cx="76890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</a:t>
            </a:r>
            <a:r>
              <a:rPr lang="en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</a:t>
            </a:r>
            <a:endParaRPr sz="21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142700" y="1253300"/>
            <a:ext cx="7799700" cy="3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endParaRPr sz="1599" b="1" i="0" u="none" strike="noStrike" cap="none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Electron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temperature profiles are key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in studying plasma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behavior and confinement.</a:t>
            </a:r>
            <a:r>
              <a:rPr lang="en" sz="2400" b="1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endParaRPr sz="2400" b="1" i="0" u="none" strike="noStrike" cap="none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9"/>
              <a:buFont typeface="Arial"/>
              <a:buNone/>
            </a:pPr>
            <a:endParaRPr sz="2400" b="1" i="0" u="none" strike="noStrike" cap="none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9"/>
              <a:buFont typeface="Arial"/>
              <a:buNone/>
            </a:pPr>
            <a:endParaRPr sz="2400" b="1" i="0" u="none" strike="noStrike" cap="none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Understanding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electron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temperature distribution is critical for analyzing energy confinement, stability, and transport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phenomena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in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tokamaks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sz="2400" b="1" i="0" u="none" strike="noStrike" cap="none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9"/>
              <a:buFont typeface="Arial"/>
              <a:buNone/>
            </a:pPr>
            <a:endParaRPr sz="2299" b="1" i="0" u="none" strike="noStrike" cap="none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NAIJA FUSION 2025          16/09/2025</a:t>
            </a:r>
            <a:endParaRPr sz="1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96" name="Google Shape;96;p4" title="Untitled desig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937"/>
            <a:ext cx="9144000" cy="465528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dirty="0"/>
          </a:p>
        </p:txBody>
      </p:sp>
      <p:sp>
        <p:nvSpPr>
          <p:cNvPr id="98" name="Google Shape;98;p4"/>
          <p:cNvSpPr txBox="1"/>
          <p:nvPr/>
        </p:nvSpPr>
        <p:spPr>
          <a:xfrm>
            <a:off x="78647" y="120625"/>
            <a:ext cx="70554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endParaRPr sz="28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142700" y="1253300"/>
            <a:ext cx="7799700" cy="3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endParaRPr sz="1599" b="1" i="0" u="none" strike="noStrike" cap="none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r>
              <a:rPr lang="en" sz="1599" b="1" i="0" u="none" strike="noStrike" cap="none">
                <a:solidFill>
                  <a:srgbClr val="134F5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599" b="1" i="0" u="none" strike="noStrike" cap="none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NAIJA FUSION 2025          </a:t>
            </a:r>
            <a:r>
              <a:rPr lang="en" i="1" dirty="0" smtClean="0">
                <a:solidFill>
                  <a:schemeClr val="lt1"/>
                </a:solidFill>
              </a:rPr>
              <a:t>19</a:t>
            </a:r>
            <a:r>
              <a:rPr lang="en" sz="1400" b="0" i="1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/09/2025</a:t>
            </a:r>
            <a:endParaRPr sz="14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AutoShape 2" descr="blob:https://web.whatsapp.com/7426819d-3f2c-459a-9a52-d843c1ebbc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1" r="12763" b="11526"/>
          <a:stretch/>
        </p:blipFill>
        <p:spPr>
          <a:xfrm>
            <a:off x="326301" y="1184608"/>
            <a:ext cx="8103457" cy="3485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69" name="Google Shape;169;p9" title="Untitled desig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1805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500" b="1" dirty="0">
                <a:solidFill>
                  <a:schemeClr val="lt1"/>
                </a:solidFill>
              </a:rPr>
              <a:t>2</a:t>
            </a:r>
            <a:endParaRPr dirty="0"/>
          </a:p>
        </p:txBody>
      </p:sp>
      <p:sp>
        <p:nvSpPr>
          <p:cNvPr id="171" name="Google Shape;171;p9"/>
          <p:cNvSpPr txBox="1"/>
          <p:nvPr/>
        </p:nvSpPr>
        <p:spPr>
          <a:xfrm>
            <a:off x="78650" y="120625"/>
            <a:ext cx="76890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SzPts val="2800"/>
            </a:pPr>
            <a:r>
              <a:rPr lang="en-US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GOLEM TOKAMAK</a:t>
            </a:r>
          </a:p>
        </p:txBody>
      </p:sp>
      <p:sp>
        <p:nvSpPr>
          <p:cNvPr id="172" name="Google Shape;172;p9"/>
          <p:cNvSpPr txBox="1"/>
          <p:nvPr/>
        </p:nvSpPr>
        <p:spPr>
          <a:xfrm>
            <a:off x="4555799" y="1253300"/>
            <a:ext cx="4139467" cy="3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endParaRPr sz="1599" b="1" i="0" u="none" strike="noStrike" cap="none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8364" lvl="0" indent="-285750" algn="just">
              <a:lnSpc>
                <a:spcPct val="90000"/>
              </a:lnSpc>
              <a:buClr>
                <a:srgbClr val="134F5C"/>
              </a:buClr>
              <a:buSzPts val="2299"/>
              <a:buFont typeface="Courier New" panose="02070309020205020404" pitchFamily="49" charset="0"/>
              <a:buChar char="o"/>
            </a:pP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The GOLEM </a:t>
            </a:r>
            <a:r>
              <a:rPr lang="en-US" sz="15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tokamak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is a compact, educational </a:t>
            </a:r>
            <a:r>
              <a:rPr lang="en-US" sz="15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and research device 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operated at the Czech Technical University in Prague. </a:t>
            </a:r>
            <a:endParaRPr lang="en-US" sz="15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374586" algn="just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endParaRPr lang="en-US" sz="15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374586" algn="just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endParaRPr lang="en-US" sz="15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374586" algn="just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endParaRPr lang="en-US" sz="15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68364" lvl="0" indent="-285750" algn="just">
              <a:lnSpc>
                <a:spcPct val="90000"/>
              </a:lnSpc>
              <a:buClr>
                <a:srgbClr val="134F5C"/>
              </a:buClr>
              <a:buSzPts val="2299"/>
              <a:buFont typeface="Courier New" panose="02070309020205020404" pitchFamily="49" charset="0"/>
              <a:buChar char="o"/>
            </a:pPr>
            <a:r>
              <a:rPr lang="en-US" sz="15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It 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provides a unique platform for hands-on plasma physics experiments accessible remotely via the internet.</a:t>
            </a:r>
            <a:endParaRPr sz="1500" b="1" i="0" u="none" strike="noStrike" cap="none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82614" lvl="0">
              <a:lnSpc>
                <a:spcPct val="90000"/>
              </a:lnSpc>
              <a:buClr>
                <a:srgbClr val="134F5C"/>
              </a:buClr>
              <a:buSzPts val="2299"/>
            </a:pPr>
            <a:endParaRPr sz="2400" b="1" i="0" u="none" strike="noStrike" cap="none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9"/>
              <a:buFont typeface="Arial"/>
              <a:buNone/>
            </a:pPr>
            <a:endParaRPr sz="2299" b="1" i="0" u="none" strike="noStrike" cap="none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NAIJA FUSION 2025          </a:t>
            </a:r>
            <a:r>
              <a:rPr lang="en" sz="1400" b="0" i="1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19/09/2025</a:t>
            </a:r>
            <a:endParaRPr sz="14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3" t="21237" r="25478" b="20005"/>
          <a:stretch/>
        </p:blipFill>
        <p:spPr>
          <a:xfrm>
            <a:off x="197383" y="1342125"/>
            <a:ext cx="4273017" cy="3072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39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69" name="Google Shape;169;p9" title="Untitled desig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500" b="1" dirty="0">
                <a:solidFill>
                  <a:schemeClr val="lt1"/>
                </a:solidFill>
              </a:rPr>
              <a:t>3</a:t>
            </a:r>
            <a:endParaRPr dirty="0"/>
          </a:p>
        </p:txBody>
      </p:sp>
      <p:sp>
        <p:nvSpPr>
          <p:cNvPr id="171" name="Google Shape;171;p9"/>
          <p:cNvSpPr txBox="1"/>
          <p:nvPr/>
        </p:nvSpPr>
        <p:spPr>
          <a:xfrm>
            <a:off x="78650" y="120625"/>
            <a:ext cx="76890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SzPts val="2800"/>
            </a:pPr>
            <a:r>
              <a:rPr lang="en-US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GOLEM TOKAMAK</a:t>
            </a:r>
          </a:p>
        </p:txBody>
      </p:sp>
      <p:sp>
        <p:nvSpPr>
          <p:cNvPr id="172" name="Google Shape;172;p9"/>
          <p:cNvSpPr txBox="1"/>
          <p:nvPr/>
        </p:nvSpPr>
        <p:spPr>
          <a:xfrm>
            <a:off x="-62696" y="1068225"/>
            <a:ext cx="7799700" cy="3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endParaRPr lang="en-US" sz="1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NAIJA FUSION 2025          </a:t>
            </a:r>
            <a:r>
              <a:rPr lang="en" sz="1400" b="0" i="1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19/09/2025</a:t>
            </a:r>
            <a:endParaRPr sz="14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3721" y="1280858"/>
            <a:ext cx="310333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Major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Radius: 0.4m</a:t>
            </a:r>
          </a:p>
          <a:p>
            <a:pPr lvl="0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Minor Radius: 0.085m</a:t>
            </a:r>
          </a:p>
          <a:p>
            <a:pPr lvl="0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Pulse Duration: 15-25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ms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Plasma Current: 8kA</a:t>
            </a:r>
          </a:p>
          <a:p>
            <a:pPr lvl="0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Electron Temperature: 40eV</a:t>
            </a:r>
          </a:p>
          <a:p>
            <a:pPr lvl="0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Electron Density: 3 ×10</a:t>
            </a:r>
            <a:r>
              <a:rPr lang="en-US" sz="1600" b="1" baseline="30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18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m</a:t>
            </a:r>
            <a:r>
              <a:rPr lang="en-US" sz="1600" b="1" baseline="30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-3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Magnetic Field: 0.5T</a:t>
            </a:r>
          </a:p>
          <a:p>
            <a:pPr lvl="0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Energy confinement Time: 0.4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ms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Thermal Heat Content: 20J</a:t>
            </a:r>
          </a:p>
          <a:p>
            <a:pPr lvl="0"/>
            <a:endParaRPr lang="en-US" sz="1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#GOLEM </a:t>
            </a:r>
          </a:p>
          <a:p>
            <a:pPr lvl="0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#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czechuni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#UNN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0" y="1415600"/>
            <a:ext cx="5055621" cy="2973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7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69" name="Google Shape;169;p9" title="Untitled desig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500" b="1" dirty="0">
                <a:solidFill>
                  <a:schemeClr val="lt1"/>
                </a:solidFill>
              </a:rPr>
              <a:t>4</a:t>
            </a:r>
            <a:endParaRPr dirty="0"/>
          </a:p>
        </p:txBody>
      </p:sp>
      <p:sp>
        <p:nvSpPr>
          <p:cNvPr id="171" name="Google Shape;171;p9"/>
          <p:cNvSpPr txBox="1"/>
          <p:nvPr/>
        </p:nvSpPr>
        <p:spPr>
          <a:xfrm>
            <a:off x="78650" y="120625"/>
            <a:ext cx="76890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SzPts val="2800"/>
            </a:pPr>
            <a:r>
              <a:rPr lang="en-US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Aim</a:t>
            </a:r>
            <a:endParaRPr lang="en-US"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142700" y="1253300"/>
            <a:ext cx="7799700" cy="3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endParaRPr sz="1599" b="1" i="0" u="none" strike="noStrike" cap="none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74586" algn="just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This work focuses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on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analytical modeling of the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radial electron temperature profile in GOLEM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tokomak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using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plasma current and loop voltage parameters derived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from remotely obtained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shots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data, helping to interpret plasma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behavior</a:t>
            </a:r>
            <a:endParaRPr sz="2299" b="1" i="0" u="none" strike="noStrike" cap="none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NAIJA FUSION 2025          </a:t>
            </a:r>
            <a:r>
              <a:rPr lang="en" sz="1400" b="0" i="1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19/09/2025</a:t>
            </a:r>
            <a:endParaRPr sz="14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04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69" name="Google Shape;169;p9" title="Untitled desig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61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500" b="1" dirty="0">
                <a:solidFill>
                  <a:schemeClr val="lt1"/>
                </a:solidFill>
              </a:rPr>
              <a:t>5</a:t>
            </a:r>
            <a:endParaRPr dirty="0"/>
          </a:p>
        </p:txBody>
      </p:sp>
      <p:sp>
        <p:nvSpPr>
          <p:cNvPr id="171" name="Google Shape;171;p9"/>
          <p:cNvSpPr txBox="1"/>
          <p:nvPr/>
        </p:nvSpPr>
        <p:spPr>
          <a:xfrm>
            <a:off x="78650" y="120625"/>
            <a:ext cx="76890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SzPts val="2800"/>
            </a:pPr>
            <a:r>
              <a:rPr lang="en-US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Objectives</a:t>
            </a:r>
            <a:endParaRPr lang="en-US"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142699" y="1058125"/>
            <a:ext cx="8481601" cy="383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endParaRPr sz="2000" b="1" i="0" u="none" strike="noStrike" cap="none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Execute plasma experiments remotely on the GOLEM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tokamak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82614" lvl="0">
              <a:lnSpc>
                <a:spcPct val="90000"/>
              </a:lnSpc>
              <a:buClr>
                <a:srgbClr val="134F5C"/>
              </a:buClr>
              <a:buSzPts val="2299"/>
            </a:pP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Learn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how to analyze data related to electron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temperature.</a:t>
            </a: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Model the electron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temperature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profile for multiple discharges at various positions</a:t>
            </a:r>
          </a:p>
          <a:p>
            <a:pPr marL="82614" lvl="0">
              <a:lnSpc>
                <a:spcPct val="90000"/>
              </a:lnSpc>
              <a:buClr>
                <a:srgbClr val="134F5C"/>
              </a:buClr>
              <a:buSzPts val="2299"/>
            </a:pP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Compare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electron temperature profiles under similar discharge settings, before and after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wall conditioning.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endParaRPr lang="en-US" sz="2000" dirty="0" smtClean="0"/>
          </a:p>
        </p:txBody>
      </p:sp>
      <p:sp>
        <p:nvSpPr>
          <p:cNvPr id="173" name="Google Shape;173;p9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NAIJA FUSION 2025          </a:t>
            </a:r>
            <a:r>
              <a:rPr lang="en" sz="1400" b="0" i="1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19/09/2025</a:t>
            </a:r>
            <a:endParaRPr sz="14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445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69" name="Google Shape;169;p9" title="Untitled desig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76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500" b="1" dirty="0">
                <a:solidFill>
                  <a:schemeClr val="lt1"/>
                </a:solidFill>
              </a:rPr>
              <a:t>6</a:t>
            </a:r>
            <a:endParaRPr dirty="0"/>
          </a:p>
        </p:txBody>
      </p:sp>
      <p:sp>
        <p:nvSpPr>
          <p:cNvPr id="171" name="Google Shape;171;p9"/>
          <p:cNvSpPr txBox="1"/>
          <p:nvPr/>
        </p:nvSpPr>
        <p:spPr>
          <a:xfrm>
            <a:off x="78650" y="120625"/>
            <a:ext cx="76890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SzPts val="2800"/>
            </a:pPr>
            <a:r>
              <a:rPr lang="en-US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Methodology</a:t>
            </a:r>
            <a:endParaRPr lang="en-US"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5208104" y="1253300"/>
            <a:ext cx="3530316" cy="3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endParaRPr sz="1599" b="1" i="0" u="none" strike="noStrike" cap="none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Plasma discharges (“shots”) were conducted remotely via GOLEM’s web interface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Multiple discharges under varying magnetic fields and plasma currents were analyzed to study temperature profile variations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Electron temperature data were derived from diagnostic outputs and modeled parameters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42700" y="4926350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NAIJA FUSION 2025          </a:t>
            </a:r>
            <a:r>
              <a:rPr lang="en" sz="1400" b="0" i="1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19/09/2025</a:t>
            </a:r>
            <a:endParaRPr sz="14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8" y="1375200"/>
            <a:ext cx="4436828" cy="32880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710" y="3909641"/>
            <a:ext cx="2953103" cy="9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69" name="Google Shape;169;p9" title="Untitled desig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61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500" b="1" dirty="0">
                <a:solidFill>
                  <a:schemeClr val="lt1"/>
                </a:solidFill>
              </a:rPr>
              <a:t>7</a:t>
            </a:r>
            <a:endParaRPr dirty="0"/>
          </a:p>
        </p:txBody>
      </p:sp>
      <p:sp>
        <p:nvSpPr>
          <p:cNvPr id="171" name="Google Shape;171;p9"/>
          <p:cNvSpPr txBox="1"/>
          <p:nvPr/>
        </p:nvSpPr>
        <p:spPr>
          <a:xfrm>
            <a:off x="78650" y="120625"/>
            <a:ext cx="76890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SzPts val="2800"/>
            </a:pPr>
            <a:r>
              <a:rPr lang="en-US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Methodology</a:t>
            </a:r>
            <a:endParaRPr lang="en-US"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142700" y="1253300"/>
            <a:ext cx="8595720" cy="3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endParaRPr sz="1599" b="1" i="0" u="none" strike="noStrike" cap="none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The electron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temperature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profile was modeled using the function below: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2614" lvl="0">
              <a:lnSpc>
                <a:spcPct val="90000"/>
              </a:lnSpc>
              <a:buClr>
                <a:srgbClr val="134F5C"/>
              </a:buClr>
              <a:buSzPts val="2299"/>
            </a:pPr>
            <a:endParaRPr lang="en-US" sz="2400" dirty="0" smtClean="0"/>
          </a:p>
        </p:txBody>
      </p:sp>
      <p:sp>
        <p:nvSpPr>
          <p:cNvPr id="173" name="Google Shape;173;p9"/>
          <p:cNvSpPr/>
          <p:nvPr/>
        </p:nvSpPr>
        <p:spPr>
          <a:xfrm>
            <a:off x="142700" y="4934301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NAIJA FUSION 2025          </a:t>
            </a:r>
            <a:r>
              <a:rPr lang="en" sz="1400" b="0" i="1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19/09/2025</a:t>
            </a:r>
            <a:endParaRPr sz="14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0" y="2159500"/>
            <a:ext cx="82486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69" name="Google Shape;169;p9" title="Untitled desig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61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>
            <a:spLocks noGrp="1"/>
          </p:cNvSpPr>
          <p:nvPr>
            <p:ph type="sldNum" idx="12"/>
          </p:nvPr>
        </p:nvSpPr>
        <p:spPr>
          <a:xfrm>
            <a:off x="85578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500" b="1" dirty="0">
                <a:solidFill>
                  <a:schemeClr val="lt1"/>
                </a:solidFill>
              </a:rPr>
              <a:t>8</a:t>
            </a:r>
            <a:endParaRPr dirty="0"/>
          </a:p>
        </p:txBody>
      </p:sp>
      <p:sp>
        <p:nvSpPr>
          <p:cNvPr id="171" name="Google Shape;171;p9"/>
          <p:cNvSpPr txBox="1"/>
          <p:nvPr/>
        </p:nvSpPr>
        <p:spPr>
          <a:xfrm>
            <a:off x="78650" y="120625"/>
            <a:ext cx="76890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SzPts val="2800"/>
            </a:pPr>
            <a:r>
              <a:rPr lang="en-US" sz="2800" b="1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Methodology</a:t>
            </a:r>
            <a:endParaRPr lang="en-US" sz="2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142700" y="1253300"/>
            <a:ext cx="8595720" cy="3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None/>
            </a:pPr>
            <a:endParaRPr sz="1599" b="1" i="0" u="none" strike="noStrike" cap="none" dirty="0">
              <a:solidFill>
                <a:srgbClr val="134F5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e,0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​: Central electron temperature (estimated from shot data)</a:t>
            </a: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457200" lvl="0" indent="-374586">
              <a:lnSpc>
                <a:spcPct val="90000"/>
              </a:lnSpc>
              <a:buClr>
                <a:srgbClr val="134F5C"/>
              </a:buClr>
              <a:buSzPts val="2299"/>
              <a:buFont typeface="Century Gothic"/>
              <a:buChar char="●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Analysis and plotting done with Python.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2614" lvl="0">
              <a:lnSpc>
                <a:spcPct val="90000"/>
              </a:lnSpc>
              <a:buClr>
                <a:srgbClr val="134F5C"/>
              </a:buClr>
              <a:buSzPts val="2299"/>
            </a:pPr>
            <a:endParaRPr lang="en-US" sz="2400" dirty="0" smtClean="0"/>
          </a:p>
        </p:txBody>
      </p:sp>
      <p:sp>
        <p:nvSpPr>
          <p:cNvPr id="173" name="Google Shape;173;p9"/>
          <p:cNvSpPr/>
          <p:nvPr/>
        </p:nvSpPr>
        <p:spPr>
          <a:xfrm>
            <a:off x="142700" y="4934301"/>
            <a:ext cx="8481600" cy="180000"/>
          </a:xfrm>
          <a:prstGeom prst="roundRect">
            <a:avLst>
              <a:gd name="adj" fmla="val 16667"/>
            </a:avLst>
          </a:prstGeom>
          <a:solidFill>
            <a:srgbClr val="274E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NAIJA FUSION 2025          </a:t>
            </a:r>
            <a:r>
              <a:rPr lang="en" sz="1400" b="0" i="1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19/09/2025</a:t>
            </a:r>
            <a:endParaRPr sz="1400" b="0" i="1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54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819</Words>
  <Application>Microsoft Office PowerPoint</Application>
  <PresentationFormat>On-screen Show (16:9)</PresentationFormat>
  <Paragraphs>184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Courier New</vt:lpstr>
      <vt:lpstr>Century Gothic</vt:lpstr>
      <vt:lpstr>Simple Light</vt:lpstr>
      <vt:lpstr>NAIJAFUSION 2025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NAIJAFUSION 2025</dc:title>
  <dc:creator>Uchechukwu</dc:creator>
  <cp:lastModifiedBy>Lenovo</cp:lastModifiedBy>
  <cp:revision>39</cp:revision>
  <dcterms:modified xsi:type="dcterms:W3CDTF">2025-09-19T09:48:07Z</dcterms:modified>
</cp:coreProperties>
</file>