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Arial Black" panose="020B0A04020102020204" pitchFamily="34" charset="0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62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46a81f95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46a81f95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012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46a81f95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46a81f95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379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46a81f95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46a81f95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938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46a81f95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46a81f95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839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46a81f95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46a81f95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198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46a81f95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46a81f95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203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46a81f95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46a81f95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46a81f95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46a81f95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47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46a81f95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46a81f95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46a81f95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46a81f95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45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46a81f95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46a81f95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188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46a81f95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46a81f95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21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46a81f95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46a81f95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017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46a81f95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46a81f95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07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13183" y="459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NAIJAFUSION 2025</a:t>
            </a:r>
            <a:endParaRPr sz="36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0700" y="2717575"/>
            <a:ext cx="8520600" cy="21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50" b="1" dirty="0" smtClean="0">
                <a:solidFill>
                  <a:srgbClr val="134F5C"/>
                </a:solidFill>
              </a:rPr>
              <a:t>PLASMA STABILIZATION</a:t>
            </a:r>
            <a:endParaRPr sz="3850" b="1" dirty="0">
              <a:solidFill>
                <a:srgbClr val="134F5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34F5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134F5C"/>
                </a:solidFill>
              </a:rPr>
              <a:t>MBAH HARRISON, OGBUABOR EMMANUEL, ATTAH OKWUDILI JOSEPH, AKPA JEREMIAH</a:t>
            </a:r>
            <a:endParaRPr sz="1800" b="1" dirty="0">
              <a:solidFill>
                <a:srgbClr val="134F5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134F5C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134F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Affiliations:</a:t>
            </a:r>
            <a:endParaRPr sz="1200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134F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UNIVERSITY OF NIGERIA NSUKKA</a:t>
            </a:r>
            <a:endParaRPr sz="1200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indent="0" algn="l">
              <a:lnSpc>
                <a:spcPct val="110000"/>
              </a:lnSpc>
            </a:pPr>
            <a:r>
              <a:rPr lang="en" sz="1800" b="1" dirty="0" smtClean="0">
                <a:solidFill>
                  <a:srgbClr val="134F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Supervisors:</a:t>
            </a:r>
            <a:r>
              <a:rPr lang="fr-FR" sz="1800" dirty="0">
                <a:solidFill>
                  <a:schemeClr val="dk1"/>
                </a:solidFill>
              </a:rPr>
              <a:t>Maria </a:t>
            </a:r>
            <a:r>
              <a:rPr lang="fr-FR" sz="1800" dirty="0" err="1">
                <a:solidFill>
                  <a:schemeClr val="dk1"/>
                </a:solidFill>
              </a:rPr>
              <a:t>Reji</a:t>
            </a:r>
            <a:r>
              <a:rPr lang="fr-FR" sz="1800" dirty="0">
                <a:solidFill>
                  <a:schemeClr val="dk1"/>
                </a:solidFill>
              </a:rPr>
              <a:t>, </a:t>
            </a:r>
            <a:r>
              <a:rPr lang="fr-FR" sz="1800" dirty="0" err="1">
                <a:solidFill>
                  <a:schemeClr val="dk1"/>
                </a:solidFill>
              </a:rPr>
              <a:t>Hina</a:t>
            </a:r>
            <a:r>
              <a:rPr lang="fr-FR" sz="1800" dirty="0">
                <a:solidFill>
                  <a:schemeClr val="dk1"/>
                </a:solidFill>
              </a:rPr>
              <a:t> Ali</a:t>
            </a:r>
            <a:endParaRPr lang="en-US" sz="1800" dirty="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943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134F5C"/>
                </a:solidFill>
              </a:rPr>
              <a:t>DATE19-Sept-2025</a:t>
            </a:r>
            <a:endParaRPr sz="1800" dirty="0">
              <a:solidFill>
                <a:srgbClr val="134F5C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77" name="Google Shape;77;p15" title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31" y="74461"/>
            <a:ext cx="9266842" cy="52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78647" y="120625"/>
            <a:ext cx="70554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of the slide</a:t>
            </a:r>
            <a:endParaRPr sz="28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78647" y="1505048"/>
            <a:ext cx="7799700" cy="44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 smtClean="0">
                <a:solidFill>
                  <a:schemeClr val="dk2"/>
                </a:solidFill>
                <a:latin typeface="Arial Black"/>
                <a:ea typeface="Century Gothic"/>
              </a:rPr>
              <a:t>EXPERIMENTAL BEST SHOTS 49882</a:t>
            </a:r>
            <a:endParaRPr sz="1600" b="1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NAIJA FUSION 2025          14/09/2025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16" name="Google Shape;499;p44"/>
          <p:cNvSpPr/>
          <p:nvPr/>
        </p:nvSpPr>
        <p:spPr>
          <a:xfrm>
            <a:off x="311700" y="1725621"/>
            <a:ext cx="4911941" cy="4508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fr-FR" sz="2000" b="1" u="none" strike="noStrike" dirty="0" smtClean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       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Google Shape;81;p15"/>
          <p:cNvSpPr txBox="1"/>
          <p:nvPr/>
        </p:nvSpPr>
        <p:spPr>
          <a:xfrm>
            <a:off x="37249" y="1904387"/>
            <a:ext cx="7096798" cy="289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RADIAL DISPLACEMENT = 22.1mm</a:t>
            </a:r>
          </a:p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VERTICAL DISPLACEMENT = 33.9mm.</a:t>
            </a:r>
          </a:p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From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the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analysis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,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it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is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observed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that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the best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shot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was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taken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before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wall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conditioning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. </a:t>
            </a:r>
            <a:endParaRPr lang="en-US" sz="1600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203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77" name="Google Shape;77;p15" title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31" y="74461"/>
            <a:ext cx="9266842" cy="52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78647" y="120625"/>
            <a:ext cx="70554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of the slide</a:t>
            </a:r>
            <a:endParaRPr sz="28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78647" y="1505048"/>
            <a:ext cx="7799700" cy="44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 smtClean="0">
                <a:solidFill>
                  <a:schemeClr val="dk2"/>
                </a:solidFill>
                <a:latin typeface="Arial Black"/>
                <a:ea typeface="Century Gothic"/>
              </a:rPr>
              <a:t>EXPERIMENTAL WORST SHOTS 49891</a:t>
            </a:r>
            <a:endParaRPr sz="1600" b="1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NAIJA FUSION 2025          14/09/2025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16" name="Google Shape;499;p44"/>
          <p:cNvSpPr/>
          <p:nvPr/>
        </p:nvSpPr>
        <p:spPr>
          <a:xfrm>
            <a:off x="311700" y="1725621"/>
            <a:ext cx="4911941" cy="4508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fr-FR" sz="2000" b="1" u="none" strike="noStrike" dirty="0" smtClean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       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Google Shape;81;p15"/>
          <p:cNvSpPr txBox="1"/>
          <p:nvPr/>
        </p:nvSpPr>
        <p:spPr>
          <a:xfrm>
            <a:off x="37249" y="1904387"/>
            <a:ext cx="7096798" cy="289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RADIAL DISPLACEMENT = 76.9mm</a:t>
            </a:r>
          </a:p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VERTICAL DISPLACEMENT = 117.0mm.</a:t>
            </a:r>
          </a:p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From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the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analysis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,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it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is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observed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that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the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worst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shot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was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taken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before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wall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 </a:t>
            </a:r>
            <a:r>
              <a:rPr lang="fr-FR" sz="1600" dirty="0" err="1" smtClean="0">
                <a:highlight>
                  <a:srgbClr val="FFFFFF"/>
                </a:highlight>
                <a:latin typeface="Arial Black"/>
              </a:rPr>
              <a:t>conditioning</a:t>
            </a:r>
            <a:r>
              <a:rPr lang="fr-FR" sz="1600" dirty="0" smtClean="0">
                <a:highlight>
                  <a:srgbClr val="FFFFFF"/>
                </a:highlight>
                <a:latin typeface="Arial Black"/>
              </a:rPr>
              <a:t>. </a:t>
            </a:r>
            <a:endParaRPr lang="en-US" sz="1600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5741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77" name="Google Shape;77;p15" title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31" y="74461"/>
            <a:ext cx="9266842" cy="52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78647" y="120625"/>
            <a:ext cx="70554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of the slide</a:t>
            </a:r>
            <a:endParaRPr sz="28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78647" y="1505048"/>
            <a:ext cx="7799700" cy="44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 smtClean="0">
                <a:solidFill>
                  <a:schemeClr val="dk2"/>
                </a:solidFill>
                <a:latin typeface="Arial Black"/>
                <a:ea typeface="Century Gothic"/>
              </a:rPr>
              <a:t>RADIAL DISPLACEMENT VS TIME</a:t>
            </a:r>
            <a:endParaRPr sz="1600" b="1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NAIJA FUSION 2025          14/09/2025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16" name="Google Shape;499;p44"/>
          <p:cNvSpPr/>
          <p:nvPr/>
        </p:nvSpPr>
        <p:spPr>
          <a:xfrm>
            <a:off x="311700" y="1725621"/>
            <a:ext cx="4911941" cy="4508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fr-FR" sz="2000" b="1" u="none" strike="noStrike" dirty="0" smtClean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       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Google Shape;81;p15"/>
          <p:cNvSpPr txBox="1"/>
          <p:nvPr/>
        </p:nvSpPr>
        <p:spPr>
          <a:xfrm>
            <a:off x="37249" y="1904387"/>
            <a:ext cx="7096798" cy="289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endParaRPr lang="en-US" sz="1600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17" y="1863987"/>
            <a:ext cx="6303729" cy="279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5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77" name="Google Shape;77;p15" title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31" y="74461"/>
            <a:ext cx="9266842" cy="52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78647" y="120625"/>
            <a:ext cx="70554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of the slide</a:t>
            </a:r>
            <a:endParaRPr sz="28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78647" y="1505048"/>
            <a:ext cx="7799700" cy="44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 smtClean="0">
                <a:solidFill>
                  <a:schemeClr val="dk2"/>
                </a:solidFill>
                <a:latin typeface="Arial Black"/>
                <a:ea typeface="Century Gothic"/>
              </a:rPr>
              <a:t>VERTICAL DISPLACEMENT VS TIME</a:t>
            </a:r>
            <a:endParaRPr sz="1600" b="1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NAIJA FUSION 2025          14/09/2025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16" name="Google Shape;499;p44"/>
          <p:cNvSpPr/>
          <p:nvPr/>
        </p:nvSpPr>
        <p:spPr>
          <a:xfrm>
            <a:off x="311700" y="1725621"/>
            <a:ext cx="4911941" cy="4508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fr-FR" sz="2000" b="1" u="none" strike="noStrike" dirty="0" smtClean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       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Google Shape;81;p15"/>
          <p:cNvSpPr txBox="1"/>
          <p:nvPr/>
        </p:nvSpPr>
        <p:spPr>
          <a:xfrm>
            <a:off x="37249" y="1904387"/>
            <a:ext cx="7096798" cy="289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endParaRPr lang="en-US" sz="1600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4" y="2124960"/>
            <a:ext cx="5906814" cy="244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6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77" name="Google Shape;77;p15" title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47" y="122261"/>
            <a:ext cx="9266842" cy="52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78647" y="120625"/>
            <a:ext cx="70554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of the slide</a:t>
            </a:r>
            <a:endParaRPr sz="28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89844" y="1463241"/>
            <a:ext cx="7799700" cy="44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 smtClean="0">
                <a:solidFill>
                  <a:schemeClr val="dk2"/>
                </a:solidFill>
                <a:latin typeface="Arial Black"/>
                <a:ea typeface="Century Gothic"/>
              </a:rPr>
              <a:t>VOLTAGES FOR THE WORST SHOT</a:t>
            </a:r>
            <a:endParaRPr sz="1600" b="1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NAIJA FUSION 2025          14/09/2025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16" name="Google Shape;499;p44"/>
          <p:cNvSpPr/>
          <p:nvPr/>
        </p:nvSpPr>
        <p:spPr>
          <a:xfrm>
            <a:off x="311700" y="1725621"/>
            <a:ext cx="4911941" cy="4508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fr-FR" sz="2000" b="1" u="none" strike="noStrike" dirty="0" smtClean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       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Google Shape;81;p15"/>
          <p:cNvSpPr txBox="1"/>
          <p:nvPr/>
        </p:nvSpPr>
        <p:spPr>
          <a:xfrm>
            <a:off x="142700" y="1919172"/>
            <a:ext cx="1559976" cy="289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endParaRPr lang="en-US" sz="1600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RADIAL	</a:t>
            </a:r>
            <a:endParaRPr lang="en-US" sz="1600" b="1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-1</a:t>
            </a: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-2</a:t>
            </a: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-7</a:t>
            </a: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-8</a:t>
            </a: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-20</a:t>
            </a:r>
            <a:endParaRPr lang="en-US" sz="1600" b="1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		</a:t>
            </a:r>
            <a:endParaRPr lang="en-US" sz="1600" b="1" dirty="0"/>
          </a:p>
        </p:txBody>
      </p:sp>
      <p:sp>
        <p:nvSpPr>
          <p:cNvPr id="13" name="Google Shape;81;p15"/>
          <p:cNvSpPr txBox="1"/>
          <p:nvPr/>
        </p:nvSpPr>
        <p:spPr>
          <a:xfrm>
            <a:off x="1967615" y="1904387"/>
            <a:ext cx="1559976" cy="289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endParaRPr lang="en-US" sz="1600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VERTICAL</a:t>
            </a:r>
            <a:endParaRPr lang="en-US" sz="1600" b="1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-1</a:t>
            </a: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-5</a:t>
            </a: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-12</a:t>
            </a: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-20</a:t>
            </a:r>
            <a:endParaRPr lang="en-US" sz="1600" b="1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		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661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77" name="Google Shape;77;p15" title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47" y="122261"/>
            <a:ext cx="9266842" cy="52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78647" y="120625"/>
            <a:ext cx="70554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of the slide</a:t>
            </a:r>
            <a:endParaRPr sz="28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89844" y="1463241"/>
            <a:ext cx="7799700" cy="44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 smtClean="0">
                <a:solidFill>
                  <a:schemeClr val="dk2"/>
                </a:solidFill>
                <a:latin typeface="Arial Black"/>
                <a:ea typeface="Century Gothic"/>
              </a:rPr>
              <a:t>VOLTAGES FOR THE BEST SHOT</a:t>
            </a:r>
            <a:endParaRPr sz="1600" b="1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NAIJA FUSION 2025          14/09/2025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16" name="Google Shape;499;p44"/>
          <p:cNvSpPr/>
          <p:nvPr/>
        </p:nvSpPr>
        <p:spPr>
          <a:xfrm>
            <a:off x="311700" y="1725621"/>
            <a:ext cx="4911941" cy="4508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fr-FR" sz="2000" b="1" u="none" strike="noStrike" dirty="0" smtClean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       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Google Shape;81;p15"/>
          <p:cNvSpPr txBox="1"/>
          <p:nvPr/>
        </p:nvSpPr>
        <p:spPr>
          <a:xfrm>
            <a:off x="142700" y="1919172"/>
            <a:ext cx="1559976" cy="289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endParaRPr lang="en-US" sz="1600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RADIAL	</a:t>
            </a:r>
            <a:endParaRPr lang="en-US" sz="1600" b="1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/>
              <a:t>0</a:t>
            </a:r>
            <a:endParaRPr lang="en-US" sz="1600" b="1" dirty="0" smtClean="0"/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-1</a:t>
            </a: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-2</a:t>
            </a: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-3</a:t>
            </a: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-24</a:t>
            </a: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-5</a:t>
            </a: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-20</a:t>
            </a:r>
            <a:endParaRPr lang="en-US" sz="1600" b="1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		</a:t>
            </a:r>
            <a:endParaRPr lang="en-US" sz="1600" b="1" dirty="0"/>
          </a:p>
        </p:txBody>
      </p:sp>
      <p:sp>
        <p:nvSpPr>
          <p:cNvPr id="13" name="Google Shape;81;p15"/>
          <p:cNvSpPr txBox="1"/>
          <p:nvPr/>
        </p:nvSpPr>
        <p:spPr>
          <a:xfrm>
            <a:off x="1967615" y="1904387"/>
            <a:ext cx="1559976" cy="289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endParaRPr lang="en-US" sz="1600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VERTICAL</a:t>
            </a:r>
            <a:endParaRPr lang="en-US" sz="1600" b="1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/>
              <a:t>0</a:t>
            </a:r>
            <a:endParaRPr lang="en-US" sz="1600" b="1" dirty="0" smtClean="0"/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-1</a:t>
            </a: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-5</a:t>
            </a: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-12</a:t>
            </a: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-20</a:t>
            </a:r>
            <a:endParaRPr lang="en-US" sz="1600" b="1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dirty="0" smtClean="0"/>
              <a:t>		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491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4" name="Google Shape;64;p14" title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2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78647" y="620109"/>
            <a:ext cx="7194512" cy="43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0" indent="457200"/>
            <a:r>
              <a:rPr lang="en-US" sz="2800" b="1" dirty="0">
                <a:solidFill>
                  <a:schemeClr val="bg1"/>
                </a:solidFill>
              </a:rPr>
              <a:t>PLASMA STABILIZATION</a:t>
            </a:r>
          </a:p>
          <a:p>
            <a:pPr marL="2286000" indent="457200"/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42700" y="1392800"/>
            <a:ext cx="7799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fr-FR" sz="3600" dirty="0">
                <a:solidFill>
                  <a:schemeClr val="dk2"/>
                </a:solidFill>
                <a:latin typeface="Arial Black"/>
                <a:ea typeface="Arial Black"/>
              </a:rPr>
              <a:t>Outlook</a:t>
            </a:r>
            <a:endParaRPr sz="3599" b="1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7250" y="1933400"/>
            <a:ext cx="8520600" cy="28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indent="-380880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 Black"/>
              <a:buChar char="●"/>
            </a:pP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Introduction to plasma </a:t>
            </a:r>
            <a:r>
              <a:rPr lang="fr-FR" sz="1600" dirty="0" err="1">
                <a:solidFill>
                  <a:schemeClr val="dk1"/>
                </a:solidFill>
                <a:latin typeface="Arial Black"/>
                <a:ea typeface="Arial Black"/>
              </a:rPr>
              <a:t>positioning</a:t>
            </a:r>
            <a:endParaRPr lang="en-US" sz="1600" dirty="0"/>
          </a:p>
          <a:p>
            <a:pPr marL="457200" indent="-380880">
              <a:lnSpc>
                <a:spcPct val="90000"/>
              </a:lnSpc>
              <a:buClr>
                <a:srgbClr val="262626"/>
              </a:buClr>
              <a:buFont typeface="Arial Black"/>
              <a:buChar char="●"/>
            </a:pP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Plasma </a:t>
            </a:r>
            <a:r>
              <a:rPr lang="fr-FR" sz="1600" dirty="0" err="1">
                <a:solidFill>
                  <a:schemeClr val="dk1"/>
                </a:solidFill>
                <a:latin typeface="Arial Black"/>
                <a:ea typeface="Arial Black"/>
              </a:rPr>
              <a:t>positioning</a:t>
            </a: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 in GOLEM</a:t>
            </a:r>
            <a:endParaRPr lang="en-US" sz="1600" dirty="0"/>
          </a:p>
          <a:p>
            <a:pPr marL="457200" indent="-380880">
              <a:lnSpc>
                <a:spcPct val="90000"/>
              </a:lnSpc>
              <a:buClr>
                <a:srgbClr val="262626"/>
              </a:buClr>
              <a:buFont typeface="Arial Black"/>
              <a:buChar char="●"/>
            </a:pPr>
            <a:r>
              <a:rPr lang="fr-FR" sz="1600" dirty="0" err="1">
                <a:solidFill>
                  <a:schemeClr val="dk1"/>
                </a:solidFill>
                <a:latin typeface="Arial Black"/>
                <a:ea typeface="Arial Black"/>
              </a:rPr>
              <a:t>Experimental</a:t>
            </a: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 setup</a:t>
            </a:r>
            <a:endParaRPr lang="en-US" sz="1600" dirty="0"/>
          </a:p>
          <a:p>
            <a:pPr marL="457200" indent="-380880">
              <a:lnSpc>
                <a:spcPct val="90000"/>
              </a:lnSpc>
              <a:buClr>
                <a:srgbClr val="262626"/>
              </a:buClr>
              <a:buFont typeface="Arial Black"/>
              <a:buChar char="●"/>
            </a:pPr>
            <a:r>
              <a:rPr lang="fr-FR" sz="1600" dirty="0" err="1">
                <a:solidFill>
                  <a:schemeClr val="dk1"/>
                </a:solidFill>
                <a:latin typeface="Arial Black"/>
                <a:ea typeface="Arial Black"/>
              </a:rPr>
              <a:t>Experimental</a:t>
            </a: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Arial Black"/>
                <a:ea typeface="Arial Black"/>
              </a:rPr>
              <a:t>analysis</a:t>
            </a: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 </a:t>
            </a:r>
            <a:endParaRPr lang="en-US" sz="1600" dirty="0"/>
          </a:p>
          <a:p>
            <a:pPr marL="457200" indent="-380880">
              <a:lnSpc>
                <a:spcPct val="90000"/>
              </a:lnSpc>
              <a:buClr>
                <a:srgbClr val="262626"/>
              </a:buClr>
              <a:buFont typeface="Arial Black"/>
              <a:buChar char="●"/>
            </a:pPr>
            <a:r>
              <a:rPr lang="fr-FR" sz="1600" dirty="0" err="1">
                <a:solidFill>
                  <a:schemeClr val="dk1"/>
                </a:solidFill>
                <a:latin typeface="Arial Black"/>
                <a:ea typeface="Arial Black"/>
              </a:rPr>
              <a:t>Explanation</a:t>
            </a: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 of the </a:t>
            </a:r>
            <a:r>
              <a:rPr lang="fr-FR" sz="1600" dirty="0" err="1">
                <a:solidFill>
                  <a:schemeClr val="dk1"/>
                </a:solidFill>
                <a:latin typeface="Arial Black"/>
                <a:ea typeface="Arial Black"/>
              </a:rPr>
              <a:t>experimental</a:t>
            </a: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Arial Black"/>
                <a:ea typeface="Arial Black"/>
              </a:rPr>
              <a:t>results</a:t>
            </a: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 </a:t>
            </a:r>
            <a:endParaRPr lang="en-US" sz="1600" dirty="0"/>
          </a:p>
          <a:p>
            <a:pPr marL="457200" indent="-380880">
              <a:lnSpc>
                <a:spcPct val="90000"/>
              </a:lnSpc>
              <a:buClr>
                <a:srgbClr val="262626"/>
              </a:buClr>
              <a:buFont typeface="Arial Black"/>
              <a:buChar char="●"/>
            </a:pP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Conclusion and future perspective </a:t>
            </a:r>
            <a:endParaRPr lang="en-US" sz="1600" dirty="0"/>
          </a:p>
        </p:txBody>
      </p:sp>
      <p:sp>
        <p:nvSpPr>
          <p:cNvPr id="69" name="Google Shape;69;p14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NAIJA FUSION 2025          14/09/2025</a:t>
            </a:r>
            <a:endParaRPr i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7" name="Google Shape;77;p15" title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78647" y="120625"/>
            <a:ext cx="7409792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0" indent="457200"/>
            <a:r>
              <a:rPr lang="en-US" sz="2800" b="1" dirty="0">
                <a:solidFill>
                  <a:schemeClr val="bg1"/>
                </a:solidFill>
              </a:rPr>
              <a:t>PLASMA STABILIZATION</a:t>
            </a: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42700" y="1321258"/>
            <a:ext cx="77997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0000" lnSpcReduction="20000"/>
          </a:bodyPr>
          <a:lstStyle/>
          <a:p>
            <a:pPr lvl="0">
              <a:lnSpc>
                <a:spcPct val="90000"/>
              </a:lnSpc>
            </a:pPr>
            <a:r>
              <a:rPr lang="fr-FR" sz="3600" dirty="0">
                <a:solidFill>
                  <a:schemeClr val="dk2"/>
                </a:solidFill>
                <a:latin typeface="Arial Black"/>
                <a:ea typeface="Arial Black"/>
              </a:rPr>
              <a:t>Plasma position </a:t>
            </a:r>
            <a:r>
              <a:rPr lang="fr-FR" sz="3600" dirty="0" err="1">
                <a:solidFill>
                  <a:schemeClr val="dk2"/>
                </a:solidFill>
                <a:latin typeface="Arial Black"/>
                <a:ea typeface="Arial Black"/>
              </a:rPr>
              <a:t>stabilization</a:t>
            </a:r>
            <a:r>
              <a:rPr lang="fr-FR" sz="3600" dirty="0">
                <a:solidFill>
                  <a:schemeClr val="dk2"/>
                </a:solidFill>
                <a:latin typeface="Arial Black"/>
                <a:ea typeface="Arial Black"/>
              </a:rPr>
              <a:t> in Tokamak</a:t>
            </a:r>
            <a:endParaRPr sz="3599" b="1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7250" y="1597572"/>
            <a:ext cx="3609840" cy="319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fr-FR" sz="1600" dirty="0" err="1">
                <a:solidFill>
                  <a:schemeClr val="dk2"/>
                </a:solidFill>
                <a:latin typeface="Arial Black"/>
                <a:ea typeface="Arial Black"/>
              </a:rPr>
              <a:t>Why</a:t>
            </a:r>
            <a:r>
              <a:rPr lang="fr-FR" sz="1600" dirty="0">
                <a:solidFill>
                  <a:schemeClr val="dk2"/>
                </a:solidFill>
                <a:latin typeface="Arial Black"/>
                <a:ea typeface="Arial Black"/>
              </a:rPr>
              <a:t> plasma </a:t>
            </a:r>
            <a:r>
              <a:rPr lang="fr-FR" sz="1600" dirty="0" err="1">
                <a:solidFill>
                  <a:schemeClr val="dk2"/>
                </a:solidFill>
                <a:latin typeface="Arial Black"/>
                <a:ea typeface="Arial Black"/>
              </a:rPr>
              <a:t>positioning</a:t>
            </a:r>
            <a:r>
              <a:rPr lang="fr-FR" sz="1600" dirty="0">
                <a:solidFill>
                  <a:schemeClr val="dk2"/>
                </a:solidFill>
                <a:latin typeface="Arial Black"/>
                <a:ea typeface="Arial Black"/>
              </a:rPr>
              <a:t> </a:t>
            </a:r>
            <a:r>
              <a:rPr lang="fr-FR" sz="1600" dirty="0" err="1">
                <a:solidFill>
                  <a:schemeClr val="dk2"/>
                </a:solidFill>
                <a:latin typeface="Arial Black"/>
                <a:ea typeface="Arial Black"/>
              </a:rPr>
              <a:t>is</a:t>
            </a:r>
            <a:r>
              <a:rPr lang="fr-FR" sz="1600" dirty="0">
                <a:solidFill>
                  <a:schemeClr val="dk2"/>
                </a:solidFill>
                <a:latin typeface="Arial Black"/>
                <a:ea typeface="Arial Black"/>
              </a:rPr>
              <a:t> important for fusion?</a:t>
            </a:r>
            <a:endParaRPr lang="en-US" sz="1600" dirty="0"/>
          </a:p>
          <a:p>
            <a:pPr marL="457200" indent="-368280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 Black"/>
              <a:buChar char="●"/>
              <a:tabLst>
                <a:tab pos="0" algn="l"/>
              </a:tabLst>
            </a:pPr>
            <a:r>
              <a:rPr lang="fr-FR" sz="1600" dirty="0" err="1">
                <a:solidFill>
                  <a:schemeClr val="dk1"/>
                </a:solidFill>
                <a:latin typeface="Arial Black"/>
                <a:ea typeface="Arial Black"/>
              </a:rPr>
              <a:t>Loss</a:t>
            </a: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 of confinement and plasma contact </a:t>
            </a:r>
            <a:r>
              <a:rPr lang="fr-FR" sz="1600" dirty="0" err="1">
                <a:solidFill>
                  <a:schemeClr val="dk1"/>
                </a:solidFill>
                <a:latin typeface="Arial Black"/>
                <a:ea typeface="Arial Black"/>
              </a:rPr>
              <a:t>with</a:t>
            </a: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Arial Black"/>
                <a:ea typeface="Arial Black"/>
              </a:rPr>
              <a:t>walls</a:t>
            </a: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Arial Black"/>
                <a:ea typeface="Arial Black"/>
              </a:rPr>
              <a:t>is</a:t>
            </a: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 destructive</a:t>
            </a:r>
            <a:endParaRPr lang="en-US" sz="1600" dirty="0"/>
          </a:p>
          <a:p>
            <a:pPr marL="4572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600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fr-FR" sz="1600" dirty="0" err="1">
                <a:solidFill>
                  <a:schemeClr val="dk2"/>
                </a:solidFill>
                <a:latin typeface="Arial Black"/>
                <a:ea typeface="Arial Black"/>
              </a:rPr>
              <a:t>Why</a:t>
            </a:r>
            <a:r>
              <a:rPr lang="fr-FR" sz="1600" dirty="0">
                <a:solidFill>
                  <a:schemeClr val="dk2"/>
                </a:solidFill>
                <a:latin typeface="Arial Black"/>
                <a:ea typeface="Arial Black"/>
              </a:rPr>
              <a:t> plasma moves?</a:t>
            </a:r>
            <a:endParaRPr lang="en-US" sz="1600" dirty="0"/>
          </a:p>
          <a:p>
            <a:pPr marL="457200" indent="-368280">
              <a:lnSpc>
                <a:spcPct val="130000"/>
              </a:lnSpc>
              <a:buClr>
                <a:srgbClr val="262626"/>
              </a:buClr>
              <a:buFont typeface="Arial Black"/>
              <a:buChar char="●"/>
              <a:tabLst>
                <a:tab pos="0" algn="l"/>
              </a:tabLst>
            </a:pPr>
            <a:r>
              <a:rPr lang="fr-FR" sz="1600" dirty="0" err="1">
                <a:solidFill>
                  <a:schemeClr val="dk1"/>
                </a:solidFill>
                <a:latin typeface="Arial Black"/>
                <a:ea typeface="Arial Black"/>
              </a:rPr>
              <a:t>Toroidal</a:t>
            </a: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 force balance (</a:t>
            </a:r>
            <a:r>
              <a:rPr lang="fr-FR" sz="1600" dirty="0" err="1">
                <a:solidFill>
                  <a:schemeClr val="dk1"/>
                </a:solidFill>
                <a:latin typeface="Arial Black"/>
                <a:ea typeface="Arial Black"/>
              </a:rPr>
              <a:t>hoop</a:t>
            </a: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 force + </a:t>
            </a:r>
            <a:r>
              <a:rPr lang="fr-FR" sz="1600" dirty="0" err="1">
                <a:solidFill>
                  <a:schemeClr val="dk1"/>
                </a:solidFill>
                <a:latin typeface="Arial Black"/>
                <a:ea typeface="Arial Black"/>
              </a:rPr>
              <a:t>tyre</a:t>
            </a: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 tube force + 1/R force = </a:t>
            </a:r>
            <a:r>
              <a:rPr lang="fr-FR" sz="1600" dirty="0" err="1">
                <a:solidFill>
                  <a:schemeClr val="dk1"/>
                </a:solidFill>
                <a:latin typeface="Arial Black"/>
                <a:ea typeface="Arial Black"/>
              </a:rPr>
              <a:t>outward</a:t>
            </a: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 force on plasma</a:t>
            </a:r>
            <a:endParaRPr lang="en-US" sz="1600" dirty="0"/>
          </a:p>
          <a:p>
            <a:pPr marL="457200" indent="-368280">
              <a:lnSpc>
                <a:spcPct val="130000"/>
              </a:lnSpc>
              <a:buClr>
                <a:srgbClr val="262626"/>
              </a:buClr>
              <a:buFont typeface="Arial Black"/>
              <a:buChar char="●"/>
              <a:tabLst>
                <a:tab pos="0" algn="l"/>
              </a:tabLst>
            </a:pP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Vertical </a:t>
            </a:r>
            <a:r>
              <a:rPr lang="fr-FR" sz="1600" dirty="0" err="1">
                <a:solidFill>
                  <a:schemeClr val="dk1"/>
                </a:solidFill>
                <a:latin typeface="Arial Black"/>
                <a:ea typeface="Arial Black"/>
              </a:rPr>
              <a:t>displacement</a:t>
            </a:r>
            <a:r>
              <a:rPr lang="fr-FR" sz="1600" dirty="0">
                <a:solidFill>
                  <a:schemeClr val="dk1"/>
                </a:solidFill>
                <a:latin typeface="Arial Black"/>
                <a:ea typeface="Arial Black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Arial Black"/>
                <a:ea typeface="Arial Black"/>
              </a:rPr>
              <a:t>event</a:t>
            </a:r>
            <a:endParaRPr lang="en-US" sz="1600" dirty="0"/>
          </a:p>
        </p:txBody>
      </p:sp>
      <p:sp>
        <p:nvSpPr>
          <p:cNvPr id="82" name="Google Shape;82;p15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NAIJA FUSION 2025          14/09/2025</a:t>
            </a:r>
            <a:endParaRPr i="1">
              <a:solidFill>
                <a:schemeClr val="lt1"/>
              </a:solidFill>
            </a:endParaRPr>
          </a:p>
        </p:txBody>
      </p:sp>
      <p:grpSp>
        <p:nvGrpSpPr>
          <p:cNvPr id="11" name="Google Shape;456;p41"/>
          <p:cNvGrpSpPr/>
          <p:nvPr/>
        </p:nvGrpSpPr>
        <p:grpSpPr>
          <a:xfrm>
            <a:off x="4093030" y="1861858"/>
            <a:ext cx="3722914" cy="2573507"/>
            <a:chOff x="6095880" y="1371600"/>
            <a:chExt cx="5467320" cy="2763720"/>
          </a:xfrm>
        </p:grpSpPr>
        <p:grpSp>
          <p:nvGrpSpPr>
            <p:cNvPr id="12" name="Google Shape;457;p41"/>
            <p:cNvGrpSpPr/>
            <p:nvPr/>
          </p:nvGrpSpPr>
          <p:grpSpPr>
            <a:xfrm>
              <a:off x="6095880" y="1371600"/>
              <a:ext cx="5467320" cy="2763720"/>
              <a:chOff x="6095880" y="1371600"/>
              <a:chExt cx="5467320" cy="2763720"/>
            </a:xfrm>
          </p:grpSpPr>
          <p:pic>
            <p:nvPicPr>
              <p:cNvPr id="17" name="Google Shape;458;p41"/>
              <p:cNvPicPr/>
              <p:nvPr/>
            </p:nvPicPr>
            <p:blipFill>
              <a:blip r:embed="rId4"/>
              <a:srcRect l="7653"/>
              <a:stretch/>
            </p:blipFill>
            <p:spPr>
              <a:xfrm>
                <a:off x="6095880" y="1371600"/>
                <a:ext cx="5467320" cy="2763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18" name="Google Shape;459;p41"/>
              <p:cNvSpPr/>
              <p:nvPr/>
            </p:nvSpPr>
            <p:spPr>
              <a:xfrm>
                <a:off x="6541920" y="2501640"/>
                <a:ext cx="860040" cy="34560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>
                <a:solidFill>
                  <a:srgbClr val="E5001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6400" bIns="864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" name="Google Shape;460;p41"/>
              <p:cNvSpPr/>
              <p:nvPr/>
            </p:nvSpPr>
            <p:spPr>
              <a:xfrm>
                <a:off x="10222200" y="2554560"/>
                <a:ext cx="860040" cy="3456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>
                <a:solidFill>
                  <a:srgbClr val="E5001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6400" bIns="864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3" name="Google Shape;461;p41"/>
            <p:cNvSpPr/>
            <p:nvPr/>
          </p:nvSpPr>
          <p:spPr>
            <a:xfrm>
              <a:off x="7346160" y="1479600"/>
              <a:ext cx="365400" cy="61704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>
              <a:solidFill>
                <a:srgbClr val="E5001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" name="Google Shape;462;p41"/>
            <p:cNvSpPr/>
            <p:nvPr/>
          </p:nvSpPr>
          <p:spPr>
            <a:xfrm>
              <a:off x="9809640" y="1479600"/>
              <a:ext cx="365400" cy="61704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>
              <a:solidFill>
                <a:srgbClr val="E5001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" name="Google Shape;463;p41"/>
            <p:cNvSpPr/>
            <p:nvPr/>
          </p:nvSpPr>
          <p:spPr>
            <a:xfrm>
              <a:off x="7346160" y="3262680"/>
              <a:ext cx="365400" cy="6170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>
              <a:solidFill>
                <a:srgbClr val="E5001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" name="Google Shape;464;p41"/>
            <p:cNvSpPr/>
            <p:nvPr/>
          </p:nvSpPr>
          <p:spPr>
            <a:xfrm>
              <a:off x="9809640" y="3262680"/>
              <a:ext cx="365400" cy="6170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>
              <a:solidFill>
                <a:srgbClr val="E5001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11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77" name="Google Shape;77;p15" title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2842" y="0"/>
            <a:ext cx="9266842" cy="52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78647" y="120625"/>
            <a:ext cx="7268084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0" indent="457200"/>
            <a:r>
              <a:rPr lang="en-US" sz="2800" b="1" dirty="0">
                <a:solidFill>
                  <a:schemeClr val="bg1"/>
                </a:solidFill>
              </a:rPr>
              <a:t>PLASMA STABILIZATION</a:t>
            </a: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93930" y="1261530"/>
            <a:ext cx="7799700" cy="40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lvl="0">
              <a:lnSpc>
                <a:spcPct val="90000"/>
              </a:lnSpc>
            </a:pPr>
            <a:r>
              <a:rPr lang="fr-FR" sz="3600" dirty="0">
                <a:solidFill>
                  <a:schemeClr val="dk2"/>
                </a:solidFill>
                <a:latin typeface="Arial Black"/>
                <a:ea typeface="Arial Black"/>
              </a:rPr>
              <a:t>GOLEM Tokamak</a:t>
            </a:r>
            <a:endParaRPr sz="3599" b="1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7250" y="1904387"/>
            <a:ext cx="3609840" cy="289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fr-FR" sz="1600" dirty="0">
                <a:highlight>
                  <a:srgbClr val="FFFFFF"/>
                </a:highlight>
                <a:latin typeface="Arial Black"/>
                <a:ea typeface="Arial Black"/>
              </a:rPr>
              <a:t>major radius R=0.4m</a:t>
            </a:r>
            <a:endParaRPr lang="en-US" sz="1600" dirty="0"/>
          </a:p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fr-FR" sz="1600" dirty="0">
                <a:highlight>
                  <a:srgbClr val="FFFFFF"/>
                </a:highlight>
                <a:latin typeface="Arial Black"/>
                <a:ea typeface="Arial Black"/>
              </a:rPr>
              <a:t>minor radius a=0.085m</a:t>
            </a:r>
            <a:endParaRPr lang="en-US" sz="1600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fr-FR" sz="1600" dirty="0" err="1">
                <a:highlight>
                  <a:srgbClr val="FFFFFF"/>
                </a:highlight>
                <a:latin typeface="Arial Black"/>
                <a:ea typeface="Arial Black"/>
              </a:rPr>
              <a:t>toroidal</a:t>
            </a:r>
            <a:r>
              <a:rPr lang="fr-FR" sz="1600" dirty="0">
                <a:highlight>
                  <a:srgbClr val="FFFFFF"/>
                </a:highlight>
                <a:latin typeface="Arial Black"/>
                <a:ea typeface="Arial Black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Arial Black"/>
                <a:ea typeface="Arial Black"/>
              </a:rPr>
              <a:t>magnetic</a:t>
            </a:r>
            <a:r>
              <a:rPr lang="fr-FR" sz="1600" dirty="0">
                <a:highlight>
                  <a:srgbClr val="FFFFFF"/>
                </a:highlight>
                <a:latin typeface="Arial Black"/>
                <a:ea typeface="Arial Black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Arial Black"/>
                <a:ea typeface="Arial Black"/>
              </a:rPr>
              <a:t>field</a:t>
            </a:r>
            <a:r>
              <a:rPr lang="fr-FR" sz="1600" dirty="0">
                <a:highlight>
                  <a:srgbClr val="FFFFFF"/>
                </a:highlight>
                <a:latin typeface="Arial Black"/>
                <a:ea typeface="Arial Black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Arial Black"/>
                <a:ea typeface="Arial Black"/>
              </a:rPr>
              <a:t>Bt</a:t>
            </a:r>
            <a:r>
              <a:rPr lang="fr-FR" sz="1600" dirty="0">
                <a:highlight>
                  <a:srgbClr val="FFFFFF"/>
                </a:highlight>
                <a:latin typeface="Arial Black"/>
                <a:ea typeface="Arial Black"/>
              </a:rPr>
              <a:t> &lt;0.8 T</a:t>
            </a:r>
            <a:endParaRPr lang="en-US" sz="1600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fr-FR" sz="1600" dirty="0">
                <a:highlight>
                  <a:srgbClr val="FFFFFF"/>
                </a:highlight>
                <a:latin typeface="Arial Black"/>
                <a:ea typeface="Arial Black"/>
              </a:rPr>
              <a:t>plasma </a:t>
            </a:r>
            <a:r>
              <a:rPr lang="fr-FR" sz="1600" dirty="0" err="1">
                <a:highlight>
                  <a:srgbClr val="FFFFFF"/>
                </a:highlight>
                <a:latin typeface="Arial Black"/>
                <a:ea typeface="Arial Black"/>
              </a:rPr>
              <a:t>current</a:t>
            </a:r>
            <a:r>
              <a:rPr lang="fr-FR" sz="1600" dirty="0">
                <a:highlight>
                  <a:srgbClr val="FFFFFF"/>
                </a:highlight>
                <a:latin typeface="Arial Black"/>
                <a:ea typeface="Arial Black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Arial Black"/>
                <a:ea typeface="Arial Black"/>
              </a:rPr>
              <a:t>Ip</a:t>
            </a:r>
            <a:r>
              <a:rPr lang="fr-FR" sz="1600" dirty="0">
                <a:highlight>
                  <a:srgbClr val="FFFFFF"/>
                </a:highlight>
                <a:latin typeface="Arial Black"/>
                <a:ea typeface="Arial Black"/>
              </a:rPr>
              <a:t> &lt;8 kA</a:t>
            </a:r>
            <a:endParaRPr lang="en-US" sz="1600" dirty="0"/>
          </a:p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fr-FR" sz="1600" dirty="0" err="1">
                <a:highlight>
                  <a:srgbClr val="FFFFFF"/>
                </a:highlight>
                <a:latin typeface="Arial Black"/>
                <a:ea typeface="Arial Black"/>
              </a:rPr>
              <a:t>discharge</a:t>
            </a:r>
            <a:r>
              <a:rPr lang="fr-FR" sz="1600" dirty="0">
                <a:highlight>
                  <a:srgbClr val="FFFFFF"/>
                </a:highlight>
                <a:latin typeface="Arial Black"/>
                <a:ea typeface="Arial Black"/>
              </a:rPr>
              <a:t> duration ≈  13 ms</a:t>
            </a:r>
            <a:endParaRPr lang="en-US" sz="1600" dirty="0"/>
          </a:p>
          <a:p>
            <a:pPr>
              <a:lnSpc>
                <a:spcPct val="130000"/>
              </a:lnSpc>
              <a:tabLst>
                <a:tab pos="0" algn="l"/>
              </a:tabLst>
            </a:pPr>
            <a:endParaRPr lang="en-US" sz="1600" dirty="0"/>
          </a:p>
        </p:txBody>
      </p:sp>
      <p:sp>
        <p:nvSpPr>
          <p:cNvPr id="82" name="Google Shape;82;p15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NAIJA FUSION 2025          14/09/2025</a:t>
            </a:r>
            <a:endParaRPr i="1">
              <a:solidFill>
                <a:schemeClr val="lt1"/>
              </a:solidFill>
            </a:endParaRPr>
          </a:p>
        </p:txBody>
      </p:sp>
      <p:pic>
        <p:nvPicPr>
          <p:cNvPr id="21" name="Google Shape;474;p42"/>
          <p:cNvPicPr/>
          <p:nvPr/>
        </p:nvPicPr>
        <p:blipFill>
          <a:blip r:embed="rId4"/>
          <a:stretch/>
        </p:blipFill>
        <p:spPr>
          <a:xfrm>
            <a:off x="4540469" y="1462750"/>
            <a:ext cx="3705689" cy="3014658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77" name="Google Shape;77;p15" title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461"/>
            <a:ext cx="9266842" cy="52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78647" y="120625"/>
            <a:ext cx="7268084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0" indent="457200"/>
            <a:r>
              <a:rPr lang="en-US" sz="2800" b="1" dirty="0">
                <a:solidFill>
                  <a:schemeClr val="bg1"/>
                </a:solidFill>
              </a:rPr>
              <a:t>PLASMA STABILIZATION</a:t>
            </a: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87930" y="1355233"/>
            <a:ext cx="7799700" cy="44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55000" lnSpcReduction="20000"/>
          </a:bodyPr>
          <a:lstStyle/>
          <a:p>
            <a:pPr lvl="0">
              <a:lnSpc>
                <a:spcPct val="90000"/>
              </a:lnSpc>
            </a:pPr>
            <a:r>
              <a:rPr lang="fr-FR" sz="3600" dirty="0">
                <a:solidFill>
                  <a:schemeClr val="dk2"/>
                </a:solidFill>
                <a:latin typeface="Arial Black"/>
                <a:ea typeface="Arial Black"/>
              </a:rPr>
              <a:t>Plasma position </a:t>
            </a:r>
            <a:r>
              <a:rPr lang="fr-FR" sz="3600" dirty="0" err="1">
                <a:solidFill>
                  <a:schemeClr val="dk2"/>
                </a:solidFill>
                <a:latin typeface="Arial Black"/>
                <a:ea typeface="Arial Black"/>
              </a:rPr>
              <a:t>stabilization</a:t>
            </a:r>
            <a:r>
              <a:rPr lang="fr-FR" sz="3600" dirty="0">
                <a:solidFill>
                  <a:schemeClr val="dk2"/>
                </a:solidFill>
                <a:latin typeface="Arial Black"/>
                <a:ea typeface="Arial Black"/>
              </a:rPr>
              <a:t> in GOLEM Tokamak</a:t>
            </a:r>
            <a:endParaRPr sz="3599" b="1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NAIJA FUSION 2025          14/09/2025</a:t>
            </a:r>
            <a:endParaRPr i="1">
              <a:solidFill>
                <a:schemeClr val="lt1"/>
              </a:solidFill>
            </a:endParaRPr>
          </a:p>
        </p:txBody>
      </p:sp>
      <p:pic>
        <p:nvPicPr>
          <p:cNvPr id="15" name="Google Shape;485;p43"/>
          <p:cNvPicPr/>
          <p:nvPr/>
        </p:nvPicPr>
        <p:blipFill>
          <a:blip r:embed="rId4"/>
          <a:srcRect t="10821"/>
          <a:stretch/>
        </p:blipFill>
        <p:spPr>
          <a:xfrm>
            <a:off x="2426675" y="2795975"/>
            <a:ext cx="1912883" cy="191663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" name="Google Shape;484;p43"/>
          <p:cNvPicPr/>
          <p:nvPr/>
        </p:nvPicPr>
        <p:blipFill>
          <a:blip r:embed="rId5"/>
          <a:srcRect t="15417" r="19910"/>
          <a:stretch/>
        </p:blipFill>
        <p:spPr>
          <a:xfrm>
            <a:off x="311700" y="3011590"/>
            <a:ext cx="1688876" cy="177286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" name="Google Shape;487;p43"/>
          <p:cNvPicPr/>
          <p:nvPr/>
        </p:nvPicPr>
        <p:blipFill>
          <a:blip r:embed="rId6"/>
          <a:srcRect l="3549" t="5980" r="3133" b="2706"/>
          <a:stretch/>
        </p:blipFill>
        <p:spPr>
          <a:xfrm>
            <a:off x="4506686" y="1589314"/>
            <a:ext cx="3739472" cy="3073903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24" name="Google Shape;488;p43"/>
          <p:cNvGrpSpPr/>
          <p:nvPr/>
        </p:nvGrpSpPr>
        <p:grpSpPr>
          <a:xfrm>
            <a:off x="6030686" y="2325241"/>
            <a:ext cx="1676400" cy="1495646"/>
            <a:chOff x="8580600" y="2325240"/>
            <a:chExt cx="1737000" cy="2303640"/>
          </a:xfrm>
        </p:grpSpPr>
        <p:sp>
          <p:nvSpPr>
            <p:cNvPr id="25" name="Google Shape;489;p43"/>
            <p:cNvSpPr/>
            <p:nvPr/>
          </p:nvSpPr>
          <p:spPr>
            <a:xfrm>
              <a:off x="8580600" y="2325240"/>
              <a:ext cx="388080" cy="434160"/>
            </a:xfrm>
            <a:prstGeom prst="flowChartConnector">
              <a:avLst/>
            </a:prstGeom>
            <a:noFill/>
            <a:ln w="38100">
              <a:solidFill>
                <a:srgbClr val="E5001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" name="Google Shape;490;p43"/>
            <p:cNvSpPr/>
            <p:nvPr/>
          </p:nvSpPr>
          <p:spPr>
            <a:xfrm>
              <a:off x="8877600" y="3954240"/>
              <a:ext cx="1440000" cy="674640"/>
            </a:xfrm>
            <a:prstGeom prst="flowChartConnector">
              <a:avLst/>
            </a:prstGeom>
            <a:noFill/>
            <a:ln w="38100">
              <a:solidFill>
                <a:srgbClr val="E5001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7" name="Google Shape;483;p43"/>
          <p:cNvSpPr/>
          <p:nvPr/>
        </p:nvSpPr>
        <p:spPr>
          <a:xfrm>
            <a:off x="311700" y="1645062"/>
            <a:ext cx="3942458" cy="13665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Arial Black"/>
                <a:ea typeface="Arial Black"/>
              </a:rPr>
              <a:t>Poloidal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Arial Black"/>
                <a:ea typeface="Arial Black"/>
              </a:rPr>
              <a:t>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Arial Black"/>
                <a:ea typeface="Arial Black"/>
              </a:rPr>
              <a:t>field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Arial Black"/>
                <a:ea typeface="Arial Black"/>
              </a:rPr>
              <a:t>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Arial Black"/>
                <a:ea typeface="Arial Black"/>
              </a:rPr>
              <a:t>coils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Arial Black"/>
                <a:ea typeface="Arial Black"/>
              </a:rPr>
              <a:t>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Arial Black"/>
                <a:ea typeface="Arial Black"/>
              </a:rPr>
              <a:t>producing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Arial Black"/>
                <a:ea typeface="Arial Black"/>
              </a:rPr>
              <a:t> horizontal and vertical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Arial Black"/>
                <a:ea typeface="Arial Black"/>
              </a:rPr>
              <a:t>magnetic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Arial Black"/>
                <a:ea typeface="Arial Black"/>
              </a:rPr>
              <a:t>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Arial Black"/>
                <a:ea typeface="Arial Black"/>
              </a:rPr>
              <a:t>fields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Arial Black"/>
                <a:ea typeface="Arial Black"/>
              </a:rPr>
              <a:t> </a:t>
            </a:r>
            <a:r>
              <a:rPr lang="fr-FR" sz="1800" b="0" u="none" strike="noStrike" dirty="0" smtClean="0">
                <a:solidFill>
                  <a:schemeClr val="dk1"/>
                </a:solidFill>
                <a:effectLst/>
                <a:uFillTx/>
                <a:latin typeface="Arial Black"/>
                <a:ea typeface="Arial Black"/>
              </a:rPr>
              <a:t>to position the plasma</a:t>
            </a:r>
            <a:endParaRPr lang="en-US" sz="21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50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77" name="Google Shape;77;p15" title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461"/>
            <a:ext cx="9266842" cy="52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78647" y="120625"/>
            <a:ext cx="7268084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0" indent="457200"/>
            <a:r>
              <a:rPr lang="en-US" sz="2800" b="1" dirty="0">
                <a:solidFill>
                  <a:schemeClr val="bg1"/>
                </a:solidFill>
              </a:rPr>
              <a:t>PLASMA STABILIZATION</a:t>
            </a: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87930" y="1355233"/>
            <a:ext cx="7799700" cy="44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r>
              <a:rPr lang="fr-FR" sz="3600">
                <a:solidFill>
                  <a:schemeClr val="dk2"/>
                </a:solidFill>
                <a:latin typeface="Arial Black"/>
                <a:ea typeface="Arial Black"/>
              </a:rPr>
              <a:t>Experimental setup</a:t>
            </a:r>
            <a:endParaRPr sz="3599" b="1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NAIJA FUSION 2025          14/09/2025</a:t>
            </a:r>
            <a:endParaRPr i="1">
              <a:solidFill>
                <a:schemeClr val="lt1"/>
              </a:solidFill>
            </a:endParaRPr>
          </a:p>
        </p:txBody>
      </p:sp>
      <p:pic>
        <p:nvPicPr>
          <p:cNvPr id="18" name="Google Shape;531;p 2"/>
          <p:cNvPicPr/>
          <p:nvPr/>
        </p:nvPicPr>
        <p:blipFill>
          <a:blip r:embed="rId4"/>
          <a:stretch/>
        </p:blipFill>
        <p:spPr>
          <a:xfrm>
            <a:off x="364865" y="1864387"/>
            <a:ext cx="3722915" cy="2907246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9" name="Google Shape;523;p 2"/>
          <p:cNvGrpSpPr/>
          <p:nvPr/>
        </p:nvGrpSpPr>
        <p:grpSpPr>
          <a:xfrm>
            <a:off x="4452645" y="1749909"/>
            <a:ext cx="4200419" cy="2913308"/>
            <a:chOff x="6275160" y="1473480"/>
            <a:chExt cx="5417280" cy="4359600"/>
          </a:xfrm>
        </p:grpSpPr>
        <p:grpSp>
          <p:nvGrpSpPr>
            <p:cNvPr id="20" name="Google Shape;524;p 2"/>
            <p:cNvGrpSpPr/>
            <p:nvPr/>
          </p:nvGrpSpPr>
          <p:grpSpPr>
            <a:xfrm>
              <a:off x="6275160" y="1695960"/>
              <a:ext cx="5417280" cy="4137120"/>
              <a:chOff x="6275160" y="1695960"/>
              <a:chExt cx="5417280" cy="4137120"/>
            </a:xfrm>
          </p:grpSpPr>
          <p:pic>
            <p:nvPicPr>
              <p:cNvPr id="28" name="Google Shape;525;p 2"/>
              <p:cNvPicPr/>
              <p:nvPr/>
            </p:nvPicPr>
            <p:blipFill>
              <a:blip r:embed="rId5"/>
              <a:srcRect l="3549" t="5980" r="3133" b="2706"/>
              <a:stretch/>
            </p:blipFill>
            <p:spPr>
              <a:xfrm>
                <a:off x="6275160" y="1695960"/>
                <a:ext cx="5417280" cy="41371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29" name="Google Shape;526;p 2"/>
              <p:cNvSpPr/>
              <p:nvPr/>
            </p:nvSpPr>
            <p:spPr>
              <a:xfrm>
                <a:off x="8580600" y="2612880"/>
                <a:ext cx="388080" cy="434160"/>
              </a:xfrm>
              <a:prstGeom prst="flowChartConnector">
                <a:avLst/>
              </a:prstGeom>
              <a:noFill/>
              <a:ln w="38100">
                <a:solidFill>
                  <a:srgbClr val="E50019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endParaRPr lang="en-US" sz="14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1" name="Google Shape;527;p 2"/>
            <p:cNvGrpSpPr/>
            <p:nvPr/>
          </p:nvGrpSpPr>
          <p:grpSpPr>
            <a:xfrm>
              <a:off x="8803800" y="1473480"/>
              <a:ext cx="2282760" cy="1107720"/>
              <a:chOff x="8803800" y="1473480"/>
              <a:chExt cx="2282760" cy="1107720"/>
            </a:xfrm>
          </p:grpSpPr>
          <p:cxnSp>
            <p:nvCxnSpPr>
              <p:cNvPr id="22" name="Google Shape;528;p 2"/>
              <p:cNvCxnSpPr/>
              <p:nvPr/>
            </p:nvCxnSpPr>
            <p:spPr>
              <a:xfrm flipH="1">
                <a:off x="8803800" y="1695960"/>
                <a:ext cx="360360" cy="885600"/>
              </a:xfrm>
              <a:prstGeom prst="straightConnector1">
                <a:avLst/>
              </a:prstGeom>
              <a:ln w="28575">
                <a:solidFill>
                  <a:srgbClr val="E50019"/>
                </a:solidFill>
                <a:round/>
                <a:tailEnd type="triangle" w="med" len="med"/>
              </a:ln>
            </p:spPr>
          </p:cxnSp>
          <p:sp>
            <p:nvSpPr>
              <p:cNvPr id="23" name="Google Shape;529;p 2"/>
              <p:cNvSpPr/>
              <p:nvPr/>
            </p:nvSpPr>
            <p:spPr>
              <a:xfrm>
                <a:off x="9182160" y="1473480"/>
                <a:ext cx="1904400" cy="43164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t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fr-FR" sz="2000" b="0" u="none" strike="noStrike">
                    <a:solidFill>
                      <a:schemeClr val="dk2"/>
                    </a:solidFill>
                    <a:effectLst/>
                    <a:uFillTx/>
                    <a:latin typeface="Arial Black"/>
                    <a:ea typeface="Arial Black"/>
                  </a:rPr>
                  <a:t>not working</a:t>
                </a:r>
                <a:endParaRPr lang="en-US" sz="20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804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77" name="Google Shape;77;p15" title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31" y="74461"/>
            <a:ext cx="9266842" cy="52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78647" y="120625"/>
            <a:ext cx="70554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of the slide</a:t>
            </a:r>
            <a:endParaRPr sz="28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87930" y="1355233"/>
            <a:ext cx="7799700" cy="44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r>
              <a:rPr lang="fr-FR" sz="3600">
                <a:solidFill>
                  <a:schemeClr val="dk2"/>
                </a:solidFill>
                <a:latin typeface="Arial Black"/>
                <a:ea typeface="Arial Black"/>
              </a:rPr>
              <a:t>Experimental setup</a:t>
            </a:r>
            <a:endParaRPr sz="3599" b="1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NAIJA FUSION 2025          14/09/2025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24" name="Google Shape;499;p44"/>
          <p:cNvSpPr/>
          <p:nvPr/>
        </p:nvSpPr>
        <p:spPr>
          <a:xfrm>
            <a:off x="78647" y="1693527"/>
            <a:ext cx="4787267" cy="12926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fr-FR" sz="2000" b="1" u="none" strike="noStrike" dirty="0" err="1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Two</a:t>
            </a: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fr-FR" sz="2000" b="1" u="none" strike="noStrike" dirty="0" err="1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fast</a:t>
            </a: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 cameras at (top &amp; LFS) are </a:t>
            </a:r>
            <a:r>
              <a:rPr lang="fr-FR" sz="2000" b="1" u="none" strike="noStrike" dirty="0" err="1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being</a:t>
            </a: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fr-FR" sz="2000" b="1" u="none" strike="noStrike" dirty="0" err="1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used</a:t>
            </a: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 to </a:t>
            </a:r>
            <a:r>
              <a:rPr lang="fr-FR" sz="2000" b="1" u="none" strike="noStrike" dirty="0" err="1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determine</a:t>
            </a:r>
            <a:r>
              <a:rPr lang="fr-FR" sz="2000" b="1" u="none" strike="noStrike" dirty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 plasma position       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" name="Google Shape;500;p44"/>
          <p:cNvPicPr/>
          <p:nvPr/>
        </p:nvPicPr>
        <p:blipFill>
          <a:blip r:embed="rId4"/>
          <a:srcRect t="5567"/>
          <a:stretch/>
        </p:blipFill>
        <p:spPr>
          <a:xfrm>
            <a:off x="5854263" y="1927488"/>
            <a:ext cx="2354317" cy="20607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" name="Google Shape;502;p44"/>
          <p:cNvPicPr/>
          <p:nvPr/>
        </p:nvPicPr>
        <p:blipFill>
          <a:blip r:embed="rId5"/>
          <a:srcRect l="15208" t="19731" r="10066" b="19021"/>
          <a:stretch/>
        </p:blipFill>
        <p:spPr>
          <a:xfrm rot="16200000">
            <a:off x="7337683" y="1218288"/>
            <a:ext cx="618480" cy="799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" name="Google Shape;501;p44"/>
          <p:cNvPicPr/>
          <p:nvPr/>
        </p:nvPicPr>
        <p:blipFill>
          <a:blip r:embed="rId5"/>
          <a:srcRect l="15208" t="19731" r="10066" b="19021"/>
          <a:stretch/>
        </p:blipFill>
        <p:spPr>
          <a:xfrm>
            <a:off x="8046883" y="3331771"/>
            <a:ext cx="618480" cy="799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" name="Google Shape;505;p44"/>
          <p:cNvPicPr/>
          <p:nvPr/>
        </p:nvPicPr>
        <p:blipFill>
          <a:blip r:embed="rId6"/>
          <a:stretch/>
        </p:blipFill>
        <p:spPr>
          <a:xfrm>
            <a:off x="584195" y="2998286"/>
            <a:ext cx="4813285" cy="166493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54635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77" name="Google Shape;77;p15" title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31" y="74461"/>
            <a:ext cx="9266842" cy="52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78647" y="120625"/>
            <a:ext cx="70554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of the slide</a:t>
            </a:r>
            <a:endParaRPr sz="28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1531" y="1428689"/>
            <a:ext cx="7799700" cy="44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 smtClean="0">
                <a:solidFill>
                  <a:schemeClr val="dk2"/>
                </a:solidFill>
                <a:latin typeface="Arial Black"/>
                <a:ea typeface="Century Gothic"/>
              </a:rPr>
              <a:t>EXPERIMENTAL SHOTS BEFORE WALL CONDITIONING</a:t>
            </a:r>
            <a:endParaRPr sz="1600" b="1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NAIJA FUSION 2025          14/09/2025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16" name="Google Shape;499;p44"/>
          <p:cNvSpPr/>
          <p:nvPr/>
        </p:nvSpPr>
        <p:spPr>
          <a:xfrm>
            <a:off x="311700" y="1725621"/>
            <a:ext cx="4911941" cy="4508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fr-FR" sz="2000" b="1" u="none" strike="noStrike" dirty="0" smtClean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       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13688"/>
              </p:ext>
            </p:extLst>
          </p:nvPr>
        </p:nvGraphicFramePr>
        <p:xfrm>
          <a:off x="883381" y="2220251"/>
          <a:ext cx="6032428" cy="1934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107">
                  <a:extLst>
                    <a:ext uri="{9D8B030D-6E8A-4147-A177-3AD203B41FA5}">
                      <a16:colId xmlns:a16="http://schemas.microsoft.com/office/drawing/2014/main" val="4243780805"/>
                    </a:ext>
                  </a:extLst>
                </a:gridCol>
                <a:gridCol w="1508107">
                  <a:extLst>
                    <a:ext uri="{9D8B030D-6E8A-4147-A177-3AD203B41FA5}">
                      <a16:colId xmlns:a16="http://schemas.microsoft.com/office/drawing/2014/main" val="4219886928"/>
                    </a:ext>
                  </a:extLst>
                </a:gridCol>
                <a:gridCol w="1508107">
                  <a:extLst>
                    <a:ext uri="{9D8B030D-6E8A-4147-A177-3AD203B41FA5}">
                      <a16:colId xmlns:a16="http://schemas.microsoft.com/office/drawing/2014/main" val="1301336133"/>
                    </a:ext>
                  </a:extLst>
                </a:gridCol>
                <a:gridCol w="1508107">
                  <a:extLst>
                    <a:ext uri="{9D8B030D-6E8A-4147-A177-3AD203B41FA5}">
                      <a16:colId xmlns:a16="http://schemas.microsoft.com/office/drawing/2014/main" val="2129784945"/>
                    </a:ext>
                  </a:extLst>
                </a:gridCol>
              </a:tblGrid>
              <a:tr h="386844">
                <a:tc>
                  <a:txBody>
                    <a:bodyPr/>
                    <a:lstStyle/>
                    <a:p>
                      <a:r>
                        <a:rPr lang="en-US" dirty="0" smtClean="0"/>
                        <a:t>SHOTS 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r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r   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dirty="0" smtClean="0"/>
                        <a:t>      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509793"/>
                  </a:ext>
                </a:extLst>
              </a:tr>
              <a:tr h="386844">
                <a:tc>
                  <a:txBody>
                    <a:bodyPr/>
                    <a:lstStyle/>
                    <a:p>
                      <a:r>
                        <a:rPr lang="en-US" dirty="0" smtClean="0"/>
                        <a:t>49898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520081"/>
                  </a:ext>
                </a:extLst>
              </a:tr>
              <a:tr h="386844">
                <a:tc>
                  <a:txBody>
                    <a:bodyPr/>
                    <a:lstStyle/>
                    <a:p>
                      <a:r>
                        <a:rPr lang="en-US" dirty="0" smtClean="0"/>
                        <a:t>49899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156.2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690752"/>
                  </a:ext>
                </a:extLst>
              </a:tr>
              <a:tr h="386844">
                <a:tc>
                  <a:txBody>
                    <a:bodyPr/>
                    <a:lstStyle/>
                    <a:p>
                      <a:r>
                        <a:rPr lang="en-US" dirty="0" smtClean="0"/>
                        <a:t>49891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196.9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321446"/>
                  </a:ext>
                </a:extLst>
              </a:tr>
              <a:tr h="386844">
                <a:tc>
                  <a:txBody>
                    <a:bodyPr/>
                    <a:lstStyle/>
                    <a:p>
                      <a:r>
                        <a:rPr lang="en-US" dirty="0" smtClean="0"/>
                        <a:t>49882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715530"/>
                  </a:ext>
                </a:extLst>
              </a:tr>
            </a:tbl>
          </a:graphicData>
        </a:graphic>
      </p:graphicFrame>
      <p:sp>
        <p:nvSpPr>
          <p:cNvPr id="3" name="Isosceles Triangle 2"/>
          <p:cNvSpPr/>
          <p:nvPr/>
        </p:nvSpPr>
        <p:spPr>
          <a:xfrm>
            <a:off x="2935836" y="2244946"/>
            <a:ext cx="241738" cy="2189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4413390" y="2257869"/>
            <a:ext cx="251562" cy="1946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flipH="1">
            <a:off x="6358758" y="2270801"/>
            <a:ext cx="241738" cy="1817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673160" y="2268946"/>
            <a:ext cx="219526" cy="1835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5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77" name="Google Shape;77;p15" title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31" y="74461"/>
            <a:ext cx="9266842" cy="52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78647" y="120625"/>
            <a:ext cx="70554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of the slide</a:t>
            </a:r>
            <a:endParaRPr sz="28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1531" y="1428689"/>
            <a:ext cx="7799700" cy="44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 smtClean="0">
                <a:solidFill>
                  <a:schemeClr val="dk2"/>
                </a:solidFill>
                <a:latin typeface="Arial Black"/>
                <a:ea typeface="Century Gothic"/>
              </a:rPr>
              <a:t>EXPERIMENTAL SHOTS AFTER WALL CONDITIONING</a:t>
            </a:r>
            <a:endParaRPr sz="1600" b="1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</a:rPr>
              <a:t>NAIJA FUSION 2025          14/09/2025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16" name="Google Shape;499;p44"/>
          <p:cNvSpPr/>
          <p:nvPr/>
        </p:nvSpPr>
        <p:spPr>
          <a:xfrm>
            <a:off x="311700" y="1725621"/>
            <a:ext cx="4911941" cy="4508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fr-FR" sz="2000" b="1" u="none" strike="noStrike" dirty="0" smtClean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       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338880"/>
              </p:ext>
            </p:extLst>
          </p:nvPr>
        </p:nvGraphicFramePr>
        <p:xfrm>
          <a:off x="883381" y="2220251"/>
          <a:ext cx="6032428" cy="1934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107">
                  <a:extLst>
                    <a:ext uri="{9D8B030D-6E8A-4147-A177-3AD203B41FA5}">
                      <a16:colId xmlns:a16="http://schemas.microsoft.com/office/drawing/2014/main" val="4243780805"/>
                    </a:ext>
                  </a:extLst>
                </a:gridCol>
                <a:gridCol w="1508107">
                  <a:extLst>
                    <a:ext uri="{9D8B030D-6E8A-4147-A177-3AD203B41FA5}">
                      <a16:colId xmlns:a16="http://schemas.microsoft.com/office/drawing/2014/main" val="4219886928"/>
                    </a:ext>
                  </a:extLst>
                </a:gridCol>
                <a:gridCol w="1508107">
                  <a:extLst>
                    <a:ext uri="{9D8B030D-6E8A-4147-A177-3AD203B41FA5}">
                      <a16:colId xmlns:a16="http://schemas.microsoft.com/office/drawing/2014/main" val="1301336133"/>
                    </a:ext>
                  </a:extLst>
                </a:gridCol>
                <a:gridCol w="1508107">
                  <a:extLst>
                    <a:ext uri="{9D8B030D-6E8A-4147-A177-3AD203B41FA5}">
                      <a16:colId xmlns:a16="http://schemas.microsoft.com/office/drawing/2014/main" val="2129784945"/>
                    </a:ext>
                  </a:extLst>
                </a:gridCol>
              </a:tblGrid>
              <a:tr h="386844">
                <a:tc>
                  <a:txBody>
                    <a:bodyPr/>
                    <a:lstStyle/>
                    <a:p>
                      <a:r>
                        <a:rPr lang="en-US" dirty="0" smtClean="0"/>
                        <a:t>SHOTS 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r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r   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dirty="0" smtClean="0"/>
                        <a:t>      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509793"/>
                  </a:ext>
                </a:extLst>
              </a:tr>
              <a:tr h="386844">
                <a:tc>
                  <a:txBody>
                    <a:bodyPr/>
                    <a:lstStyle/>
                    <a:p>
                      <a:r>
                        <a:rPr lang="en-US" dirty="0" smtClean="0"/>
                        <a:t>49916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520081"/>
                  </a:ext>
                </a:extLst>
              </a:tr>
              <a:tr h="386844">
                <a:tc>
                  <a:txBody>
                    <a:bodyPr/>
                    <a:lstStyle/>
                    <a:p>
                      <a:r>
                        <a:rPr lang="en-US" dirty="0" smtClean="0"/>
                        <a:t>49912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690752"/>
                  </a:ext>
                </a:extLst>
              </a:tr>
              <a:tr h="386844">
                <a:tc>
                  <a:txBody>
                    <a:bodyPr/>
                    <a:lstStyle/>
                    <a:p>
                      <a:r>
                        <a:rPr lang="en-US" dirty="0" smtClean="0"/>
                        <a:t>49917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166.2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321446"/>
                  </a:ext>
                </a:extLst>
              </a:tr>
              <a:tr h="386844">
                <a:tc>
                  <a:txBody>
                    <a:bodyPr/>
                    <a:lstStyle/>
                    <a:p>
                      <a:r>
                        <a:rPr lang="en-US" dirty="0" smtClean="0"/>
                        <a:t>49915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157.3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715530"/>
                  </a:ext>
                </a:extLst>
              </a:tr>
            </a:tbl>
          </a:graphicData>
        </a:graphic>
      </p:graphicFrame>
      <p:sp>
        <p:nvSpPr>
          <p:cNvPr id="3" name="Isosceles Triangle 2"/>
          <p:cNvSpPr/>
          <p:nvPr/>
        </p:nvSpPr>
        <p:spPr>
          <a:xfrm>
            <a:off x="2935836" y="2244946"/>
            <a:ext cx="241738" cy="2189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4413390" y="2257869"/>
            <a:ext cx="251562" cy="1946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flipH="1">
            <a:off x="6358758" y="2270801"/>
            <a:ext cx="241738" cy="1817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673160" y="2268946"/>
            <a:ext cx="219526" cy="1835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866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499</Words>
  <Application>Microsoft Office PowerPoint</Application>
  <PresentationFormat>On-screen Show (16:9)</PresentationFormat>
  <Paragraphs>191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Century Gothic</vt:lpstr>
      <vt:lpstr>Arial</vt:lpstr>
      <vt:lpstr>Arial Black</vt:lpstr>
      <vt:lpstr>Simple Light</vt:lpstr>
      <vt:lpstr>NAIJAFUSION 2025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NAIJAFUSION 2025 </dc:title>
  <cp:lastModifiedBy>wilzy</cp:lastModifiedBy>
  <cp:revision>16</cp:revision>
  <dcterms:modified xsi:type="dcterms:W3CDTF">2037-09-25T10:15:01Z</dcterms:modified>
</cp:coreProperties>
</file>