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4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6" r:id="rId3"/>
    <p:sldId id="321" r:id="rId4"/>
    <p:sldId id="322" r:id="rId5"/>
    <p:sldId id="323" r:id="rId6"/>
    <p:sldId id="324" r:id="rId7"/>
    <p:sldId id="325" r:id="rId8"/>
    <p:sldId id="348" r:id="rId9"/>
    <p:sldId id="378" r:id="rId10"/>
    <p:sldId id="327" r:id="rId11"/>
    <p:sldId id="328" r:id="rId12"/>
    <p:sldId id="329" r:id="rId13"/>
    <p:sldId id="330" r:id="rId14"/>
    <p:sldId id="379" r:id="rId15"/>
    <p:sldId id="331" r:id="rId16"/>
    <p:sldId id="332" r:id="rId17"/>
    <p:sldId id="380" r:id="rId18"/>
    <p:sldId id="334" r:id="rId19"/>
    <p:sldId id="337" r:id="rId20"/>
    <p:sldId id="333" r:id="rId21"/>
    <p:sldId id="335" r:id="rId22"/>
    <p:sldId id="336" r:id="rId23"/>
    <p:sldId id="339" r:id="rId24"/>
    <p:sldId id="338" r:id="rId25"/>
    <p:sldId id="349" r:id="rId26"/>
    <p:sldId id="377" r:id="rId27"/>
    <p:sldId id="340" r:id="rId28"/>
    <p:sldId id="381" r:id="rId29"/>
    <p:sldId id="342" r:id="rId30"/>
    <p:sldId id="344" r:id="rId31"/>
    <p:sldId id="341" r:id="rId32"/>
    <p:sldId id="345" r:id="rId33"/>
    <p:sldId id="346" r:id="rId34"/>
    <p:sldId id="347" r:id="rId35"/>
    <p:sldId id="382" r:id="rId36"/>
    <p:sldId id="350" r:id="rId37"/>
    <p:sldId id="351" r:id="rId38"/>
    <p:sldId id="352" r:id="rId39"/>
    <p:sldId id="383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4" r:id="rId50"/>
    <p:sldId id="362" r:id="rId51"/>
    <p:sldId id="363" r:id="rId52"/>
    <p:sldId id="365" r:id="rId53"/>
    <p:sldId id="366" r:id="rId54"/>
    <p:sldId id="367" r:id="rId55"/>
    <p:sldId id="368" r:id="rId56"/>
    <p:sldId id="373" r:id="rId57"/>
    <p:sldId id="369" r:id="rId58"/>
    <p:sldId id="370" r:id="rId59"/>
    <p:sldId id="372" r:id="rId60"/>
    <p:sldId id="374" r:id="rId61"/>
    <p:sldId id="375" r:id="rId62"/>
    <p:sldId id="376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A06AEC2-D4FD-4AAB-B6B9-49D79BB2A2C0}">
          <p14:sldIdLst>
            <p14:sldId id="258"/>
            <p14:sldId id="306"/>
            <p14:sldId id="321"/>
            <p14:sldId id="322"/>
            <p14:sldId id="323"/>
            <p14:sldId id="324"/>
            <p14:sldId id="325"/>
            <p14:sldId id="348"/>
            <p14:sldId id="378"/>
            <p14:sldId id="327"/>
            <p14:sldId id="328"/>
            <p14:sldId id="329"/>
            <p14:sldId id="330"/>
            <p14:sldId id="379"/>
            <p14:sldId id="331"/>
            <p14:sldId id="332"/>
            <p14:sldId id="380"/>
            <p14:sldId id="334"/>
            <p14:sldId id="337"/>
            <p14:sldId id="333"/>
            <p14:sldId id="335"/>
            <p14:sldId id="336"/>
            <p14:sldId id="339"/>
            <p14:sldId id="338"/>
            <p14:sldId id="349"/>
            <p14:sldId id="377"/>
            <p14:sldId id="340"/>
            <p14:sldId id="381"/>
            <p14:sldId id="342"/>
            <p14:sldId id="344"/>
            <p14:sldId id="341"/>
            <p14:sldId id="345"/>
            <p14:sldId id="346"/>
            <p14:sldId id="347"/>
            <p14:sldId id="382"/>
            <p14:sldId id="350"/>
            <p14:sldId id="351"/>
            <p14:sldId id="352"/>
            <p14:sldId id="383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4"/>
            <p14:sldId id="362"/>
            <p14:sldId id="363"/>
            <p14:sldId id="365"/>
            <p14:sldId id="366"/>
            <p14:sldId id="367"/>
            <p14:sldId id="368"/>
            <p14:sldId id="373"/>
            <p14:sldId id="369"/>
            <p14:sldId id="370"/>
            <p14:sldId id="372"/>
            <p14:sldId id="374"/>
            <p14:sldId id="375"/>
            <p14:sldId id="376"/>
          </p14:sldIdLst>
        </p14:section>
        <p14:section name="Oddíl bez názvu" id="{43634290-89C1-471D-A8EC-839DCAB9A85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10" y="48"/>
      </p:cViewPr>
      <p:guideLst>
        <p:guide orient="horz" pos="89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1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54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65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0076688" cy="7555992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1" y="274320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1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2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63830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85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09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54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32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76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66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54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70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8CFD-F0B1-4689-AC4F-D1D632AF52E9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65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849" y="1960918"/>
            <a:ext cx="7736694" cy="14466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latin typeface="Century Gothic" panose="020B0502020202020204" pitchFamily="34" charset="0"/>
              </a:rPr>
              <a:t>Energie hvězd na Zemi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8993" y="4856672"/>
            <a:ext cx="7736694" cy="1333660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latin typeface="Century Gothic" panose="020B0502020202020204" pitchFamily="34" charset="0"/>
              </a:rPr>
              <a:t>Štěpán Malec					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cs-CZ" sz="1800" b="0" i="1" dirty="0">
                <a:latin typeface="Century Gothic" panose="020B0502020202020204" pitchFamily="34" charset="0"/>
              </a:rPr>
              <a:t>malecste@cvut.cz</a:t>
            </a:r>
            <a:r>
              <a:rPr lang="cs-CZ" sz="1900" b="0" i="1" dirty="0"/>
              <a:t>				</a:t>
            </a:r>
            <a:endParaRPr lang="cs-CZ" sz="1900" dirty="0"/>
          </a:p>
        </p:txBody>
      </p:sp>
      <p:sp>
        <p:nvSpPr>
          <p:cNvPr id="4" name="Obdélník 3"/>
          <p:cNvSpPr/>
          <p:nvPr/>
        </p:nvSpPr>
        <p:spPr>
          <a:xfrm>
            <a:off x="-1" y="7146107"/>
            <a:ext cx="10067827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14535" y="7146077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-657860" y="6488683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28.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2025</a:t>
            </a:r>
            <a:r>
              <a:rPr lang="cs-CZ" dirty="0">
                <a:solidFill>
                  <a:schemeClr val="bg1"/>
                </a:solidFill>
              </a:rPr>
              <a:t>					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B2BEB9-8039-7D21-72C8-4F72A2F04299}"/>
              </a:ext>
            </a:extLst>
          </p:cNvPr>
          <p:cNvSpPr txBox="1"/>
          <p:nvPr/>
        </p:nvSpPr>
        <p:spPr>
          <a:xfrm>
            <a:off x="5486400" y="5292669"/>
            <a:ext cx="365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entury Gothic" panose="020B0502020202020204" pitchFamily="34" charset="0"/>
              </a:rPr>
              <a:t>Exkurze na tokamaku GOLEM 2025</a:t>
            </a:r>
            <a:endParaRPr lang="cs-CZ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D889FFB8-C5A6-27D2-C133-936F7FDE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27" y="2343285"/>
            <a:ext cx="4819782" cy="100206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Energie hvězd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9682911-18D9-5C33-D5E7-EC78B124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81" y="1613502"/>
            <a:ext cx="1781905" cy="2278719"/>
          </a:xfrm>
          <a:prstGeom prst="rect">
            <a:avLst/>
          </a:prstGeom>
        </p:spPr>
      </p:pic>
      <p:sp>
        <p:nvSpPr>
          <p:cNvPr id="13" name="TextovéPole 17">
            <a:extLst>
              <a:ext uri="{FF2B5EF4-FFF2-40B4-BE49-F238E27FC236}">
                <a16:creationId xmlns:a16="http://schemas.microsoft.com/office/drawing/2014/main" id="{4DC15373-E0AA-4F39-4A23-F1B0DE58C7D4}"/>
              </a:ext>
            </a:extLst>
          </p:cNvPr>
          <p:cNvSpPr txBox="1"/>
          <p:nvPr/>
        </p:nvSpPr>
        <p:spPr>
          <a:xfrm>
            <a:off x="7170595" y="1054702"/>
            <a:ext cx="216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b="1" dirty="0">
                <a:latin typeface="Century Gothic" panose="020B0502020202020204" pitchFamily="34" charset="0"/>
              </a:rPr>
              <a:t>Fúze pohání hvězdy, A. </a:t>
            </a:r>
            <a:r>
              <a:rPr lang="cs-CZ" b="1" dirty="0" err="1">
                <a:latin typeface="Century Gothic" panose="020B0502020202020204" pitchFamily="34" charset="0"/>
              </a:rPr>
              <a:t>Eddington</a:t>
            </a:r>
            <a:r>
              <a:rPr lang="cs-CZ" b="1" dirty="0">
                <a:latin typeface="Century Gothic" panose="020B0502020202020204" pitchFamily="34" charset="0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Century Gothic" panose="020B0502020202020204" pitchFamily="34" charset="0"/>
              </a:rPr>
              <a:t>1920</a:t>
            </a:r>
            <a:endParaRPr lang="en-GB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C89BBF-2D4C-A2E6-7308-7763969B8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26" y="4344522"/>
            <a:ext cx="1432187" cy="16074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35F0265-6B6B-2AE8-1793-BB77F8D4A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457" y="1461953"/>
            <a:ext cx="1389320" cy="2015493"/>
          </a:xfrm>
          <a:prstGeom prst="rect">
            <a:avLst/>
          </a:prstGeom>
        </p:spPr>
      </p:pic>
      <p:sp>
        <p:nvSpPr>
          <p:cNvPr id="16" name="TextovéPole 20">
            <a:extLst>
              <a:ext uri="{FF2B5EF4-FFF2-40B4-BE49-F238E27FC236}">
                <a16:creationId xmlns:a16="http://schemas.microsoft.com/office/drawing/2014/main" id="{4AD2FC40-3E4A-2CC9-B5A7-52457C79A045}"/>
              </a:ext>
            </a:extLst>
          </p:cNvPr>
          <p:cNvSpPr txBox="1"/>
          <p:nvPr/>
        </p:nvSpPr>
        <p:spPr>
          <a:xfrm>
            <a:off x="5259313" y="1160255"/>
            <a:ext cx="1620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b="1" dirty="0" smtClean="0">
                <a:latin typeface="Century Gothic" panose="020B0502020202020204" pitchFamily="34" charset="0"/>
              </a:rPr>
              <a:t>F. W. </a:t>
            </a:r>
            <a:r>
              <a:rPr lang="cs-CZ" b="1" dirty="0" err="1" smtClean="0">
                <a:latin typeface="Century Gothic" panose="020B0502020202020204" pitchFamily="34" charset="0"/>
              </a:rPr>
              <a:t>Ashton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7" name="TextovéPole 20">
            <a:extLst>
              <a:ext uri="{FF2B5EF4-FFF2-40B4-BE49-F238E27FC236}">
                <a16:creationId xmlns:a16="http://schemas.microsoft.com/office/drawing/2014/main" id="{4AD2FC40-3E4A-2CC9-B5A7-52457C79A045}"/>
              </a:ext>
            </a:extLst>
          </p:cNvPr>
          <p:cNvSpPr txBox="1"/>
          <p:nvPr/>
        </p:nvSpPr>
        <p:spPr>
          <a:xfrm>
            <a:off x="6497637" y="5951953"/>
            <a:ext cx="151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b="1" dirty="0" smtClean="0">
                <a:latin typeface="Century Gothic" panose="020B0502020202020204" pitchFamily="34" charset="0"/>
              </a:rPr>
              <a:t>A. Einstein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666BD14-7B74-CD40-D1BD-56E7F98A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69" y="1329026"/>
            <a:ext cx="4754104" cy="1140278"/>
          </a:xfrm>
          <a:prstGeom prst="rect">
            <a:avLst/>
          </a:prstGeom>
        </p:spPr>
      </p:pic>
      <p:sp>
        <p:nvSpPr>
          <p:cNvPr id="20" name="TextovéPole 9">
            <a:extLst>
              <a:ext uri="{FF2B5EF4-FFF2-40B4-BE49-F238E27FC236}">
                <a16:creationId xmlns:a16="http://schemas.microsoft.com/office/drawing/2014/main" id="{704023EC-723B-FF78-BAF1-BED291669B0B}"/>
              </a:ext>
            </a:extLst>
          </p:cNvPr>
          <p:cNvSpPr txBox="1"/>
          <p:nvPr/>
        </p:nvSpPr>
        <p:spPr>
          <a:xfrm>
            <a:off x="364788" y="1037820"/>
            <a:ext cx="438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b="1" dirty="0">
                <a:latin typeface="Century Gothic" panose="020B0502020202020204" pitchFamily="34" charset="0"/>
              </a:rPr>
              <a:t>Složení Slunce: hlavně </a:t>
            </a:r>
            <a:r>
              <a:rPr lang="cs-CZ" sz="2000" b="1" dirty="0">
                <a:latin typeface="Century Gothic" panose="020B0502020202020204" pitchFamily="34" charset="0"/>
              </a:rPr>
              <a:t>vodík</a:t>
            </a:r>
            <a:r>
              <a:rPr lang="cs-CZ" b="1" dirty="0">
                <a:latin typeface="Century Gothic" panose="020B0502020202020204" pitchFamily="34" charset="0"/>
              </a:rPr>
              <a:t> a helium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0C015107-D5E5-A1B0-F513-22118FD4C7AA}"/>
              </a:ext>
            </a:extLst>
          </p:cNvPr>
          <p:cNvSpPr txBox="1">
            <a:spLocks/>
          </p:cNvSpPr>
          <p:nvPr/>
        </p:nvSpPr>
        <p:spPr>
          <a:xfrm>
            <a:off x="979759" y="5355930"/>
            <a:ext cx="2088694" cy="494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E</a:t>
            </a:r>
            <a:r>
              <a:rPr lang="en-US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= </a:t>
            </a:r>
            <a:r>
              <a:rPr lang="el-GR" sz="1800" dirty="0">
                <a:solidFill>
                  <a:srgbClr val="000000"/>
                </a:solidFill>
                <a:latin typeface="Century Gothic" panose="020B0502020202090204" pitchFamily="34" charset="0"/>
              </a:rPr>
              <a:t>Δ</a:t>
            </a:r>
            <a:r>
              <a:rPr lang="cs-CZ" sz="3200" dirty="0">
                <a:solidFill>
                  <a:srgbClr val="000000"/>
                </a:solidFill>
                <a:latin typeface="Century Gothic" panose="020B0502020202090204" pitchFamily="34" charset="0"/>
              </a:rPr>
              <a:t>m.c</a:t>
            </a:r>
            <a:r>
              <a:rPr lang="cs-CZ" sz="3200" baseline="30000" dirty="0">
                <a:solidFill>
                  <a:srgbClr val="000000"/>
                </a:solidFill>
                <a:latin typeface="Century Gothic" panose="020B0502020202090204" pitchFamily="34" charset="0"/>
              </a:rPr>
              <a:t>2</a:t>
            </a:r>
          </a:p>
        </p:txBody>
      </p:sp>
      <p:sp>
        <p:nvSpPr>
          <p:cNvPr id="22" name="TextovéPole 12">
            <a:extLst>
              <a:ext uri="{FF2B5EF4-FFF2-40B4-BE49-F238E27FC236}">
                <a16:creationId xmlns:a16="http://schemas.microsoft.com/office/drawing/2014/main" id="{18A6F48C-F053-82F6-280B-EE95D4E9C780}"/>
              </a:ext>
            </a:extLst>
          </p:cNvPr>
          <p:cNvSpPr txBox="1"/>
          <p:nvPr/>
        </p:nvSpPr>
        <p:spPr>
          <a:xfrm>
            <a:off x="892799" y="3649294"/>
            <a:ext cx="22626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sz="20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4x</a:t>
            </a:r>
            <a:r>
              <a:rPr lang="cs-CZ" sz="16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m</a:t>
            </a:r>
            <a:r>
              <a:rPr lang="cs-CZ" sz="2400" b="1" baseline="-25000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H</a:t>
            </a:r>
            <a:r>
              <a:rPr lang="en-US" sz="24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 &gt; </a:t>
            </a:r>
            <a:r>
              <a:rPr lang="en-US" sz="16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m</a:t>
            </a:r>
            <a:r>
              <a:rPr lang="cs-CZ" sz="2000" b="1" baseline="-25000" dirty="0" err="1">
                <a:solidFill>
                  <a:srgbClr val="000000"/>
                </a:solidFill>
                <a:latin typeface="Century Gothic" panose="020B0502020202090204" pitchFamily="34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Century Gothic" panose="020B0502020202090204" pitchFamily="34" charset="0"/>
              </a:rPr>
              <a:t>e</a:t>
            </a:r>
            <a:r>
              <a:rPr lang="cs-CZ" sz="2000" b="1" baseline="-25000" dirty="0">
                <a:solidFill>
                  <a:srgbClr val="000000"/>
                </a:solidFill>
                <a:latin typeface="Century Gothic" panose="020B0502020202090204" pitchFamily="34" charset="0"/>
              </a:rPr>
              <a:t>  </a:t>
            </a:r>
            <a:r>
              <a:rPr lang="cs-CZ" sz="2000" b="1" dirty="0">
                <a:solidFill>
                  <a:srgbClr val="000000"/>
                </a:solidFill>
                <a:latin typeface="Century Gothic" panose="020B0502020202090204" pitchFamily="34" charset="0"/>
              </a:rPr>
              <a:t>!!!</a:t>
            </a:r>
            <a:endParaRPr lang="cs-CZ" sz="1600" b="1" dirty="0">
              <a:solidFill>
                <a:srgbClr val="000000"/>
              </a:solidFill>
              <a:latin typeface="Century Gothic" panose="020B050202020209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cs-CZ" baseline="-25000" dirty="0">
                <a:solidFill>
                  <a:srgbClr val="000000"/>
                </a:solidFill>
              </a:rPr>
              <a:t>  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" name="TextovéPole 14">
            <a:extLst>
              <a:ext uri="{FF2B5EF4-FFF2-40B4-BE49-F238E27FC236}">
                <a16:creationId xmlns:a16="http://schemas.microsoft.com/office/drawing/2014/main" id="{C6ED79F7-105D-4358-D85A-F5B92FC3A69F}"/>
              </a:ext>
            </a:extLst>
          </p:cNvPr>
          <p:cNvSpPr txBox="1"/>
          <p:nvPr/>
        </p:nvSpPr>
        <p:spPr>
          <a:xfrm>
            <a:off x="540063" y="4543609"/>
            <a:ext cx="296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ROZD</a:t>
            </a:r>
            <a:r>
              <a:rPr lang="cs-CZ" sz="1600" b="1" dirty="0">
                <a:solidFill>
                  <a:srgbClr val="FF0000"/>
                </a:solidFill>
              </a:rPr>
              <a:t>ÍL HMOTNOSTÍ </a:t>
            </a:r>
          </a:p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FF0000"/>
                </a:solidFill>
              </a:rPr>
              <a:t>JE UVOLNĚNÁ ENERGIE</a:t>
            </a: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25630AD6-4280-BCD2-18DF-C7D8C8B01EA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33104" y="4220730"/>
            <a:ext cx="1" cy="290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86957EDF-A5F3-5D6F-86B8-D253DDACB595}"/>
              </a:ext>
            </a:extLst>
          </p:cNvPr>
          <p:cNvCxnSpPr>
            <a:cxnSpLocks/>
          </p:cNvCxnSpPr>
          <p:nvPr/>
        </p:nvCxnSpPr>
        <p:spPr bwMode="auto">
          <a:xfrm>
            <a:off x="1833104" y="5075216"/>
            <a:ext cx="3172" cy="2428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5450D820-06B0-BC7D-0777-81302369DF0E}"/>
              </a:ext>
            </a:extLst>
          </p:cNvPr>
          <p:cNvSpPr/>
          <p:nvPr/>
        </p:nvSpPr>
        <p:spPr bwMode="auto">
          <a:xfrm>
            <a:off x="3442335" y="5102261"/>
            <a:ext cx="3055302" cy="7942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060" tIns="27530" rIns="55060" bIns="27530" numCol="1" rtlCol="0" anchor="t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sz="1600" dirty="0">
                <a:latin typeface="Arial" charset="0"/>
                <a:cs typeface="Arial" charset="0"/>
              </a:rPr>
              <a:t>Rychlost světla ve vakuu</a:t>
            </a:r>
          </a:p>
          <a:p>
            <a:pPr>
              <a:spcBef>
                <a:spcPts val="0"/>
              </a:spcBef>
              <a:buNone/>
            </a:pPr>
            <a:r>
              <a:rPr lang="cs-CZ" sz="1600" dirty="0">
                <a:latin typeface="Arial" charset="0"/>
                <a:cs typeface="Arial" charset="0"/>
              </a:rPr>
              <a:t>c = </a:t>
            </a:r>
            <a:r>
              <a:rPr lang="cs-CZ" sz="1600" dirty="0"/>
              <a:t>299 792 458 m/s  nebo 1 miliarda km/hod 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6199" y="6480989"/>
            <a:ext cx="42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Energie hvězd – termojaderná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6"/>
            <a:ext cx="6387723" cy="47591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Termojaderná fúze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5450D820-06B0-BC7D-0777-81302369DF0E}"/>
              </a:ext>
            </a:extLst>
          </p:cNvPr>
          <p:cNvSpPr/>
          <p:nvPr/>
        </p:nvSpPr>
        <p:spPr bwMode="auto">
          <a:xfrm>
            <a:off x="5117977" y="1263404"/>
            <a:ext cx="4026023" cy="9789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5060" tIns="27530" rIns="55060" bIns="27530" numCol="1" rtlCol="0" anchor="t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  <a:cs typeface="Arial" charset="0"/>
              </a:rPr>
              <a:t>Proton – protonový řetězec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  <a:cs typeface="Arial" charset="0"/>
              </a:rPr>
              <a:t>1 proton se přemění </a:t>
            </a:r>
            <a:r>
              <a:rPr lang="el-GR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β</a:t>
            </a:r>
            <a:r>
              <a:rPr 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+ </a:t>
            </a:r>
            <a:r>
              <a:rPr lang="en-US" sz="20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rozpadem</a:t>
            </a:r>
            <a:r>
              <a:rPr 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na</a:t>
            </a:r>
            <a:r>
              <a:rPr lang="en-US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neutron</a:t>
            </a:r>
            <a:endParaRPr lang="cs-CZ" sz="2400" b="1" dirty="0"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E66F6898-320A-9D40-CDAF-FA9C92A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50" y="4488526"/>
            <a:ext cx="1523423" cy="1515703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76199" y="6480989"/>
            <a:ext cx="42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Energie hvězd – termojaderná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Vysoké teploty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B5EDB13-17EC-47EC-8A6F-6A42AD0E6F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99" y="1440726"/>
            <a:ext cx="6404500" cy="46623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2C887ED-9CB7-4BE9-8639-77EE635DDABB}"/>
              </a:ext>
            </a:extLst>
          </p:cNvPr>
          <p:cNvSpPr txBox="1"/>
          <p:nvPr/>
        </p:nvSpPr>
        <p:spPr>
          <a:xfrm>
            <a:off x="627332" y="1681169"/>
            <a:ext cx="251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854A0"/>
                </a:solidFill>
                <a:latin typeface="Century Gothic" panose="020B0502020202020204" pitchFamily="34" charset="0"/>
              </a:rPr>
              <a:t>ZÓNA JADERNÝCH SIL</a:t>
            </a:r>
            <a:endParaRPr lang="cs-CZ" sz="1600" b="1" dirty="0">
              <a:solidFill>
                <a:srgbClr val="0854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C4C841-69AE-45E0-A472-B212955E74C5}"/>
              </a:ext>
            </a:extLst>
          </p:cNvPr>
          <p:cNvSpPr txBox="1"/>
          <p:nvPr/>
        </p:nvSpPr>
        <p:spPr>
          <a:xfrm>
            <a:off x="2819563" y="3111706"/>
            <a:ext cx="3698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854A0"/>
                </a:solidFill>
                <a:latin typeface="Century Gothic" panose="020B0502020202020204" pitchFamily="34" charset="0"/>
              </a:rPr>
              <a:t>ZÓNA ELEKTROMAGNETICKÝCH SIL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BAFAF87-6618-4CB9-9345-B9B2AD9F1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16" y="1308744"/>
            <a:ext cx="3248778" cy="803268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1F8801C-E98E-4201-B344-99460E50B5E5}"/>
              </a:ext>
            </a:extLst>
          </p:cNvPr>
          <p:cNvSpPr/>
          <p:nvPr/>
        </p:nvSpPr>
        <p:spPr bwMode="auto">
          <a:xfrm>
            <a:off x="1533566" y="3415670"/>
            <a:ext cx="1174048" cy="2371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1295" tIns="20648" rIns="41295" bIns="2064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10974">
              <a:buFont typeface="Arial" charset="0"/>
              <a:buChar char="•"/>
            </a:pPr>
            <a:endParaRPr lang="cs-CZ" sz="1274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47A84F5-83A1-401A-B3C8-CF456F348C96}"/>
              </a:ext>
            </a:extLst>
          </p:cNvPr>
          <p:cNvSpPr txBox="1"/>
          <p:nvPr/>
        </p:nvSpPr>
        <p:spPr>
          <a:xfrm>
            <a:off x="1934633" y="4425465"/>
            <a:ext cx="231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4D4D4D"/>
                </a:solidFill>
                <a:latin typeface="Century Gothic" panose="020B0502020202020204" pitchFamily="34" charset="0"/>
              </a:rPr>
              <a:t>KVANTOVÝ TUNEL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2860EC8-FDE8-478F-828C-597870188755}"/>
              </a:ext>
            </a:extLst>
          </p:cNvPr>
          <p:cNvCxnSpPr>
            <a:cxnSpLocks/>
          </p:cNvCxnSpPr>
          <p:nvPr/>
        </p:nvCxnSpPr>
        <p:spPr bwMode="auto">
          <a:xfrm>
            <a:off x="2317072" y="3675906"/>
            <a:ext cx="142043" cy="7418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8494CED-657C-4206-B6DB-F9F48863BF73}"/>
              </a:ext>
            </a:extLst>
          </p:cNvPr>
          <p:cNvCxnSpPr>
            <a:cxnSpLocks/>
          </p:cNvCxnSpPr>
          <p:nvPr/>
        </p:nvCxnSpPr>
        <p:spPr bwMode="auto">
          <a:xfrm flipH="1">
            <a:off x="932155" y="1984819"/>
            <a:ext cx="10132" cy="9998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5FA64B0-B6B8-43E7-9228-D3C37D91BFD1}"/>
              </a:ext>
            </a:extLst>
          </p:cNvPr>
          <p:cNvCxnSpPr>
            <a:cxnSpLocks/>
          </p:cNvCxnSpPr>
          <p:nvPr/>
        </p:nvCxnSpPr>
        <p:spPr bwMode="auto">
          <a:xfrm>
            <a:off x="4285079" y="3433530"/>
            <a:ext cx="0" cy="438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E7985A7-DBC8-4810-A183-DB375F7BFF11}"/>
              </a:ext>
            </a:extLst>
          </p:cNvPr>
          <p:cNvSpPr txBox="1"/>
          <p:nvPr/>
        </p:nvSpPr>
        <p:spPr>
          <a:xfrm>
            <a:off x="6680179" y="4069789"/>
            <a:ext cx="2008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854A0"/>
                </a:solidFill>
                <a:latin typeface="Century Gothic" panose="020B0502020202020204" pitchFamily="34" charset="0"/>
              </a:rPr>
              <a:t>ODPUZOVÁNÍ </a:t>
            </a:r>
          </a:p>
          <a:p>
            <a:r>
              <a:rPr lang="cs-CZ" sz="1600" b="1" dirty="0">
                <a:solidFill>
                  <a:srgbClr val="0854A0"/>
                </a:solidFill>
                <a:latin typeface="Century Gothic" panose="020B0502020202020204" pitchFamily="34" charset="0"/>
              </a:rPr>
              <a:t>ATOMOVÝCH </a:t>
            </a:r>
          </a:p>
          <a:p>
            <a:r>
              <a:rPr lang="cs-CZ" sz="1600" b="1" dirty="0">
                <a:solidFill>
                  <a:srgbClr val="0854A0"/>
                </a:solidFill>
                <a:latin typeface="Century Gothic" panose="020B0502020202020204" pitchFamily="34" charset="0"/>
              </a:rPr>
              <a:t>JADER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E08BB493-E49D-43A4-8232-280EE84B8D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3" b="2685"/>
          <a:stretch/>
        </p:blipFill>
        <p:spPr>
          <a:xfrm>
            <a:off x="5596829" y="4803759"/>
            <a:ext cx="3266184" cy="1570408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C2C887ED-9CB7-4BE9-8639-77EE635DDABB}"/>
              </a:ext>
            </a:extLst>
          </p:cNvPr>
          <p:cNvSpPr txBox="1"/>
          <p:nvPr/>
        </p:nvSpPr>
        <p:spPr>
          <a:xfrm>
            <a:off x="0" y="979198"/>
            <a:ext cx="705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Coulombova bariéra a kvantové tunelování</a:t>
            </a:r>
            <a:endParaRPr lang="cs-CZ" sz="2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95" y="2241538"/>
            <a:ext cx="2476323" cy="1783767"/>
          </a:xfrm>
          <a:prstGeom prst="rect">
            <a:avLst/>
          </a:prstGeom>
        </p:spPr>
      </p:pic>
      <p:sp>
        <p:nvSpPr>
          <p:cNvPr id="35" name="TextovéPole 34"/>
          <p:cNvSpPr txBox="1"/>
          <p:nvPr/>
        </p:nvSpPr>
        <p:spPr>
          <a:xfrm>
            <a:off x="76199" y="6480989"/>
            <a:ext cx="42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Energie hvězd – termojaderná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Interakce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199" y="6480989"/>
            <a:ext cx="42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Energie hvězd – termojaderná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55" y="927076"/>
            <a:ext cx="5791666" cy="55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21503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 je to Plazma?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Plazma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28EE280-3315-C224-90F6-DC25633C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31" y="950955"/>
            <a:ext cx="7781343" cy="24954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E29DBAC-C5B5-34CD-825A-A1B3F1FAEEB6}"/>
              </a:ext>
            </a:extLst>
          </p:cNvPr>
          <p:cNvSpPr txBox="1"/>
          <p:nvPr/>
        </p:nvSpPr>
        <p:spPr>
          <a:xfrm>
            <a:off x="265520" y="3002150"/>
            <a:ext cx="226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0854A0"/>
                </a:solidFill>
                <a:latin typeface="Century Gothic" panose="020B0502020202020204" pitchFamily="34" charset="0"/>
              </a:rPr>
              <a:t>NÍZKÁ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4D4D4D"/>
                </a:solidFill>
                <a:latin typeface="Century Gothic" panose="020B0502020202020204" pitchFamily="34" charset="0"/>
              </a:rPr>
              <a:t>PEVN</a:t>
            </a:r>
            <a:r>
              <a:rPr lang="cs-CZ" b="1" dirty="0">
                <a:solidFill>
                  <a:srgbClr val="4D4D4D"/>
                </a:solidFill>
                <a:latin typeface="Century Gothic" panose="020B0502020202020204" pitchFamily="34" charset="0"/>
              </a:rPr>
              <a:t>Á LÁTKA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D65AF86-588A-60DA-813E-8CAF7EFED1E8}"/>
              </a:ext>
            </a:extLst>
          </p:cNvPr>
          <p:cNvSpPr txBox="1"/>
          <p:nvPr/>
        </p:nvSpPr>
        <p:spPr>
          <a:xfrm>
            <a:off x="2372475" y="3002150"/>
            <a:ext cx="231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2BAD2"/>
                </a:solidFill>
                <a:latin typeface="Century Gothic" panose="020B0502020202020204" pitchFamily="34" charset="0"/>
              </a:rPr>
              <a:t>STŘEDNÍ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  <a:latin typeface="Century Gothic" panose="020B0502020202020204" pitchFamily="34" charset="0"/>
              </a:rPr>
              <a:t>KAPALINA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ECE3A4C-A91E-4430-F5F9-FF1A136C494A}"/>
              </a:ext>
            </a:extLst>
          </p:cNvPr>
          <p:cNvSpPr txBox="1"/>
          <p:nvPr/>
        </p:nvSpPr>
        <p:spPr>
          <a:xfrm>
            <a:off x="4440538" y="3009829"/>
            <a:ext cx="220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C000"/>
                </a:solidFill>
                <a:latin typeface="Century Gothic" panose="020B0502020202020204" pitchFamily="34" charset="0"/>
              </a:rPr>
              <a:t>VYSOKÁ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  <a:latin typeface="Century Gothic" panose="020B0502020202020204" pitchFamily="34" charset="0"/>
              </a:rPr>
              <a:t>PLYN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0C6CEF4-FFE0-C323-7EAC-D3179C351348}"/>
              </a:ext>
            </a:extLst>
          </p:cNvPr>
          <p:cNvSpPr txBox="1"/>
          <p:nvPr/>
        </p:nvSpPr>
        <p:spPr>
          <a:xfrm>
            <a:off x="6458763" y="3009769"/>
            <a:ext cx="234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EXTRÉMNÍ TEPLOTA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4D4D4D"/>
                </a:solidFill>
                <a:latin typeface="Century Gothic" panose="020B0502020202020204" pitchFamily="34" charset="0"/>
              </a:rPr>
              <a:t>PLAZMA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0758EE5-BC96-4CB3-748B-A0EEFC1CE3D9}"/>
              </a:ext>
            </a:extLst>
          </p:cNvPr>
          <p:cNvSpPr txBox="1"/>
          <p:nvPr/>
        </p:nvSpPr>
        <p:spPr>
          <a:xfrm>
            <a:off x="191792" y="4067129"/>
            <a:ext cx="899082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b="1" dirty="0">
                <a:latin typeface="Century Gothic" panose="020B0502020202020204" pitchFamily="34" charset="0"/>
              </a:rPr>
              <a:t>Plazma je kvazineutrální ionizovaný plyn složený z iontů, elektronů a neutrálních částic vykazující kolektivní chování</a:t>
            </a:r>
            <a:r>
              <a:rPr lang="cs-CZ" dirty="0">
                <a:latin typeface="Century Gothic" panose="020B0502020202020204" pitchFamily="34" charset="0"/>
              </a:rPr>
              <a:t>, který vzniká odtržením elektronů z elektronového obalu atomů plynu (ionizací). </a:t>
            </a:r>
            <a:br>
              <a:rPr lang="cs-CZ" dirty="0">
                <a:latin typeface="Century Gothic" panose="020B0502020202020204" pitchFamily="34" charset="0"/>
              </a:rPr>
            </a:br>
            <a:r>
              <a:rPr lang="cs-CZ" dirty="0">
                <a:latin typeface="Century Gothic" panose="020B0502020202020204" pitchFamily="34" charset="0"/>
              </a:rPr>
              <a:t>Je plazma čtvrté skupenství hmoty? – NE tak docela</a:t>
            </a:r>
            <a:r>
              <a:rPr lang="cs-CZ" dirty="0">
                <a:latin typeface="Century Gothic" panose="020B0502020202020204" pitchFamily="34" charset="0"/>
                <a:sym typeface="Wingdings" panose="05000000000000000000" pitchFamily="2" charset="2"/>
              </a:rPr>
              <a:t> – pozvolná, ale zásadní změna chování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ED9EEDB-F59E-6C54-D668-3310A6E3B2AA}"/>
              </a:ext>
            </a:extLst>
          </p:cNvPr>
          <p:cNvSpPr txBox="1"/>
          <p:nvPr/>
        </p:nvSpPr>
        <p:spPr>
          <a:xfrm>
            <a:off x="598279" y="5665410"/>
            <a:ext cx="872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96</a:t>
            </a:r>
            <a:r>
              <a:rPr lang="cs-CZ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% hmoty ve vesmíru je ve stavu plazmatu! </a:t>
            </a:r>
            <a:endParaRPr lang="en-GB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Rozmanitost plazmatu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Plazma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72F41DA-B67C-5863-00B5-C9764FA5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298"/>
            <a:ext cx="5623032" cy="453887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536E6D8-1D8D-71E1-F1C0-4F55BC4E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279" y="1547692"/>
            <a:ext cx="3207048" cy="40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15237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467" y="911717"/>
            <a:ext cx="10041467" cy="56483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80225" y="4607510"/>
            <a:ext cx="5575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ůžeme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spoutat energii, která pohání 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Slunce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1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19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Hv</a:t>
            </a:r>
            <a:r>
              <a:rPr lang="cs-CZ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ězdy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vs. pozemské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reaktory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391CEBF-1798-F795-B063-8439A4A10E09}"/>
              </a:ext>
            </a:extLst>
          </p:cNvPr>
          <p:cNvSpPr txBox="1"/>
          <p:nvPr/>
        </p:nvSpPr>
        <p:spPr>
          <a:xfrm>
            <a:off x="4963100" y="927076"/>
            <a:ext cx="43294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Reaktory: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Malý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Tlak daný magnetickým polem/setrvačností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Magnetické/inerciální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Vyšší teplota </a:t>
            </a:r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150 mil. stupňů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</a:rPr>
              <a:t>Nejúčinnější možné fúzní reakce (D a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Většina záření uniká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 třeba vnější ohřev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Plazma musí být uzavřeno v nějaké nádobě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27B88CD-5A22-DA1B-F8E2-BF8EDF5E7275}"/>
              </a:ext>
            </a:extLst>
          </p:cNvPr>
          <p:cNvSpPr txBox="1"/>
          <p:nvPr/>
        </p:nvSpPr>
        <p:spPr>
          <a:xfrm>
            <a:off x="229759" y="927076"/>
            <a:ext cx="48127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Hvězdy: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Obrovský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Obrovský tlak (velká hustota)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Gravitační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 až tak velká teplota (10 mil</a:t>
            </a:r>
            <a:r>
              <a:rPr lang="en-US" dirty="0" err="1"/>
              <a:t>i</a:t>
            </a:r>
            <a:r>
              <a:rPr lang="cs-CZ" dirty="0" err="1"/>
              <a:t>onů</a:t>
            </a:r>
            <a:r>
              <a:rPr lang="cs-CZ" dirty="0"/>
              <a:t> stupňů)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Málo účinné fúzní reakce – dlouhověké hvězdy (proton-proton)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Záření se v nich šíří velmi pomalu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Fúze je zapálená – sama sobě zdrojem energie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Existují volně v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702CD050-3D7D-D912-1CA5-E6145F97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9" y="3790275"/>
            <a:ext cx="3906688" cy="258120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EB7DDE1-DBDF-ACBA-CE94-F836C9024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00" y="3983659"/>
            <a:ext cx="3381846" cy="23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4553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5">
            <a:extLst>
              <a:ext uri="{FF2B5EF4-FFF2-40B4-BE49-F238E27FC236}">
                <a16:creationId xmlns:a16="http://schemas.microsoft.com/office/drawing/2014/main" id="{E0C2C449-A877-B609-CFF6-E78782AE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89" y="686532"/>
            <a:ext cx="3756210" cy="306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Fúze vs. </a:t>
            </a:r>
            <a:r>
              <a:rPr lang="cs-CZ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š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těpení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53EA0E57-C6B7-EB6D-55F5-478BFEFDACDC}"/>
              </a:ext>
            </a:extLst>
          </p:cNvPr>
          <p:cNvGrpSpPr/>
          <p:nvPr/>
        </p:nvGrpSpPr>
        <p:grpSpPr>
          <a:xfrm>
            <a:off x="76200" y="3125665"/>
            <a:ext cx="8206500" cy="2840338"/>
            <a:chOff x="-338152" y="3630269"/>
            <a:chExt cx="10511938" cy="3570742"/>
          </a:xfrm>
        </p:grpSpPr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B6D139D2-21E5-90D3-3E54-1DFAAE91BC02}"/>
                </a:ext>
              </a:extLst>
            </p:cNvPr>
            <p:cNvCxnSpPr/>
            <p:nvPr/>
          </p:nvCxnSpPr>
          <p:spPr>
            <a:xfrm>
              <a:off x="2773877" y="7194080"/>
              <a:ext cx="4893028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05E32964-5FE9-9AA3-A68C-AD57E66BE4EB}"/>
                </a:ext>
              </a:extLst>
            </p:cNvPr>
            <p:cNvCxnSpPr/>
            <p:nvPr/>
          </p:nvCxnSpPr>
          <p:spPr>
            <a:xfrm flipV="1">
              <a:off x="2778362" y="3630269"/>
              <a:ext cx="0" cy="357074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401585BB-DAAF-7CBA-DBB4-09B7B4CB2DBE}"/>
                </a:ext>
              </a:extLst>
            </p:cNvPr>
            <p:cNvSpPr txBox="1"/>
            <p:nvPr/>
          </p:nvSpPr>
          <p:spPr>
            <a:xfrm>
              <a:off x="-338152" y="5178025"/>
              <a:ext cx="2844276" cy="812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VAZEBNÁ ENERGIE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na nukleon 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99B1329C-9F99-9C08-6B6A-90604F5DC87B}"/>
                </a:ext>
              </a:extLst>
            </p:cNvPr>
            <p:cNvSpPr txBox="1"/>
            <p:nvPr/>
          </p:nvSpPr>
          <p:spPr>
            <a:xfrm>
              <a:off x="4321775" y="6743223"/>
              <a:ext cx="2661529" cy="425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ATOMOVÉ ČÍSLO A</a:t>
              </a:r>
            </a:p>
          </p:txBody>
        </p: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D1B64293-3FBC-8A64-C0FC-17E34E937663}"/>
                </a:ext>
              </a:extLst>
            </p:cNvPr>
            <p:cNvCxnSpPr/>
            <p:nvPr/>
          </p:nvCxnSpPr>
          <p:spPr>
            <a:xfrm flipV="1">
              <a:off x="2802216" y="4502245"/>
              <a:ext cx="39756" cy="269183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4116B5D4-6B14-3B8D-6FA7-BCD3565B5A98}"/>
                </a:ext>
              </a:extLst>
            </p:cNvPr>
            <p:cNvCxnSpPr/>
            <p:nvPr/>
          </p:nvCxnSpPr>
          <p:spPr>
            <a:xfrm>
              <a:off x="2841972" y="4502245"/>
              <a:ext cx="47707" cy="67578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0AC2EE07-3567-C8BF-02B2-83974EB21E2D}"/>
                </a:ext>
              </a:extLst>
            </p:cNvPr>
            <p:cNvCxnSpPr/>
            <p:nvPr/>
          </p:nvCxnSpPr>
          <p:spPr>
            <a:xfrm flipV="1">
              <a:off x="2891655" y="5074285"/>
              <a:ext cx="19227" cy="10374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F8D15453-D017-2164-D342-4CD962A2E504}"/>
                </a:ext>
              </a:extLst>
            </p:cNvPr>
            <p:cNvCxnSpPr/>
            <p:nvPr/>
          </p:nvCxnSpPr>
          <p:spPr>
            <a:xfrm flipV="1">
              <a:off x="2910882" y="4727505"/>
              <a:ext cx="39759" cy="34677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971B8B69-1610-50B4-C17F-DF8366DBCFD6}"/>
                </a:ext>
              </a:extLst>
            </p:cNvPr>
            <p:cNvCxnSpPr/>
            <p:nvPr/>
          </p:nvCxnSpPr>
          <p:spPr>
            <a:xfrm flipV="1">
              <a:off x="2950641" y="4561830"/>
              <a:ext cx="26501" cy="16567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929D0454-D76D-8C93-E6EE-8E272CBAF6BE}"/>
                </a:ext>
              </a:extLst>
            </p:cNvPr>
            <p:cNvCxnSpPr/>
            <p:nvPr/>
          </p:nvCxnSpPr>
          <p:spPr>
            <a:xfrm flipV="1">
              <a:off x="2978101" y="4271172"/>
              <a:ext cx="12299" cy="29065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3AD6C803-EC48-D46F-79AF-FFD51CD96B70}"/>
                </a:ext>
              </a:extLst>
            </p:cNvPr>
            <p:cNvCxnSpPr/>
            <p:nvPr/>
          </p:nvCxnSpPr>
          <p:spPr>
            <a:xfrm>
              <a:off x="2990400" y="4271171"/>
              <a:ext cx="26497" cy="8719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98B5FDF6-3185-C6C5-9B4A-60DD7730348A}"/>
                </a:ext>
              </a:extLst>
            </p:cNvPr>
            <p:cNvCxnSpPr/>
            <p:nvPr/>
          </p:nvCxnSpPr>
          <p:spPr>
            <a:xfrm flipV="1">
              <a:off x="3016901" y="4349649"/>
              <a:ext cx="13259" cy="1162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6DE7CF9B-358D-4A3B-972C-A37E70BC80B3}"/>
                </a:ext>
              </a:extLst>
            </p:cNvPr>
            <p:cNvCxnSpPr/>
            <p:nvPr/>
          </p:nvCxnSpPr>
          <p:spPr>
            <a:xfrm flipV="1">
              <a:off x="3030160" y="4172791"/>
              <a:ext cx="46555" cy="17685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3B80BCA0-FF23-50C6-45AF-7DD788E74A13}"/>
                </a:ext>
              </a:extLst>
            </p:cNvPr>
            <p:cNvCxnSpPr/>
            <p:nvPr/>
          </p:nvCxnSpPr>
          <p:spPr>
            <a:xfrm>
              <a:off x="3076715" y="4172790"/>
              <a:ext cx="40904" cy="6059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B873A261-43B7-5144-32D9-4E1148AF9585}"/>
                </a:ext>
              </a:extLst>
            </p:cNvPr>
            <p:cNvCxnSpPr/>
            <p:nvPr/>
          </p:nvCxnSpPr>
          <p:spPr>
            <a:xfrm flipV="1">
              <a:off x="3117619" y="4131655"/>
              <a:ext cx="23847" cy="10173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FF5E1F89-5D0A-ACC0-6C65-8BDA52A655C1}"/>
                </a:ext>
              </a:extLst>
            </p:cNvPr>
            <p:cNvCxnSpPr/>
            <p:nvPr/>
          </p:nvCxnSpPr>
          <p:spPr>
            <a:xfrm flipV="1">
              <a:off x="3137014" y="4108403"/>
              <a:ext cx="62757" cy="2615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B7379BCA-DC88-8A13-B3E1-398D649B7E2B}"/>
                </a:ext>
              </a:extLst>
            </p:cNvPr>
            <p:cNvCxnSpPr/>
            <p:nvPr/>
          </p:nvCxnSpPr>
          <p:spPr>
            <a:xfrm flipV="1">
              <a:off x="3199771" y="4047364"/>
              <a:ext cx="0" cy="61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EE6E0460-A1D3-2C35-2193-3EB125F7DA64}"/>
                </a:ext>
              </a:extLst>
            </p:cNvPr>
            <p:cNvCxnSpPr/>
            <p:nvPr/>
          </p:nvCxnSpPr>
          <p:spPr>
            <a:xfrm flipV="1">
              <a:off x="3199771" y="4027018"/>
              <a:ext cx="68913" cy="2034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046DF66E-6D8E-BFFD-6C06-317DA3174766}"/>
                </a:ext>
              </a:extLst>
            </p:cNvPr>
            <p:cNvCxnSpPr/>
            <p:nvPr/>
          </p:nvCxnSpPr>
          <p:spPr>
            <a:xfrm flipV="1">
              <a:off x="3268685" y="3974699"/>
              <a:ext cx="21203" cy="5231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B5B6BF3E-7911-AF76-AF94-0F9A54E279DD}"/>
                </a:ext>
              </a:extLst>
            </p:cNvPr>
            <p:cNvCxnSpPr/>
            <p:nvPr/>
          </p:nvCxnSpPr>
          <p:spPr>
            <a:xfrm flipV="1">
              <a:off x="3289888" y="3965979"/>
              <a:ext cx="121918" cy="87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7" name="Přímá spojnice 46">
              <a:extLst>
                <a:ext uri="{FF2B5EF4-FFF2-40B4-BE49-F238E27FC236}">
                  <a16:creationId xmlns:a16="http://schemas.microsoft.com/office/drawing/2014/main" id="{426295F1-DF7B-54D2-5FDA-7AFC471A9B75}"/>
                </a:ext>
              </a:extLst>
            </p:cNvPr>
            <p:cNvCxnSpPr/>
            <p:nvPr/>
          </p:nvCxnSpPr>
          <p:spPr>
            <a:xfrm flipV="1">
              <a:off x="3411806" y="3931101"/>
              <a:ext cx="42406" cy="3487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6A77A05E-9C6F-107C-B1FF-E0E15B2DC339}"/>
                </a:ext>
              </a:extLst>
            </p:cNvPr>
            <p:cNvCxnSpPr/>
            <p:nvPr/>
          </p:nvCxnSpPr>
          <p:spPr>
            <a:xfrm>
              <a:off x="3451565" y="3928194"/>
              <a:ext cx="41080" cy="2034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2EB92F1C-1094-1626-9FEB-ACF7B9C05E6D}"/>
                </a:ext>
              </a:extLst>
            </p:cNvPr>
            <p:cNvCxnSpPr/>
            <p:nvPr/>
          </p:nvCxnSpPr>
          <p:spPr>
            <a:xfrm flipV="1">
              <a:off x="3493971" y="3924170"/>
              <a:ext cx="103362" cy="243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B8A50FC6-3B02-1A31-B7EB-1A0E979F9E6C}"/>
                </a:ext>
              </a:extLst>
            </p:cNvPr>
            <p:cNvCxnSpPr/>
            <p:nvPr/>
          </p:nvCxnSpPr>
          <p:spPr>
            <a:xfrm flipV="1">
              <a:off x="3597333" y="3867156"/>
              <a:ext cx="60959" cy="5701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18B49CA1-5254-8731-04EF-90EE87952122}"/>
                </a:ext>
              </a:extLst>
            </p:cNvPr>
            <p:cNvCxnSpPr/>
            <p:nvPr/>
          </p:nvCxnSpPr>
          <p:spPr>
            <a:xfrm flipV="1">
              <a:off x="3658292" y="3861342"/>
              <a:ext cx="209381" cy="58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30751085-2BBE-2B5C-93AC-62D3CEEA9BE3}"/>
                </a:ext>
              </a:extLst>
            </p:cNvPr>
            <p:cNvCxnSpPr/>
            <p:nvPr/>
          </p:nvCxnSpPr>
          <p:spPr>
            <a:xfrm>
              <a:off x="3867673" y="3861342"/>
              <a:ext cx="111316" cy="58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3" name="Přímá spojnice 52">
              <a:extLst>
                <a:ext uri="{FF2B5EF4-FFF2-40B4-BE49-F238E27FC236}">
                  <a16:creationId xmlns:a16="http://schemas.microsoft.com/office/drawing/2014/main" id="{9AEB05D0-4081-A588-F03E-E46194FE3AF4}"/>
                </a:ext>
              </a:extLst>
            </p:cNvPr>
            <p:cNvCxnSpPr/>
            <p:nvPr/>
          </p:nvCxnSpPr>
          <p:spPr>
            <a:xfrm>
              <a:off x="3978989" y="3867155"/>
              <a:ext cx="8216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1DCA0FC2-DBF3-7E8D-5E4C-CBC2AFD9126E}"/>
                </a:ext>
              </a:extLst>
            </p:cNvPr>
            <p:cNvCxnSpPr/>
            <p:nvPr/>
          </p:nvCxnSpPr>
          <p:spPr>
            <a:xfrm>
              <a:off x="4061151" y="3867155"/>
              <a:ext cx="148422" cy="3051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5" name="Přímá spojnice 54">
              <a:extLst>
                <a:ext uri="{FF2B5EF4-FFF2-40B4-BE49-F238E27FC236}">
                  <a16:creationId xmlns:a16="http://schemas.microsoft.com/office/drawing/2014/main" id="{6B0B7DFD-4E43-6F34-62E5-FEE6FEB286C1}"/>
                </a:ext>
              </a:extLst>
            </p:cNvPr>
            <p:cNvCxnSpPr/>
            <p:nvPr/>
          </p:nvCxnSpPr>
          <p:spPr>
            <a:xfrm flipV="1">
              <a:off x="4206923" y="3867157"/>
              <a:ext cx="108666" cy="277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6" name="Přímá spojnice 55">
              <a:extLst>
                <a:ext uri="{FF2B5EF4-FFF2-40B4-BE49-F238E27FC236}">
                  <a16:creationId xmlns:a16="http://schemas.microsoft.com/office/drawing/2014/main" id="{C9A8033E-728A-FA17-DEED-33D92BA62777}"/>
                </a:ext>
              </a:extLst>
            </p:cNvPr>
            <p:cNvCxnSpPr/>
            <p:nvPr/>
          </p:nvCxnSpPr>
          <p:spPr>
            <a:xfrm flipV="1">
              <a:off x="4315589" y="3864249"/>
              <a:ext cx="60959" cy="290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6E3A9FC8-003F-DC2C-1840-1F814E65C456}"/>
                </a:ext>
              </a:extLst>
            </p:cNvPr>
            <p:cNvCxnSpPr/>
            <p:nvPr/>
          </p:nvCxnSpPr>
          <p:spPr>
            <a:xfrm>
              <a:off x="4371247" y="3861342"/>
              <a:ext cx="116617" cy="3633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8" name="Přímá spojnice 57">
              <a:extLst>
                <a:ext uri="{FF2B5EF4-FFF2-40B4-BE49-F238E27FC236}">
                  <a16:creationId xmlns:a16="http://schemas.microsoft.com/office/drawing/2014/main" id="{2608C090-4BF0-511D-4B60-F55E70C7A2F6}"/>
                </a:ext>
              </a:extLst>
            </p:cNvPr>
            <p:cNvCxnSpPr/>
            <p:nvPr/>
          </p:nvCxnSpPr>
          <p:spPr>
            <a:xfrm>
              <a:off x="4485213" y="3897674"/>
              <a:ext cx="90114" cy="2649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59" name="Přímá spojnice 58">
              <a:extLst>
                <a:ext uri="{FF2B5EF4-FFF2-40B4-BE49-F238E27FC236}">
                  <a16:creationId xmlns:a16="http://schemas.microsoft.com/office/drawing/2014/main" id="{E622CFA5-D631-69C5-477B-5D6EB816395F}"/>
                </a:ext>
              </a:extLst>
            </p:cNvPr>
            <p:cNvCxnSpPr/>
            <p:nvPr/>
          </p:nvCxnSpPr>
          <p:spPr>
            <a:xfrm>
              <a:off x="4571352" y="3924170"/>
              <a:ext cx="7088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05DB3F4D-E3A0-8D5E-44AF-ECFB474A185F}"/>
                </a:ext>
              </a:extLst>
            </p:cNvPr>
            <p:cNvCxnSpPr/>
            <p:nvPr/>
          </p:nvCxnSpPr>
          <p:spPr>
            <a:xfrm>
              <a:off x="4642912" y="3924170"/>
              <a:ext cx="208718" cy="2437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CC152588-5F72-D972-F92A-4549CBBA3585}"/>
                </a:ext>
              </a:extLst>
            </p:cNvPr>
            <p:cNvCxnSpPr/>
            <p:nvPr/>
          </p:nvCxnSpPr>
          <p:spPr>
            <a:xfrm>
              <a:off x="4850967" y="3948152"/>
              <a:ext cx="36443" cy="3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51ECAB38-2CA1-2B4B-AF07-BC993DF6B38B}"/>
                </a:ext>
              </a:extLst>
            </p:cNvPr>
            <p:cNvCxnSpPr/>
            <p:nvPr/>
          </p:nvCxnSpPr>
          <p:spPr>
            <a:xfrm>
              <a:off x="4887410" y="3948540"/>
              <a:ext cx="59634" cy="1744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3" name="Přímá spojnice 62">
              <a:extLst>
                <a:ext uri="{FF2B5EF4-FFF2-40B4-BE49-F238E27FC236}">
                  <a16:creationId xmlns:a16="http://schemas.microsoft.com/office/drawing/2014/main" id="{B640960B-11EF-15EA-890E-B510A462C447}"/>
                </a:ext>
              </a:extLst>
            </p:cNvPr>
            <p:cNvCxnSpPr/>
            <p:nvPr/>
          </p:nvCxnSpPr>
          <p:spPr>
            <a:xfrm>
              <a:off x="4941080" y="3965979"/>
              <a:ext cx="259767" cy="2954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4" name="Přímá spojnice 63">
              <a:extLst>
                <a:ext uri="{FF2B5EF4-FFF2-40B4-BE49-F238E27FC236}">
                  <a16:creationId xmlns:a16="http://schemas.microsoft.com/office/drawing/2014/main" id="{AF2F5FB2-50AB-FF55-EFB0-0A3BD4B3BD11}"/>
                </a:ext>
              </a:extLst>
            </p:cNvPr>
            <p:cNvCxnSpPr/>
            <p:nvPr/>
          </p:nvCxnSpPr>
          <p:spPr>
            <a:xfrm>
              <a:off x="5200847" y="3995519"/>
              <a:ext cx="9207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5" name="Přímá spojnice 64">
              <a:extLst>
                <a:ext uri="{FF2B5EF4-FFF2-40B4-BE49-F238E27FC236}">
                  <a16:creationId xmlns:a16="http://schemas.microsoft.com/office/drawing/2014/main" id="{3D907361-189E-25D7-8977-5D0EBA67F3D0}"/>
                </a:ext>
              </a:extLst>
            </p:cNvPr>
            <p:cNvCxnSpPr/>
            <p:nvPr/>
          </p:nvCxnSpPr>
          <p:spPr>
            <a:xfrm>
              <a:off x="5290932" y="3996667"/>
              <a:ext cx="141133" cy="5069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126223F4-FF7E-70C6-CC34-EC92C92544C0}"/>
                </a:ext>
              </a:extLst>
            </p:cNvPr>
            <p:cNvCxnSpPr/>
            <p:nvPr/>
          </p:nvCxnSpPr>
          <p:spPr>
            <a:xfrm>
              <a:off x="5431401" y="4047364"/>
              <a:ext cx="835537" cy="12542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CD900C52-3BEF-D6A0-8DDB-354B4FD3E739}"/>
                </a:ext>
              </a:extLst>
            </p:cNvPr>
            <p:cNvCxnSpPr/>
            <p:nvPr/>
          </p:nvCxnSpPr>
          <p:spPr>
            <a:xfrm>
              <a:off x="6266939" y="4172790"/>
              <a:ext cx="290217" cy="3320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8" name="Přímá spojnice 67">
              <a:extLst>
                <a:ext uri="{FF2B5EF4-FFF2-40B4-BE49-F238E27FC236}">
                  <a16:creationId xmlns:a16="http://schemas.microsoft.com/office/drawing/2014/main" id="{C0EF0C53-50BE-6742-7FCA-6B51651BCC7A}"/>
                </a:ext>
              </a:extLst>
            </p:cNvPr>
            <p:cNvCxnSpPr/>
            <p:nvPr/>
          </p:nvCxnSpPr>
          <p:spPr>
            <a:xfrm>
              <a:off x="6557156" y="4205994"/>
              <a:ext cx="61622" cy="273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9" name="Přímá spojnice 68">
              <a:extLst>
                <a:ext uri="{FF2B5EF4-FFF2-40B4-BE49-F238E27FC236}">
                  <a16:creationId xmlns:a16="http://schemas.microsoft.com/office/drawing/2014/main" id="{D41B60B0-4993-BC1B-A280-E53D241DA9F5}"/>
                </a:ext>
              </a:extLst>
            </p:cNvPr>
            <p:cNvCxnSpPr/>
            <p:nvPr/>
          </p:nvCxnSpPr>
          <p:spPr>
            <a:xfrm>
              <a:off x="6618778" y="4233385"/>
              <a:ext cx="574472" cy="988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0CC69C0E-96AF-3167-F9D0-85F9F18D5ABA}"/>
                </a:ext>
              </a:extLst>
            </p:cNvPr>
            <p:cNvSpPr txBox="1"/>
            <p:nvPr/>
          </p:nvSpPr>
          <p:spPr>
            <a:xfrm>
              <a:off x="6578257" y="3712171"/>
              <a:ext cx="853485" cy="51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2000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235</a:t>
              </a:r>
              <a:r>
                <a:rPr lang="cs-CZ" sz="2000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U</a:t>
              </a:r>
            </a:p>
          </p:txBody>
        </p:sp>
        <p:sp>
          <p:nvSpPr>
            <p:cNvPr id="71" name="TextovéPole 70">
              <a:extLst>
                <a:ext uri="{FF2B5EF4-FFF2-40B4-BE49-F238E27FC236}">
                  <a16:creationId xmlns:a16="http://schemas.microsoft.com/office/drawing/2014/main" id="{6F00C3F8-4221-3835-F740-21B9479147F4}"/>
                </a:ext>
              </a:extLst>
            </p:cNvPr>
            <p:cNvSpPr txBox="1"/>
            <p:nvPr/>
          </p:nvSpPr>
          <p:spPr>
            <a:xfrm>
              <a:off x="7089119" y="3935198"/>
              <a:ext cx="849738" cy="5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2000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238</a:t>
              </a:r>
              <a:r>
                <a:rPr lang="cs-CZ" sz="2000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U</a:t>
              </a:r>
            </a:p>
          </p:txBody>
        </p:sp>
        <p:cxnSp>
          <p:nvCxnSpPr>
            <p:cNvPr id="72" name="Přímá spojnice 71">
              <a:extLst>
                <a:ext uri="{FF2B5EF4-FFF2-40B4-BE49-F238E27FC236}">
                  <a16:creationId xmlns:a16="http://schemas.microsoft.com/office/drawing/2014/main" id="{2944019A-433B-9458-ACC7-F98154C7D3FE}"/>
                </a:ext>
              </a:extLst>
            </p:cNvPr>
            <p:cNvCxnSpPr/>
            <p:nvPr/>
          </p:nvCxnSpPr>
          <p:spPr>
            <a:xfrm flipH="1">
              <a:off x="7073304" y="4104667"/>
              <a:ext cx="31806" cy="131178"/>
            </a:xfrm>
            <a:prstGeom prst="line">
              <a:avLst/>
            </a:prstGeom>
            <a:noFill/>
            <a:ln w="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27C0AB8A-BC05-14FC-E8DF-E31D66B1C40E}"/>
                </a:ext>
              </a:extLst>
            </p:cNvPr>
            <p:cNvCxnSpPr/>
            <p:nvPr/>
          </p:nvCxnSpPr>
          <p:spPr>
            <a:xfrm flipH="1">
              <a:off x="7113830" y="4267538"/>
              <a:ext cx="181928" cy="42819"/>
            </a:xfrm>
            <a:prstGeom prst="line">
              <a:avLst/>
            </a:prstGeom>
            <a:noFill/>
            <a:ln w="0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EDE1C39E-4570-82E1-F2D5-DE32C60E941F}"/>
                </a:ext>
              </a:extLst>
            </p:cNvPr>
            <p:cNvSpPr txBox="1"/>
            <p:nvPr/>
          </p:nvSpPr>
          <p:spPr>
            <a:xfrm>
              <a:off x="2236569" y="6572005"/>
              <a:ext cx="649383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2000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2</a:t>
              </a:r>
              <a:r>
                <a:rPr lang="cs-CZ" sz="2000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</a:t>
              </a:r>
            </a:p>
          </p:txBody>
        </p:sp>
        <p:sp>
          <p:nvSpPr>
            <p:cNvPr id="75" name="TextovéPole 74">
              <a:extLst>
                <a:ext uri="{FF2B5EF4-FFF2-40B4-BE49-F238E27FC236}">
                  <a16:creationId xmlns:a16="http://schemas.microsoft.com/office/drawing/2014/main" id="{3842DD22-4CDC-B933-74F2-38E762F0AF8A}"/>
                </a:ext>
              </a:extLst>
            </p:cNvPr>
            <p:cNvSpPr txBox="1"/>
            <p:nvPr/>
          </p:nvSpPr>
          <p:spPr>
            <a:xfrm>
              <a:off x="2257770" y="5893298"/>
              <a:ext cx="649382" cy="5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2000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3</a:t>
              </a:r>
              <a:r>
                <a:rPr lang="cs-CZ" sz="2000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</a:t>
              </a:r>
            </a:p>
          </p:txBody>
        </p:sp>
        <p:sp>
          <p:nvSpPr>
            <p:cNvPr id="76" name="TextovéPole 75">
              <a:extLst>
                <a:ext uri="{FF2B5EF4-FFF2-40B4-BE49-F238E27FC236}">
                  <a16:creationId xmlns:a16="http://schemas.microsoft.com/office/drawing/2014/main" id="{A95819F2-81E7-ADCD-2D55-FFF729999F01}"/>
                </a:ext>
              </a:extLst>
            </p:cNvPr>
            <p:cNvSpPr txBox="1"/>
            <p:nvPr/>
          </p:nvSpPr>
          <p:spPr>
            <a:xfrm>
              <a:off x="1988228" y="4318260"/>
              <a:ext cx="842575" cy="5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2000" kern="0" baseline="3000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4</a:t>
              </a:r>
              <a:r>
                <a:rPr lang="cs-CZ" sz="2000" kern="0" dirty="0">
                  <a:solidFill>
                    <a:prstClr val="black"/>
                  </a:solidFill>
                  <a:latin typeface="Calibri" panose="020F0502020204030204"/>
                  <a:cs typeface="Arial"/>
                </a:rPr>
                <a:t>He</a:t>
              </a:r>
            </a:p>
          </p:txBody>
        </p:sp>
        <p:sp>
          <p:nvSpPr>
            <p:cNvPr id="77" name="Obousměrná svislá šipka 118">
              <a:extLst>
                <a:ext uri="{FF2B5EF4-FFF2-40B4-BE49-F238E27FC236}">
                  <a16:creationId xmlns:a16="http://schemas.microsoft.com/office/drawing/2014/main" id="{C76960D5-3FAC-6565-6324-4044EBF8E652}"/>
                </a:ext>
              </a:extLst>
            </p:cNvPr>
            <p:cNvSpPr/>
            <p:nvPr/>
          </p:nvSpPr>
          <p:spPr>
            <a:xfrm>
              <a:off x="3089416" y="4502245"/>
              <a:ext cx="527503" cy="2240979"/>
            </a:xfrm>
            <a:prstGeom prst="upDownArrow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FF00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78" name="Obousměrná svislá šipka 119">
              <a:extLst>
                <a:ext uri="{FF2B5EF4-FFF2-40B4-BE49-F238E27FC236}">
                  <a16:creationId xmlns:a16="http://schemas.microsoft.com/office/drawing/2014/main" id="{A1BCD866-31F9-ED94-8E68-F68C88415363}"/>
                </a:ext>
              </a:extLst>
            </p:cNvPr>
            <p:cNvSpPr/>
            <p:nvPr/>
          </p:nvSpPr>
          <p:spPr>
            <a:xfrm>
              <a:off x="4642234" y="3918301"/>
              <a:ext cx="270830" cy="364497"/>
            </a:xfrm>
            <a:prstGeom prst="upDown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srgbClr val="0070C0"/>
                </a:solidFill>
                <a:latin typeface="Calibri" panose="020F0502020204030204"/>
              </a:endParaRPr>
            </a:p>
          </p:txBody>
        </p:sp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303BD9F6-BA7E-67D0-3A22-89CA7D9B2E35}"/>
                </a:ext>
              </a:extLst>
            </p:cNvPr>
            <p:cNvSpPr txBox="1"/>
            <p:nvPr/>
          </p:nvSpPr>
          <p:spPr>
            <a:xfrm>
              <a:off x="4606792" y="4426953"/>
              <a:ext cx="5566994" cy="735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MNOŽSTVÍ ENERGIE UVOLNĚNÉ PŘI ŠTĚPENÍ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TEŽKÝCH JADER</a:t>
              </a:r>
            </a:p>
          </p:txBody>
        </p:sp>
        <p:sp>
          <p:nvSpPr>
            <p:cNvPr id="80" name="TextovéPole 79">
              <a:extLst>
                <a:ext uri="{FF2B5EF4-FFF2-40B4-BE49-F238E27FC236}">
                  <a16:creationId xmlns:a16="http://schemas.microsoft.com/office/drawing/2014/main" id="{1770E9F6-5A23-7A9A-D54D-EB98F484506E}"/>
                </a:ext>
              </a:extLst>
            </p:cNvPr>
            <p:cNvSpPr txBox="1"/>
            <p:nvPr/>
          </p:nvSpPr>
          <p:spPr>
            <a:xfrm>
              <a:off x="3616920" y="5430469"/>
              <a:ext cx="5113207" cy="735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MNOŽSTVÍ ENERGIE UVOLNĚNÉ PŘI FÚZI</a:t>
              </a:r>
            </a:p>
            <a:p>
              <a:pPr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r>
                <a:rPr lang="cs-CZ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LEHKÝCH JADER</a:t>
              </a:r>
            </a:p>
          </p:txBody>
        </p:sp>
        <p:cxnSp>
          <p:nvCxnSpPr>
            <p:cNvPr id="81" name="Přímá spojnice 80">
              <a:extLst>
                <a:ext uri="{FF2B5EF4-FFF2-40B4-BE49-F238E27FC236}">
                  <a16:creationId xmlns:a16="http://schemas.microsoft.com/office/drawing/2014/main" id="{83EA2811-BEFE-6450-7B95-776B9968E594}"/>
                </a:ext>
              </a:extLst>
            </p:cNvPr>
            <p:cNvCxnSpPr/>
            <p:nvPr/>
          </p:nvCxnSpPr>
          <p:spPr>
            <a:xfrm flipH="1" flipV="1">
              <a:off x="4642235" y="4324971"/>
              <a:ext cx="2433366" cy="7239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82" name="Přímá spojnice 81">
              <a:extLst>
                <a:ext uri="{FF2B5EF4-FFF2-40B4-BE49-F238E27FC236}">
                  <a16:creationId xmlns:a16="http://schemas.microsoft.com/office/drawing/2014/main" id="{5E006EA1-12D9-B0D7-DD75-D439D92FC76C}"/>
                </a:ext>
              </a:extLst>
            </p:cNvPr>
            <p:cNvCxnSpPr/>
            <p:nvPr/>
          </p:nvCxnSpPr>
          <p:spPr>
            <a:xfrm>
              <a:off x="3079318" y="6776405"/>
              <a:ext cx="249128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83" name="Přímá spojnice 82">
              <a:extLst>
                <a:ext uri="{FF2B5EF4-FFF2-40B4-BE49-F238E27FC236}">
                  <a16:creationId xmlns:a16="http://schemas.microsoft.com/office/drawing/2014/main" id="{964C5839-990E-CA77-CC2F-C0BEC46496F5}"/>
                </a:ext>
              </a:extLst>
            </p:cNvPr>
            <p:cNvCxnSpPr/>
            <p:nvPr/>
          </p:nvCxnSpPr>
          <p:spPr>
            <a:xfrm>
              <a:off x="2968848" y="4459000"/>
              <a:ext cx="353709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  <a:tailEnd type="none"/>
            </a:ln>
            <a:effectLst/>
          </p:spPr>
        </p:cxnSp>
        <p:sp>
          <p:nvSpPr>
            <p:cNvPr id="84" name="Ovál 83">
              <a:extLst>
                <a:ext uri="{FF2B5EF4-FFF2-40B4-BE49-F238E27FC236}">
                  <a16:creationId xmlns:a16="http://schemas.microsoft.com/office/drawing/2014/main" id="{5ACCBDA3-4ED6-CF57-9747-E584CB9640C3}"/>
                </a:ext>
              </a:extLst>
            </p:cNvPr>
            <p:cNvSpPr/>
            <p:nvPr/>
          </p:nvSpPr>
          <p:spPr>
            <a:xfrm>
              <a:off x="2826069" y="4495315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85" name="Ovál 84">
              <a:extLst>
                <a:ext uri="{FF2B5EF4-FFF2-40B4-BE49-F238E27FC236}">
                  <a16:creationId xmlns:a16="http://schemas.microsoft.com/office/drawing/2014/main" id="{744AB4EF-A35D-FF41-B2C8-3641C53DBE32}"/>
                </a:ext>
              </a:extLst>
            </p:cNvPr>
            <p:cNvSpPr/>
            <p:nvPr/>
          </p:nvSpPr>
          <p:spPr>
            <a:xfrm>
              <a:off x="7022302" y="4286767"/>
              <a:ext cx="38165" cy="4185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86" name="Ovál 85">
              <a:extLst>
                <a:ext uri="{FF2B5EF4-FFF2-40B4-BE49-F238E27FC236}">
                  <a16:creationId xmlns:a16="http://schemas.microsoft.com/office/drawing/2014/main" id="{71565870-876C-2115-3DDE-0E3BF8C13E19}"/>
                </a:ext>
              </a:extLst>
            </p:cNvPr>
            <p:cNvSpPr/>
            <p:nvPr/>
          </p:nvSpPr>
          <p:spPr>
            <a:xfrm>
              <a:off x="7090800" y="4305167"/>
              <a:ext cx="38165" cy="41854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87" name="Ovál 86">
              <a:extLst>
                <a:ext uri="{FF2B5EF4-FFF2-40B4-BE49-F238E27FC236}">
                  <a16:creationId xmlns:a16="http://schemas.microsoft.com/office/drawing/2014/main" id="{8C74FC75-0445-A982-8339-1A010F7C7BF6}"/>
                </a:ext>
              </a:extLst>
            </p:cNvPr>
            <p:cNvSpPr/>
            <p:nvPr/>
          </p:nvSpPr>
          <p:spPr>
            <a:xfrm>
              <a:off x="2800791" y="6076769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88" name="Ovál 87">
              <a:extLst>
                <a:ext uri="{FF2B5EF4-FFF2-40B4-BE49-F238E27FC236}">
                  <a16:creationId xmlns:a16="http://schemas.microsoft.com/office/drawing/2014/main" id="{7DDB6B9A-379F-8B59-2BAF-5A1BF2B5A550}"/>
                </a:ext>
              </a:extLst>
            </p:cNvPr>
            <p:cNvSpPr/>
            <p:nvPr/>
          </p:nvSpPr>
          <p:spPr>
            <a:xfrm>
              <a:off x="2788598" y="6761417"/>
              <a:ext cx="38165" cy="4185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2371" fontAlgn="auto">
                <a:spcBef>
                  <a:spcPts val="0"/>
                </a:spcBef>
                <a:spcAft>
                  <a:spcPts val="0"/>
                </a:spcAft>
                <a:buSzTx/>
                <a:buNone/>
                <a:defRPr/>
              </a:pPr>
              <a:endParaRPr lang="cs-CZ" sz="1886" kern="0" dirty="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</p:grpSp>
      <p:pic>
        <p:nvPicPr>
          <p:cNvPr id="89" name="Picture 9" descr="04_08-01UN">
            <a:extLst>
              <a:ext uri="{FF2B5EF4-FFF2-40B4-BE49-F238E27FC236}">
                <a16:creationId xmlns:a16="http://schemas.microsoft.com/office/drawing/2014/main" id="{27034149-E1A3-7689-C9E6-8A8EA01EA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9249"/>
          <a:stretch/>
        </p:blipFill>
        <p:spPr bwMode="auto">
          <a:xfrm>
            <a:off x="99890" y="1360060"/>
            <a:ext cx="5235655" cy="132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ovéPole 89">
            <a:extLst>
              <a:ext uri="{FF2B5EF4-FFF2-40B4-BE49-F238E27FC236}">
                <a16:creationId xmlns:a16="http://schemas.microsoft.com/office/drawing/2014/main" id="{E254BF26-234A-6503-B27D-810B995A238E}"/>
              </a:ext>
            </a:extLst>
          </p:cNvPr>
          <p:cNvSpPr txBox="1"/>
          <p:nvPr/>
        </p:nvSpPr>
        <p:spPr>
          <a:xfrm>
            <a:off x="31343" y="980040"/>
            <a:ext cx="4225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SLUČOVÁNÍ ATOMOVÝCH JADER</a:t>
            </a:r>
          </a:p>
        </p:txBody>
      </p:sp>
      <p:cxnSp>
        <p:nvCxnSpPr>
          <p:cNvPr id="91" name="Přímá spojnice se šipkou 90">
            <a:extLst>
              <a:ext uri="{FF2B5EF4-FFF2-40B4-BE49-F238E27FC236}">
                <a16:creationId xmlns:a16="http://schemas.microsoft.com/office/drawing/2014/main" id="{9A0253F0-8E0C-2702-3972-08875C7D45B0}"/>
              </a:ext>
            </a:extLst>
          </p:cNvPr>
          <p:cNvCxnSpPr/>
          <p:nvPr/>
        </p:nvCxnSpPr>
        <p:spPr bwMode="auto">
          <a:xfrm flipH="1">
            <a:off x="5223032" y="2690473"/>
            <a:ext cx="1411399" cy="7669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Přímá spojnice se šipkou 91">
            <a:extLst>
              <a:ext uri="{FF2B5EF4-FFF2-40B4-BE49-F238E27FC236}">
                <a16:creationId xmlns:a16="http://schemas.microsoft.com/office/drawing/2014/main" id="{1A0975C9-7FD4-663B-3620-54666BB1A18D}"/>
              </a:ext>
            </a:extLst>
          </p:cNvPr>
          <p:cNvCxnSpPr/>
          <p:nvPr/>
        </p:nvCxnSpPr>
        <p:spPr bwMode="auto">
          <a:xfrm>
            <a:off x="1752124" y="2715012"/>
            <a:ext cx="875246" cy="890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663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0" y="886243"/>
            <a:ext cx="8378440" cy="556380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Výsledek fúzní reakce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5087" y="5468645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Century Gothic" panose="020B0502020202020204" pitchFamily="34" charset="0"/>
              </a:rPr>
              <a:t>17,6 </a:t>
            </a:r>
            <a:r>
              <a:rPr lang="cs-CZ" sz="2800" b="1" dirty="0" err="1" smtClean="0">
                <a:latin typeface="Century Gothic" panose="020B0502020202020204" pitchFamily="34" charset="0"/>
              </a:rPr>
              <a:t>MeV</a:t>
            </a:r>
            <a:endParaRPr lang="cs-CZ" sz="2800" b="1" dirty="0">
              <a:latin typeface="Century Gothic" panose="020B0502020202020204" pitchFamily="34" charset="0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6596109" y="4776659"/>
            <a:ext cx="284085" cy="69192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Palivo pro termojaderné reaktory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7A95B45-7522-4E78-1BE2-B182BEC7FB45}"/>
              </a:ext>
            </a:extLst>
          </p:cNvPr>
          <p:cNvSpPr txBox="1"/>
          <p:nvPr/>
        </p:nvSpPr>
        <p:spPr>
          <a:xfrm>
            <a:off x="316295" y="1048462"/>
            <a:ext cx="35277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Deuterium</a:t>
            </a:r>
            <a:endParaRPr lang="cs-CZ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Vodík s jedním neutronem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0.015 % v mořské vodě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Poměrně rozvinuté technologie pro jeho získávání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8BB4B7D-A8DA-C8AD-83AF-A21DA9E91C7D}"/>
              </a:ext>
            </a:extLst>
          </p:cNvPr>
          <p:cNvSpPr txBox="1"/>
          <p:nvPr/>
        </p:nvSpPr>
        <p:spPr>
          <a:xfrm>
            <a:off x="3844031" y="1040562"/>
            <a:ext cx="323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entury Gothic" panose="020B0502020202020204" pitchFamily="34" charset="0"/>
              </a:rPr>
              <a:t>Tritium</a:t>
            </a:r>
            <a:endParaRPr lang="en-GB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36408B-F47D-D00D-A350-5D0844417967}"/>
              </a:ext>
            </a:extLst>
          </p:cNvPr>
          <p:cNvSpPr txBox="1"/>
          <p:nvPr/>
        </p:nvSpPr>
        <p:spPr>
          <a:xfrm>
            <a:off x="3740597" y="1290338"/>
            <a:ext cx="54034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Vodík se dvěma neutrony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Poločas rozpadu v řádu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V přírodě se běžně nevyskytuje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Produkují jej některé typy štěpných reaktorů (CANDU)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entury Gothic" panose="020B0502020202020204" pitchFamily="34" charset="0"/>
              </a:rPr>
              <a:t>Bude se získávat z lithia přímo v reaktoru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Century Gothic" panose="020B0502020202020204" pitchFamily="34" charset="0"/>
              </a:rPr>
              <a:t>Li</a:t>
            </a:r>
            <a:r>
              <a:rPr lang="cs-CZ" sz="1600" b="1" dirty="0">
                <a:latin typeface="Century Gothic" panose="020B0502020202020204" pitchFamily="34" charset="0"/>
              </a:rPr>
              <a:t> – rozvinutá těžba a recyklace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578BD3A-9834-2087-EC4E-F6DF5FEA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3" y="2760955"/>
            <a:ext cx="3412608" cy="29160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38936D5-5212-0C80-0FDC-193964D8E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030" y="3053095"/>
            <a:ext cx="4975775" cy="260012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6267B75-3FB5-9BD1-3F68-73D42E30E0C7}"/>
              </a:ext>
            </a:extLst>
          </p:cNvPr>
          <p:cNvSpPr txBox="1"/>
          <p:nvPr/>
        </p:nvSpPr>
        <p:spPr>
          <a:xfrm>
            <a:off x="324193" y="5804677"/>
            <a:ext cx="849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Zásoby paliva při dnešní spotřebě: asi na 2x delší dobu než bude existovat Země….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Palivo pro termojaderné reaktory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74" y="963722"/>
            <a:ext cx="6141051" cy="54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2B8BEB86-341C-A70C-6339-474B146F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56" y="1519811"/>
            <a:ext cx="4272444" cy="470054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Kritérium pro užitečný reaktor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D38BF2E-BFB4-7943-B414-1557F75C3896}"/>
              </a:ext>
            </a:extLst>
          </p:cNvPr>
          <p:cNvSpPr txBox="1"/>
          <p:nvPr/>
        </p:nvSpPr>
        <p:spPr>
          <a:xfrm>
            <a:off x="0" y="1816191"/>
            <a:ext cx="480281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 DOSAŽENÍ </a:t>
            </a:r>
          </a:p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ENERGETICKÉHO ZISKU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cs-CZ" sz="1600" b="1" dirty="0">
                <a:latin typeface="Century Gothic" panose="020B0502020202020204" pitchFamily="34" charset="0"/>
              </a:rPr>
              <a:t>JE NUTNÉ SPLNIT SPECIÁLNÍ POŽADAVKY NA</a:t>
            </a:r>
            <a:r>
              <a:rPr lang="en-US" sz="1600" b="1" dirty="0">
                <a:latin typeface="Century Gothic" panose="020B0502020202020204" pitchFamily="34" charset="0"/>
              </a:rPr>
              <a:t>:</a:t>
            </a:r>
            <a:endParaRPr lang="cs-CZ" sz="1600" b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cs-CZ" sz="1600" b="1" dirty="0"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HUSTOTU </a:t>
            </a:r>
            <a:r>
              <a:rPr lang="cs-CZ" sz="1800" b="1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 </a:t>
            </a:r>
            <a:endParaRPr lang="cs-CZ" sz="1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TEPLOTU </a:t>
            </a:r>
            <a:r>
              <a:rPr lang="cs-CZ" sz="1800" b="1" dirty="0">
                <a:solidFill>
                  <a:srgbClr val="00B05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</a:t>
            </a:r>
            <a:endParaRPr lang="cs-CZ" sz="1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DOBU UDRŽENÍ Energie (termoska) - </a:t>
            </a:r>
            <a:r>
              <a:rPr lang="cs-CZ" sz="1800" b="1" dirty="0">
                <a:solidFill>
                  <a:srgbClr val="FF00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ITER</a:t>
            </a:r>
            <a:endParaRPr lang="cs-CZ" sz="1600" b="1" dirty="0">
              <a:solidFill>
                <a:srgbClr val="FF0000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cs-CZ" sz="16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cs-CZ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LAWSONOVO </a:t>
            </a:r>
            <a:r>
              <a:rPr 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KRIT</a:t>
            </a:r>
            <a:r>
              <a:rPr lang="cs-CZ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ÉRIUM </a:t>
            </a:r>
            <a:endParaRPr lang="cs-CZ" sz="1600" b="1" dirty="0">
              <a:solidFill>
                <a:srgbClr val="4D4D4D"/>
              </a:solidFill>
              <a:latin typeface="Century Gothic" panose="020B0502020202020204" pitchFamily="34" charset="0"/>
            </a:endParaRPr>
          </a:p>
          <a:p>
            <a:pPr algn="ctr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  </a:t>
            </a:r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nτ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f(T)</a:t>
            </a:r>
          </a:p>
          <a:p>
            <a:pPr algn="ctr">
              <a:buNone/>
            </a:pPr>
            <a:r>
              <a:rPr lang="cs-CZ" sz="2000" b="1" dirty="0">
                <a:latin typeface="Century Gothic" panose="020B0502020202020204" pitchFamily="34" charset="0"/>
              </a:rPr>
              <a:t>Trojný součin:</a:t>
            </a:r>
          </a:p>
          <a:p>
            <a:pPr algn="ctr"/>
            <a:r>
              <a:rPr lang="cs-CZ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nTτ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g(T)</a:t>
            </a:r>
          </a:p>
          <a:p>
            <a:pPr algn="ctr"/>
            <a:r>
              <a:rPr lang="cs-CZ" sz="2000" b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Nejsnazší </a:t>
            </a:r>
            <a:r>
              <a:rPr lang="cs-CZ" sz="2000" b="1" dirty="0">
                <a:solidFill>
                  <a:schemeClr val="accent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oblast – minimum v teplotě</a:t>
            </a:r>
          </a:p>
          <a:p>
            <a:pPr algn="ctr">
              <a:buNone/>
            </a:pPr>
            <a:endParaRPr lang="cs-CZ" sz="28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640" y="1015863"/>
            <a:ext cx="702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= Podmínka pro dosažení energetického zisku z fúze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Kritérium pro užitečný reaktor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976"/>
            <a:ext cx="4664476" cy="26931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492" y="3183597"/>
            <a:ext cx="4749508" cy="324657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781887" y="1274457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Dům</a:t>
            </a:r>
            <a:endParaRPr lang="cs-CZ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638148" y="5341910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Tokamak</a:t>
            </a:r>
            <a:endParaRPr lang="cs-CZ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Výhody a nevýhody termojaderné fúze</a:t>
            </a:r>
            <a:endParaRPr lang="cs-CZ" sz="28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E3379F-5568-5635-0CD6-E3C8493FB1B2}"/>
              </a:ext>
            </a:extLst>
          </p:cNvPr>
          <p:cNvSpPr txBox="1"/>
          <p:nvPr/>
        </p:nvSpPr>
        <p:spPr>
          <a:xfrm>
            <a:off x="0" y="1818135"/>
            <a:ext cx="431975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Bezemisní zdroj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Stabilní produkty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Nízká indukovaná aktivita konstrukčních materiálů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Inherentně bezpečný (velmi malé množství paliva, teplotní stabilita reakce)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Velké zásoby paliva dostupné rovnoměrně po celém světě 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50"/>
                </a:solidFill>
              </a:rPr>
              <a:t>Posun mnoha technologických oborů během vývoje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B05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C35B55-9810-7997-2970-462069466A60}"/>
              </a:ext>
            </a:extLst>
          </p:cNvPr>
          <p:cNvSpPr txBox="1"/>
          <p:nvPr/>
        </p:nvSpPr>
        <p:spPr>
          <a:xfrm>
            <a:off x="4349714" y="1818135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Pravděpodobně nebude dostupná v malém měřítku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Plazma nestabilní – fúzní reakce snadno vyhasne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Prostředí fúzních reaktorů je extrémní a potřebujeme nové a lepší materiály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2" y="848852"/>
            <a:ext cx="7789883" cy="560903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Způsoby udržení plazmatu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40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Principy termojaderné fúze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Stellarátor</a:t>
            </a:r>
            <a:endParaRPr lang="cs-CZ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8955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167"/>
            <a:ext cx="9144000" cy="419366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29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Magnetické udržení (MCF)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1640" y="1015863"/>
            <a:ext cx="702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Magnetická Nádoba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3981450" y="104147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Spotřeba energie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D5ACC3D-051B-C54B-0F85-94B269D7A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3" y="1337240"/>
            <a:ext cx="7157364" cy="498152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618853"/>
            <a:ext cx="26712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entury Gothic" panose="020B0502020202090204" pitchFamily="34" charset="0"/>
              </a:rPr>
              <a:t>Primární zdroje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Výroba el.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Teplo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Přímá spotřeba v průmyslu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Spotřeba v dopravě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90204" pitchFamily="34" charset="0"/>
              </a:rPr>
              <a:t>Atd.</a:t>
            </a:r>
          </a:p>
          <a:p>
            <a:endParaRPr lang="cs-CZ" b="1" dirty="0">
              <a:latin typeface="Century Gothic" panose="020B0502020202090204" pitchFamily="34" charset="0"/>
            </a:endParaRPr>
          </a:p>
          <a:p>
            <a:endParaRPr lang="cs-CZ" b="1" dirty="0">
              <a:latin typeface="Century Gothic" panose="020B0502020202090204" pitchFamily="34" charset="0"/>
            </a:endParaRPr>
          </a:p>
          <a:p>
            <a:r>
              <a:rPr lang="cs-CZ" b="1" dirty="0">
                <a:latin typeface="Century Gothic" panose="020B0502020202090204" pitchFamily="34" charset="0"/>
              </a:rPr>
              <a:t>Fosilní paliva stále naprosto dominují</a:t>
            </a:r>
            <a:endParaRPr lang="cs-CZ" b="1" dirty="0">
              <a:latin typeface="Century Gothic" panose="020B050202020209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16" y="3446101"/>
            <a:ext cx="2934434" cy="293443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4" y="3694087"/>
            <a:ext cx="3905714" cy="24987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01" y="1104640"/>
            <a:ext cx="5160055" cy="236652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Magnetické udržení (MCF)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1640" y="1015863"/>
            <a:ext cx="702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Magnetická Nádoba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2059681"/>
            <a:ext cx="307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Musíme se zbavit podstav</a:t>
            </a:r>
          </a:p>
          <a:p>
            <a:endParaRPr lang="cs-CZ" dirty="0"/>
          </a:p>
        </p:txBody>
      </p:sp>
      <p:cxnSp>
        <p:nvCxnSpPr>
          <p:cNvPr id="13" name="Přímá spojnice se šipkou 12"/>
          <p:cNvCxnSpPr>
            <a:endCxn id="3" idx="1"/>
          </p:cNvCxnSpPr>
          <p:nvPr/>
        </p:nvCxnSpPr>
        <p:spPr>
          <a:xfrm>
            <a:off x="3007286" y="2287904"/>
            <a:ext cx="834615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36327" y="3461901"/>
            <a:ext cx="702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Řešení:</a:t>
            </a:r>
          </a:p>
        </p:txBody>
      </p:sp>
    </p:spTree>
    <p:extLst>
      <p:ext uri="{BB962C8B-B14F-4D97-AF65-F5344CB8AC3E}">
        <p14:creationId xmlns:p14="http://schemas.microsoft.com/office/powerpoint/2010/main" val="30669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Magnetické udržení (MCF)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49000B56-5FFA-B75E-EA0C-44920CEA045F}"/>
              </a:ext>
            </a:extLst>
          </p:cNvPr>
          <p:cNvSpPr/>
          <p:nvPr/>
        </p:nvSpPr>
        <p:spPr>
          <a:xfrm>
            <a:off x="4786620" y="4366379"/>
            <a:ext cx="1809489" cy="17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3486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sz="2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3934CEC-19A7-9A8C-EB60-4AD1495C4C49}"/>
              </a:ext>
            </a:extLst>
          </p:cNvPr>
          <p:cNvGrpSpPr/>
          <p:nvPr/>
        </p:nvGrpSpPr>
        <p:grpSpPr>
          <a:xfrm>
            <a:off x="377563" y="4381620"/>
            <a:ext cx="1850732" cy="1901917"/>
            <a:chOff x="748359" y="1756550"/>
            <a:chExt cx="4088410" cy="2760875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A98A35A0-5A12-A843-5934-3D4F12EEDD21}"/>
                </a:ext>
              </a:extLst>
            </p:cNvPr>
            <p:cNvSpPr/>
            <p:nvPr/>
          </p:nvSpPr>
          <p:spPr>
            <a:xfrm>
              <a:off x="748359" y="1756550"/>
              <a:ext cx="4088410" cy="21130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defTabSz="913486" fontAlgn="auto">
                <a:spcBef>
                  <a:spcPts val="0"/>
                </a:spcBef>
                <a:spcAft>
                  <a:spcPts val="0"/>
                </a:spcAft>
                <a:buSzTx/>
                <a:buNone/>
              </a:pPr>
              <a:endParaRPr sz="20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13EEF995-26A8-E3F0-E505-637920213D1E}"/>
                </a:ext>
              </a:extLst>
            </p:cNvPr>
            <p:cNvSpPr/>
            <p:nvPr/>
          </p:nvSpPr>
          <p:spPr>
            <a:xfrm>
              <a:off x="748359" y="3869643"/>
              <a:ext cx="4088410" cy="6477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defTabSz="913486" fontAlgn="auto">
                <a:spcBef>
                  <a:spcPts val="0"/>
                </a:spcBef>
                <a:spcAft>
                  <a:spcPts val="0"/>
                </a:spcAft>
                <a:buSzTx/>
                <a:buNone/>
              </a:pPr>
              <a:endParaRPr sz="20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8781AA7-CC9F-735C-8CA4-AAA4B7942D4A}"/>
              </a:ext>
            </a:extLst>
          </p:cNvPr>
          <p:cNvSpPr txBox="1"/>
          <p:nvPr/>
        </p:nvSpPr>
        <p:spPr>
          <a:xfrm>
            <a:off x="1005519" y="3925213"/>
            <a:ext cx="17747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b="1" dirty="0">
                <a:latin typeface="Century Gothic" panose="020B0502020202020204" pitchFamily="34" charset="0"/>
              </a:rPr>
              <a:t>TOKAMAK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C9DE280-7F98-23E0-D3C7-2D5F875CFE4A}"/>
              </a:ext>
            </a:extLst>
          </p:cNvPr>
          <p:cNvSpPr txBox="1"/>
          <p:nvPr/>
        </p:nvSpPr>
        <p:spPr>
          <a:xfrm>
            <a:off x="5511961" y="3966268"/>
            <a:ext cx="22027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b="1" dirty="0">
                <a:latin typeface="Century Gothic" panose="020B0502020202020204" pitchFamily="34" charset="0"/>
              </a:rPr>
              <a:t>STELARÁTOR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AEE10A1-8299-08C5-8693-AE2C68608077}"/>
              </a:ext>
            </a:extLst>
          </p:cNvPr>
          <p:cNvSpPr txBox="1"/>
          <p:nvPr/>
        </p:nvSpPr>
        <p:spPr>
          <a:xfrm>
            <a:off x="6658231" y="4951640"/>
            <a:ext cx="211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2000" dirty="0">
                <a:latin typeface="Century Gothic" panose="020B0502020202020204" pitchFamily="34" charset="0"/>
              </a:rPr>
              <a:t>ZKROUCENÉ CÍVKY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572AFC4-F0D3-81E1-C9ED-7A64F9AF60C0}"/>
              </a:ext>
            </a:extLst>
          </p:cNvPr>
          <p:cNvSpPr txBox="1"/>
          <p:nvPr/>
        </p:nvSpPr>
        <p:spPr>
          <a:xfrm>
            <a:off x="1870116" y="4749668"/>
            <a:ext cx="2364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cs-CZ" sz="2000" dirty="0">
                <a:latin typeface="Century Gothic" panose="020B0502020202020204" pitchFamily="34" charset="0"/>
              </a:rPr>
              <a:t> CÍVKY + </a:t>
            </a:r>
          </a:p>
          <a:p>
            <a:pPr algn="ctr">
              <a:spcBef>
                <a:spcPts val="0"/>
              </a:spcBef>
              <a:buNone/>
            </a:pPr>
            <a:r>
              <a:rPr lang="cs-CZ" sz="2000" dirty="0">
                <a:latin typeface="Century Gothic" panose="020B0502020202020204" pitchFamily="34" charset="0"/>
              </a:rPr>
              <a:t> PROUD  </a:t>
            </a:r>
            <a:r>
              <a:rPr lang="cs-CZ" sz="2000" dirty="0" smtClean="0">
                <a:latin typeface="Century Gothic" panose="020B0502020202020204" pitchFamily="34" charset="0"/>
              </a:rPr>
              <a:t>PLAZMATEM</a:t>
            </a:r>
            <a:endParaRPr lang="cs-CZ" sz="2000" dirty="0">
              <a:latin typeface="Century Gothic" panose="020B050202020202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35CEDD1-8D00-4CED-161C-6BF89675F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71" y="1507338"/>
            <a:ext cx="3659217" cy="1925311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30D7F05-0CFF-DA23-3054-2D907E37F346}"/>
              </a:ext>
            </a:extLst>
          </p:cNvPr>
          <p:cNvSpPr txBox="1"/>
          <p:nvPr/>
        </p:nvSpPr>
        <p:spPr>
          <a:xfrm>
            <a:off x="3234850" y="1038325"/>
            <a:ext cx="267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entury Gothic" panose="020B0502020202020204" pitchFamily="34" charset="0"/>
              </a:rPr>
              <a:t>Magnetická zrcadla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B8B2B608-3D07-574E-2B7E-40F0F8DC5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367" y="1591220"/>
            <a:ext cx="2440552" cy="1856083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7D0E1981-E160-94CB-950A-D1B111AFBAE8}"/>
              </a:ext>
            </a:extLst>
          </p:cNvPr>
          <p:cNvCxnSpPr>
            <a:cxnSpLocks/>
          </p:cNvCxnSpPr>
          <p:nvPr/>
        </p:nvCxnSpPr>
        <p:spPr>
          <a:xfrm>
            <a:off x="-4061" y="3760000"/>
            <a:ext cx="9148061" cy="6730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Magnetické udržení (MCF)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2044" y="961689"/>
            <a:ext cx="702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TOKAMAK</a:t>
            </a:r>
            <a:endParaRPr lang="cs-CZ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68A6FBF-5B91-5AD3-8D4C-1798C7FA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49" y="1238658"/>
            <a:ext cx="5982251" cy="472718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A36D1972-6530-4909-8B27-56CA7CE08060}"/>
              </a:ext>
            </a:extLst>
          </p:cNvPr>
          <p:cNvSpPr txBox="1"/>
          <p:nvPr/>
        </p:nvSpPr>
        <p:spPr>
          <a:xfrm>
            <a:off x="239698" y="1412875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Recept </a:t>
            </a:r>
            <a:r>
              <a:rPr lang="cs-CZ" sz="1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 reaktor s magnetickým udržením:</a:t>
            </a:r>
            <a:endParaRPr lang="cs-CZ" sz="1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Magnetick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á konfigurace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Vakuum (vakuová nádoba)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Palivo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Ohřev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3176775"/>
            <a:ext cx="37652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entury Gothic" panose="020B0502020202020204" pitchFamily="34" charset="0"/>
              </a:rPr>
              <a:t>Cívky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20204" pitchFamily="34" charset="0"/>
              </a:rPr>
              <a:t>Udržují částice uvnitř magnetické nádoby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20204" pitchFamily="34" charset="0"/>
              </a:rPr>
              <a:t>Generují proud v plazmatu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20204" pitchFamily="34" charset="0"/>
              </a:rPr>
              <a:t>Tvarují 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entury Gothic" panose="020B0502020202020204" pitchFamily="34" charset="0"/>
              </a:rPr>
              <a:t>Udržují polohu plazmatu vůči rychlým i pomalým </a:t>
            </a:r>
            <a:r>
              <a:rPr lang="cs-CZ" b="1" dirty="0" smtClean="0">
                <a:latin typeface="Century Gothic" panose="020B0502020202020204" pitchFamily="34" charset="0"/>
              </a:rPr>
              <a:t>nestabilitám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Century Gothic" panose="020B0502020202020204" pitchFamily="34" charset="0"/>
            </a:endParaRPr>
          </a:p>
          <a:p>
            <a:r>
              <a:rPr lang="cs-CZ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Rovnováha tlaku plazmatu </a:t>
            </a:r>
            <a:endParaRPr lang="cs-CZ" b="1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r>
              <a:rPr lang="cs-CZ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 </a:t>
            </a:r>
            <a:r>
              <a:rPr lang="cs-CZ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magnetických polí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6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FEC30B4-83ED-D7E9-0651-0EC4CD183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18" y="1023763"/>
            <a:ext cx="7193964" cy="403563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Magnetické udržení (MCF)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2044" y="961689"/>
            <a:ext cx="702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STELLARÁTOR</a:t>
            </a:r>
            <a:endParaRPr lang="cs-CZ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9BB6D48-7D03-44E0-B98F-F979AA876BCC}"/>
              </a:ext>
            </a:extLst>
          </p:cNvPr>
          <p:cNvSpPr txBox="1"/>
          <p:nvPr/>
        </p:nvSpPr>
        <p:spPr>
          <a:xfrm>
            <a:off x="292965" y="5000374"/>
            <a:ext cx="838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Pole definované výhradně cívkami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Proudy v plazmatu nežádoucí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Složitost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Experimentální výsledky teprve nyní potvrzují očekávání</a:t>
            </a:r>
          </a:p>
        </p:txBody>
      </p:sp>
    </p:spTree>
    <p:extLst>
      <p:ext uri="{BB962C8B-B14F-4D97-AF65-F5344CB8AC3E}">
        <p14:creationId xmlns:p14="http://schemas.microsoft.com/office/powerpoint/2010/main" val="188934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3">
            <a:extLst>
              <a:ext uri="{FF2B5EF4-FFF2-40B4-BE49-F238E27FC236}">
                <a16:creationId xmlns:a16="http://schemas.microsoft.com/office/drawing/2014/main" id="{CBEBFC33-FAF0-4F22-B3D2-B2F40340A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9" y="3544174"/>
            <a:ext cx="8871991" cy="29329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Inerciální udržení (ICF)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Možné přístupy udržení plazmatu na Zemi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17C59C-FEB8-C3E6-F8C5-FDB776E2974D}"/>
              </a:ext>
            </a:extLst>
          </p:cNvPr>
          <p:cNvSpPr txBox="1"/>
          <p:nvPr/>
        </p:nvSpPr>
        <p:spPr>
          <a:xfrm>
            <a:off x="138344" y="878480"/>
            <a:ext cx="926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Inerciální udržení – pouze setrvačnost - </a:t>
            </a:r>
            <a:r>
              <a:rPr lang="cs-CZ" sz="24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mikrovýbuchy</a:t>
            </a:r>
            <a:endParaRPr lang="cs-CZ" sz="24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35124ABA-CAE8-4FB2-AA1B-C4EADF10AB6B}"/>
              </a:ext>
            </a:extLst>
          </p:cNvPr>
          <p:cNvSpPr/>
          <p:nvPr/>
        </p:nvSpPr>
        <p:spPr>
          <a:xfrm>
            <a:off x="6381533" y="2124976"/>
            <a:ext cx="2762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nτ</a:t>
            </a:r>
            <a:r>
              <a:rPr lang="cs-CZ" sz="24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f(T)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4B4758F-C627-4CF7-BF9F-59FFA1C8A78F}"/>
              </a:ext>
            </a:extLst>
          </p:cNvPr>
          <p:cNvSpPr txBox="1"/>
          <p:nvPr/>
        </p:nvSpPr>
        <p:spPr>
          <a:xfrm>
            <a:off x="0" y="132893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Velmi mnoho způsobů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Například komprese pomocí laserů/rentgenového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Komprese pomocí svazků částic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Trošku jiná definice faktoru zesílení než MCF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Největší problém – nutnost 10/s, aktuálně 1/týden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Částečně nebo úplně magnetizované plazma – různé druhy pinčů – na hraně s MCF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41022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JET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JET &amp; ITER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2C81B7-5935-4AB2-95F2-1B0C19EDB473}"/>
              </a:ext>
            </a:extLst>
          </p:cNvPr>
          <p:cNvSpPr txBox="1"/>
          <p:nvPr/>
        </p:nvSpPr>
        <p:spPr>
          <a:xfrm>
            <a:off x="247503" y="1699485"/>
            <a:ext cx="4177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>
              <a:buFontTx/>
              <a:buChar char="-"/>
            </a:pPr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>
              <a:buFontTx/>
              <a:buChar char="-"/>
            </a:pPr>
            <a:endParaRPr lang="cs-CZ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6D8E851C-EBB0-4E60-A92E-5A8A12EC2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763808"/>
              </p:ext>
            </p:extLst>
          </p:nvPr>
        </p:nvGraphicFramePr>
        <p:xfrm>
          <a:off x="247504" y="1261091"/>
          <a:ext cx="5894604" cy="2004060"/>
        </p:xfrm>
        <a:graphic>
          <a:graphicData uri="http://schemas.openxmlformats.org/drawingml/2006/table">
            <a:tbl>
              <a:tblPr firstRow="1" bandRow="1"/>
              <a:tblGrid>
                <a:gridCol w="2226588">
                  <a:extLst>
                    <a:ext uri="{9D8B030D-6E8A-4147-A177-3AD203B41FA5}">
                      <a16:colId xmlns:a16="http://schemas.microsoft.com/office/drawing/2014/main" val="495530343"/>
                    </a:ext>
                  </a:extLst>
                </a:gridCol>
                <a:gridCol w="1222672">
                  <a:extLst>
                    <a:ext uri="{9D8B030D-6E8A-4147-A177-3AD203B41FA5}">
                      <a16:colId xmlns:a16="http://schemas.microsoft.com/office/drawing/2014/main" val="739559276"/>
                    </a:ext>
                  </a:extLst>
                </a:gridCol>
                <a:gridCol w="1222672">
                  <a:extLst>
                    <a:ext uri="{9D8B030D-6E8A-4147-A177-3AD203B41FA5}">
                      <a16:colId xmlns:a16="http://schemas.microsoft.com/office/drawing/2014/main" val="3153431906"/>
                    </a:ext>
                  </a:extLst>
                </a:gridCol>
                <a:gridCol w="1222672">
                  <a:extLst>
                    <a:ext uri="{9D8B030D-6E8A-4147-A177-3AD203B41FA5}">
                      <a16:colId xmlns:a16="http://schemas.microsoft.com/office/drawing/2014/main" val="2559599263"/>
                    </a:ext>
                  </a:extLst>
                </a:gridCol>
              </a:tblGrid>
              <a:tr h="308177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1997 </a:t>
                      </a:r>
                      <a:r>
                        <a:rPr lang="en-GB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42976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1997 </a:t>
                      </a:r>
                      <a:r>
                        <a:rPr lang="en-GB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42982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2021 </a:t>
                      </a:r>
                      <a:r>
                        <a:rPr lang="en-GB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#</a:t>
                      </a:r>
                      <a:r>
                        <a:rPr lang="cs-CZ" sz="1600" b="1" kern="1200" dirty="0">
                          <a:solidFill>
                            <a:schemeClr val="accent2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99971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15336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err="1"/>
                        <a:t>High</a:t>
                      </a:r>
                      <a:r>
                        <a:rPr lang="cs-CZ" sz="1400" b="0" dirty="0"/>
                        <a:t> </a:t>
                      </a:r>
                      <a:r>
                        <a:rPr lang="cs-CZ" sz="1400" b="0" dirty="0" err="1"/>
                        <a:t>power</a:t>
                      </a:r>
                      <a:r>
                        <a:rPr lang="cs-CZ" sz="1400" b="0" dirty="0"/>
                        <a:t> </a:t>
                      </a:r>
                      <a:r>
                        <a:rPr lang="cs-CZ" sz="1400" b="0" dirty="0" err="1"/>
                        <a:t>phase</a:t>
                      </a:r>
                      <a:r>
                        <a:rPr lang="cs-CZ" sz="1400" b="0" dirty="0"/>
                        <a:t> </a:t>
                      </a:r>
                      <a:r>
                        <a:rPr lang="en-GB" sz="1400" b="0" dirty="0"/>
                        <a:t>duration</a:t>
                      </a:r>
                      <a:endParaRPr lang="cs-CZ" sz="14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̴0.15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 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11090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Average ion</a:t>
                      </a:r>
                      <a:r>
                        <a:rPr lang="en-GB" sz="1400" b="0" baseline="0" dirty="0"/>
                        <a:t> temperature</a:t>
                      </a:r>
                      <a:endParaRPr lang="cs-CZ" sz="14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150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80 mil. K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682835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Released fusion energy</a:t>
                      </a:r>
                      <a:endParaRPr lang="cs-CZ" sz="1400" b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13.8 MJ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MJ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59 MJ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338040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P</a:t>
                      </a:r>
                      <a:r>
                        <a:rPr lang="cs-CZ" sz="1400" b="0" dirty="0" err="1"/>
                        <a:t>eak</a:t>
                      </a:r>
                      <a:r>
                        <a:rPr lang="cs-CZ" sz="1400" b="0" dirty="0"/>
                        <a:t> </a:t>
                      </a:r>
                      <a:r>
                        <a:rPr lang="cs-CZ" sz="1400" b="0" dirty="0" err="1"/>
                        <a:t>fusion</a:t>
                      </a:r>
                      <a:r>
                        <a:rPr lang="cs-CZ" sz="1400" b="0" dirty="0"/>
                        <a:t> </a:t>
                      </a:r>
                      <a:r>
                        <a:rPr lang="cs-CZ" sz="1400" b="0" dirty="0" err="1"/>
                        <a:t>power</a:t>
                      </a:r>
                      <a:r>
                        <a:rPr lang="cs-CZ" sz="1400" b="0" dirty="0"/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16.1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5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247875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Peak</a:t>
                      </a:r>
                      <a:r>
                        <a:rPr lang="cs-CZ" sz="1400"/>
                        <a:t> h</a:t>
                      </a:r>
                      <a:r>
                        <a:rPr lang="en-GB" sz="1400"/>
                        <a:t>eating </a:t>
                      </a:r>
                      <a:r>
                        <a:rPr lang="en-GB" sz="1400" dirty="0"/>
                        <a:t>power</a:t>
                      </a:r>
                      <a:endParaRPr lang="cs-CZ" sz="14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25.7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24.6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4 MW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165544"/>
                  </a:ext>
                </a:extLst>
              </a:tr>
              <a:tr h="274861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Maximum gain </a:t>
                      </a:r>
                      <a:r>
                        <a:rPr lang="en-GB" sz="1400" i="1" dirty="0"/>
                        <a:t>Q</a:t>
                      </a:r>
                      <a:endParaRPr lang="cs-CZ" sz="1400" i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0.3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cs-CZ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405468"/>
                  </a:ext>
                </a:extLst>
              </a:tr>
            </a:tbl>
          </a:graphicData>
        </a:graphic>
      </p:graphicFrame>
      <p:pic>
        <p:nvPicPr>
          <p:cNvPr id="16" name="Picture 4" descr="Record DT shot 99971 - credit EUROfusion consortium.png">
            <a:extLst>
              <a:ext uri="{FF2B5EF4-FFF2-40B4-BE49-F238E27FC236}">
                <a16:creationId xmlns:a16="http://schemas.microsoft.com/office/drawing/2014/main" id="{D660D57F-1905-4FFF-B41D-497B0096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/>
          <a:stretch/>
        </p:blipFill>
        <p:spPr bwMode="auto">
          <a:xfrm>
            <a:off x="6116715" y="1575646"/>
            <a:ext cx="3027285" cy="40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91813B9-68A9-4142-8A1B-F9366CE1E72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912532" y="3513047"/>
            <a:ext cx="1951538" cy="191751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C8C60CF-1F52-4965-83A7-E1EAB40FF4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22978" y="3515323"/>
            <a:ext cx="2078433" cy="189905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0EF267B-96FC-4250-B4CE-BF588299B09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22388" r="19729" b="8656"/>
          <a:stretch/>
        </p:blipFill>
        <p:spPr bwMode="auto">
          <a:xfrm>
            <a:off x="3598976" y="3520407"/>
            <a:ext cx="2543132" cy="1929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9A72F471-145A-420E-8D67-88EFA299FBD3}"/>
              </a:ext>
            </a:extLst>
          </p:cNvPr>
          <p:cNvSpPr txBox="1"/>
          <p:nvPr/>
        </p:nvSpPr>
        <p:spPr>
          <a:xfrm>
            <a:off x="6073421" y="5635583"/>
            <a:ext cx="29729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16"/>
            <a:r>
              <a:rPr lang="cs-CZ" sz="700" dirty="0">
                <a:solidFill>
                  <a:prstClr val="black"/>
                </a:solidFill>
                <a:latin typeface="Calibri"/>
              </a:rPr>
              <a:t>Data </a:t>
            </a:r>
            <a:r>
              <a:rPr lang="cs-CZ" sz="700" dirty="0" err="1">
                <a:solidFill>
                  <a:prstClr val="black"/>
                </a:solidFill>
                <a:latin typeface="Calibri"/>
              </a:rPr>
              <a:t>based</a:t>
            </a:r>
            <a:r>
              <a:rPr lang="cs-CZ" sz="700" dirty="0">
                <a:solidFill>
                  <a:prstClr val="black"/>
                </a:solidFill>
                <a:latin typeface="Calibri"/>
              </a:rPr>
              <a:t> on: (Kim, H.-T., et al., </a:t>
            </a:r>
            <a:r>
              <a:rPr lang="cs-CZ" sz="700" dirty="0" err="1">
                <a:solidFill>
                  <a:prstClr val="black"/>
                </a:solidFill>
                <a:latin typeface="Calibri"/>
              </a:rPr>
              <a:t>Nucl</a:t>
            </a:r>
            <a:r>
              <a:rPr lang="cs-CZ" sz="7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cs-CZ" sz="700" dirty="0" err="1">
                <a:solidFill>
                  <a:prstClr val="black"/>
                </a:solidFill>
                <a:latin typeface="Calibri"/>
              </a:rPr>
              <a:t>Fusion</a:t>
            </a:r>
            <a:r>
              <a:rPr lang="cs-CZ" sz="700" dirty="0">
                <a:solidFill>
                  <a:prstClr val="black"/>
                </a:solidFill>
                <a:latin typeface="Calibri"/>
              </a:rPr>
              <a:t> 2020), </a:t>
            </a:r>
            <a:br>
              <a:rPr lang="cs-CZ" sz="700" dirty="0">
                <a:solidFill>
                  <a:prstClr val="black"/>
                </a:solidFill>
                <a:latin typeface="Calibri"/>
              </a:rPr>
            </a:br>
            <a:r>
              <a:rPr lang="cs-CZ" sz="700" dirty="0">
                <a:solidFill>
                  <a:prstClr val="black"/>
                </a:solidFill>
                <a:latin typeface="Calibri"/>
              </a:rPr>
              <a:t>(</a:t>
            </a:r>
            <a:r>
              <a:rPr lang="cs-CZ" sz="700" dirty="0" err="1">
                <a:solidFill>
                  <a:prstClr val="black"/>
                </a:solidFill>
                <a:latin typeface="Calibri"/>
              </a:rPr>
              <a:t>Keilhacker</a:t>
            </a:r>
            <a:r>
              <a:rPr lang="cs-CZ" sz="700" dirty="0">
                <a:solidFill>
                  <a:prstClr val="black"/>
                </a:solidFill>
                <a:latin typeface="Calibri"/>
              </a:rPr>
              <a:t>, M., et al., </a:t>
            </a:r>
            <a:r>
              <a:rPr lang="en-GB" sz="700" dirty="0">
                <a:solidFill>
                  <a:srgbClr val="363D47"/>
                </a:solidFill>
                <a:latin typeface="Calibri"/>
              </a:rPr>
              <a:t>Philos. Trans. Royal Soc. A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 1999), </a:t>
            </a:r>
          </a:p>
          <a:p>
            <a:pPr defTabSz="171416"/>
            <a:r>
              <a:rPr lang="cs-CZ" sz="700" dirty="0">
                <a:solidFill>
                  <a:srgbClr val="363D47"/>
                </a:solidFill>
                <a:latin typeface="Calibri"/>
              </a:rPr>
              <a:t>(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Horton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, L. D., et al., 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Nucl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. 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Fusion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 1999), DTE2 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results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 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press</a:t>
            </a:r>
            <a:r>
              <a:rPr lang="cs-CZ" sz="700" dirty="0">
                <a:solidFill>
                  <a:srgbClr val="363D47"/>
                </a:solidFill>
                <a:latin typeface="Calibri"/>
              </a:rPr>
              <a:t> </a:t>
            </a:r>
            <a:r>
              <a:rPr lang="cs-CZ" sz="700" dirty="0" err="1">
                <a:solidFill>
                  <a:srgbClr val="363D47"/>
                </a:solidFill>
                <a:latin typeface="Calibri"/>
              </a:rPr>
              <a:t>release</a:t>
            </a:r>
            <a:endParaRPr lang="en-GB" sz="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34137540-CC71-4DA8-9A27-4D01D45C6797}"/>
              </a:ext>
            </a:extLst>
          </p:cNvPr>
          <p:cNvSpPr txBox="1"/>
          <p:nvPr/>
        </p:nvSpPr>
        <p:spPr>
          <a:xfrm>
            <a:off x="4158381" y="3270679"/>
            <a:ext cx="2360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*2023 </a:t>
            </a:r>
            <a:r>
              <a:rPr lang="en-US" sz="1200" dirty="0" err="1"/>
              <a:t>vylep</a:t>
            </a:r>
            <a:r>
              <a:rPr lang="cs-CZ" sz="1200" dirty="0" err="1"/>
              <a:t>šeno</a:t>
            </a:r>
            <a:r>
              <a:rPr lang="cs-CZ" sz="1200" dirty="0"/>
              <a:t> na 69 MJ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98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1E0C1FD8-0ED4-45AA-0E2C-877C616D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065" y="911717"/>
            <a:ext cx="9611371" cy="55692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ITER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JET &amp; ITER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B9A6E657-3DAB-4425-92C8-C81B26293313}"/>
              </a:ext>
            </a:extLst>
          </p:cNvPr>
          <p:cNvSpPr txBox="1"/>
          <p:nvPr/>
        </p:nvSpPr>
        <p:spPr>
          <a:xfrm>
            <a:off x="3209130" y="6087555"/>
            <a:ext cx="309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https://www.iter.org/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B8D2B7EE-4619-4962-B57C-4510FA0BCC61}"/>
              </a:ext>
            </a:extLst>
          </p:cNvPr>
          <p:cNvSpPr txBox="1"/>
          <p:nvPr/>
        </p:nvSpPr>
        <p:spPr>
          <a:xfrm>
            <a:off x="1158874" y="6026985"/>
            <a:ext cx="143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2"/>
                </a:solidFill>
              </a:rPr>
              <a:t>Q=10</a:t>
            </a:r>
            <a:endParaRPr 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8" y="905811"/>
            <a:ext cx="7448364" cy="555207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ITER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JET &amp; ITER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39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17031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Základní princip tepelné elektrárny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47546" y="5793975"/>
            <a:ext cx="4415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Century Gothic" panose="020B0502020202090204" pitchFamily="34" charset="0"/>
              </a:rPr>
              <a:t>Jakým způsobem ohřívat vodu?</a:t>
            </a:r>
            <a:endParaRPr lang="cs-CZ" b="1" dirty="0">
              <a:latin typeface="Century Gothic" panose="020B050202020209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66"/>
            <a:ext cx="9144000" cy="3232626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Tokamak 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33375" y="1175447"/>
            <a:ext cx="7352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Small</a:t>
            </a:r>
            <a:r>
              <a:rPr lang="cs-CZ" sz="2400" dirty="0"/>
              <a:t> tokamak </a:t>
            </a:r>
            <a:r>
              <a:rPr lang="cs-CZ" sz="2400" dirty="0" err="1"/>
              <a:t>located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en-US" sz="2400" dirty="0"/>
              <a:t>Faculty of Nuclear</a:t>
            </a:r>
            <a:r>
              <a:rPr lang="cs-CZ" sz="2400" dirty="0"/>
              <a:t> </a:t>
            </a:r>
            <a:r>
              <a:rPr lang="cs-CZ" sz="2400" dirty="0" err="1"/>
              <a:t>Sciences</a:t>
            </a:r>
            <a:r>
              <a:rPr lang="en-US" sz="2400" dirty="0"/>
              <a:t> and Physical Engineering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</a:t>
            </a:r>
            <a:r>
              <a:rPr lang="en-US" sz="2400" dirty="0" err="1"/>
              <a:t>rimarily</a:t>
            </a:r>
            <a:r>
              <a:rPr lang="en-US" sz="2400" dirty="0"/>
              <a:t> for educational purposes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Iron </a:t>
            </a:r>
            <a:r>
              <a:rPr lang="cs-CZ" sz="2400" dirty="0" err="1"/>
              <a:t>transformer</a:t>
            </a:r>
            <a:r>
              <a:rPr lang="cs-CZ" sz="2400" dirty="0"/>
              <a:t> </a:t>
            </a:r>
            <a:r>
              <a:rPr lang="cs-CZ" sz="2400" dirty="0" err="1"/>
              <a:t>core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</a:t>
            </a:r>
            <a:r>
              <a:rPr lang="en-US" sz="2400" dirty="0" err="1"/>
              <a:t>ircular</a:t>
            </a:r>
            <a:r>
              <a:rPr lang="en-US" sz="2400" dirty="0"/>
              <a:t> cross-section of the vacuum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GOLEM can be operated remotely via a web interface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18CCAE21-7CAD-894C-E91E-A2C9AACF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698311"/>
              </p:ext>
            </p:extLst>
          </p:nvPr>
        </p:nvGraphicFramePr>
        <p:xfrm>
          <a:off x="333375" y="3429000"/>
          <a:ext cx="5308012" cy="2966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54006">
                  <a:extLst>
                    <a:ext uri="{9D8B030D-6E8A-4147-A177-3AD203B41FA5}">
                      <a16:colId xmlns:a16="http://schemas.microsoft.com/office/drawing/2014/main" val="3450547517"/>
                    </a:ext>
                  </a:extLst>
                </a:gridCol>
                <a:gridCol w="2654006">
                  <a:extLst>
                    <a:ext uri="{9D8B030D-6E8A-4147-A177-3AD203B41FA5}">
                      <a16:colId xmlns:a16="http://schemas.microsoft.com/office/drawing/2014/main" val="17755131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Major </a:t>
                      </a:r>
                      <a:r>
                        <a:rPr lang="cs-CZ" dirty="0" err="1"/>
                        <a:t>radius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</a:t>
                      </a:r>
                      <a:r>
                        <a:rPr lang="cs-CZ" baseline="-25000" dirty="0"/>
                        <a:t>0</a:t>
                      </a:r>
                      <a:r>
                        <a:rPr lang="cs-CZ" dirty="0"/>
                        <a:t> = 0.4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01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Liner</a:t>
                      </a:r>
                      <a:r>
                        <a:rPr lang="cs-CZ" dirty="0"/>
                        <a:t> minor </a:t>
                      </a:r>
                      <a:r>
                        <a:rPr lang="cs-CZ" dirty="0" err="1"/>
                        <a:t>radius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</a:t>
                      </a:r>
                      <a:r>
                        <a:rPr lang="cs-CZ" baseline="-25000" dirty="0"/>
                        <a:t>0</a:t>
                      </a:r>
                      <a:r>
                        <a:rPr lang="cs-CZ" dirty="0"/>
                        <a:t> = 0.1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61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Minor (</a:t>
                      </a:r>
                      <a:r>
                        <a:rPr lang="cs-CZ" dirty="0" err="1"/>
                        <a:t>limiter</a:t>
                      </a:r>
                      <a:r>
                        <a:rPr lang="cs-CZ" dirty="0"/>
                        <a:t>) </a:t>
                      </a:r>
                      <a:r>
                        <a:rPr lang="cs-CZ" dirty="0" err="1"/>
                        <a:t>radius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 = 0.085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91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Toroidal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magnetic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field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B</a:t>
                      </a:r>
                      <a:r>
                        <a:rPr lang="cs-CZ" baseline="-25000" dirty="0" err="1"/>
                        <a:t>t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&lt; 0.8 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77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Plasma current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p</a:t>
                      </a:r>
                      <a:r>
                        <a:rPr lang="en-US" dirty="0"/>
                        <a:t> &lt; </a:t>
                      </a:r>
                      <a:r>
                        <a:rPr lang="cs-CZ" dirty="0" smtClean="0"/>
                        <a:t>14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/>
                        <a:t>kA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Discharge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duration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τ</a:t>
                      </a:r>
                      <a:r>
                        <a:rPr lang="en-US" dirty="0"/>
                        <a:t> </a:t>
                      </a:r>
                      <a:r>
                        <a:rPr lang="el-GR" dirty="0"/>
                        <a:t>≈</a:t>
                      </a:r>
                      <a:r>
                        <a:rPr lang="cs-CZ" dirty="0"/>
                        <a:t> </a:t>
                      </a:r>
                      <a:r>
                        <a:rPr lang="cs-CZ" dirty="0" smtClean="0"/>
                        <a:t>34 </a:t>
                      </a:r>
                      <a:r>
                        <a:rPr lang="cs-CZ" dirty="0" err="1"/>
                        <a:t>ms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37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Plasma </a:t>
                      </a:r>
                      <a:r>
                        <a:rPr lang="cs-CZ" dirty="0" err="1"/>
                        <a:t>density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</a:t>
                      </a:r>
                      <a:r>
                        <a:rPr lang="cs-CZ" baseline="-25000" dirty="0"/>
                        <a:t>e</a:t>
                      </a:r>
                      <a:r>
                        <a:rPr lang="cs-CZ" dirty="0"/>
                        <a:t> ≈ 1 · 10</a:t>
                      </a:r>
                      <a:r>
                        <a:rPr lang="cs-CZ" baseline="30000" dirty="0"/>
                        <a:t>18</a:t>
                      </a:r>
                      <a:r>
                        <a:rPr lang="cs-CZ" dirty="0"/>
                        <a:t> m</a:t>
                      </a:r>
                      <a:r>
                        <a:rPr lang="cs-CZ" baseline="30000" dirty="0"/>
                        <a:t>−3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44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Effective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charge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of</a:t>
                      </a:r>
                      <a:r>
                        <a:rPr lang="cs-CZ" dirty="0"/>
                        <a:t>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Z</a:t>
                      </a:r>
                      <a:r>
                        <a:rPr lang="cs-CZ" baseline="-25000" dirty="0" err="1"/>
                        <a:t>eff</a:t>
                      </a:r>
                      <a:r>
                        <a:rPr lang="cs-CZ" dirty="0"/>
                        <a:t> ≥ 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047502"/>
                  </a:ext>
                </a:extLst>
              </a:tr>
            </a:tbl>
          </a:graphicData>
        </a:graphic>
      </p:graphicFrame>
      <p:pic>
        <p:nvPicPr>
          <p:cNvPr id="14" name="Obrázek 13" descr="Obsah obrázku stroj/přístroj, interiér&#10;&#10;Popis byl vytvořen automaticky">
            <a:extLst>
              <a:ext uri="{FF2B5EF4-FFF2-40B4-BE49-F238E27FC236}">
                <a16:creationId xmlns:a16="http://schemas.microsoft.com/office/drawing/2014/main" id="{19E133AF-632C-315A-9093-237468CFF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65" y="3428999"/>
            <a:ext cx="3464650" cy="230832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6E2BE3-6C29-D6DF-C164-6E0B17774EBC}"/>
              </a:ext>
            </a:extLst>
          </p:cNvPr>
          <p:cNvSpPr txBox="1"/>
          <p:nvPr/>
        </p:nvSpPr>
        <p:spPr>
          <a:xfrm>
            <a:off x="5555661" y="5692175"/>
            <a:ext cx="26644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GOLEM. Online. GOLEM @ FJFI.CVUT. Dostupné z: </a:t>
            </a:r>
            <a:r>
              <a:rPr lang="cs-CZ" sz="1100" i="1" dirty="0"/>
              <a:t>https://golem.fjfi.cvut.cz/wiki/.</a:t>
            </a:r>
          </a:p>
        </p:txBody>
      </p:sp>
    </p:spTree>
    <p:extLst>
      <p:ext uri="{BB962C8B-B14F-4D97-AF65-F5344CB8AC3E}">
        <p14:creationId xmlns:p14="http://schemas.microsoft.com/office/powerpoint/2010/main" val="34662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17"/>
            <a:ext cx="9275399" cy="545722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Cesta tokamaku 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8575" y="2761503"/>
            <a:ext cx="902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Pojďme postavit </a:t>
            </a:r>
            <a:r>
              <a:rPr lang="cs-CZ" sz="5400" b="1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GOLEMa</a:t>
            </a:r>
            <a:endParaRPr lang="cs-CZ" sz="5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17"/>
            <a:ext cx="9144000" cy="65758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78282" y="1134512"/>
            <a:ext cx="6787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Náš cíl: vytvořit µSlunce v pozemských podmínkách 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30" y="919617"/>
            <a:ext cx="10890459" cy="77368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78282" y="1134512"/>
            <a:ext cx="6357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Magnetické udržení vyžaduje </a:t>
            </a:r>
            <a:r>
              <a:rPr lang="cs-CZ" sz="2000" b="1" dirty="0" err="1" smtClean="0">
                <a:latin typeface="Century Gothic" panose="020B0502020202020204" pitchFamily="34" charset="0"/>
              </a:rPr>
              <a:t>toroidální</a:t>
            </a:r>
            <a:r>
              <a:rPr lang="cs-CZ" sz="2000" b="1" dirty="0" smtClean="0">
                <a:latin typeface="Century Gothic" panose="020B0502020202020204" pitchFamily="34" charset="0"/>
              </a:rPr>
              <a:t> geometrii</a:t>
            </a:r>
          </a:p>
          <a:p>
            <a:r>
              <a:rPr lang="cs-CZ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→ Svinutá magnetická nádoba </a:t>
            </a:r>
            <a:r>
              <a:rPr lang="cs-CZ" sz="2000" b="1" dirty="0" smtClean="0">
                <a:latin typeface="Century Gothic" panose="020B0502020202020204" pitchFamily="34" charset="0"/>
              </a:rPr>
              <a:t> 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809" y="919617"/>
            <a:ext cx="11070098" cy="76473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78282" y="1134512"/>
            <a:ext cx="7117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Musíme to celé umístit do reaktorové nádoby - komory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395" y="911717"/>
            <a:ext cx="9876593" cy="671856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671920" y="1200528"/>
            <a:ext cx="5573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latin typeface="Century Gothic" panose="020B0502020202020204" pitchFamily="34" charset="0"/>
              </a:rPr>
              <a:t>Toroidální</a:t>
            </a:r>
            <a:r>
              <a:rPr lang="cs-CZ" sz="2000" b="1" dirty="0" smtClean="0">
                <a:latin typeface="Century Gothic" panose="020B0502020202020204" pitchFamily="34" charset="0"/>
              </a:rPr>
              <a:t> magnetické pole udržuje plazma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978" y="919617"/>
            <a:ext cx="9555955" cy="68347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91954" y="1208429"/>
            <a:ext cx="692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Pomocí transformátoru vytvoříme a zahřejeme plazma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9618"/>
            <a:ext cx="9153554" cy="651987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91954" y="1208429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…A vše dohromady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49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260"/>
            <a:ext cx="9144000" cy="51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962"/>
            <a:ext cx="9144000" cy="516298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Uhelná elektrárna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6200" y="1010869"/>
            <a:ext cx="4415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Century Gothic" panose="020B0502020202090204" pitchFamily="34" charset="0"/>
              </a:rPr>
              <a:t>Praha (</a:t>
            </a:r>
            <a:r>
              <a:rPr lang="en-US" b="1" dirty="0" smtClean="0">
                <a:latin typeface="Century Gothic" panose="020B0502020202090204" pitchFamily="34" charset="0"/>
              </a:rPr>
              <a:t>~1 GW</a:t>
            </a:r>
            <a:r>
              <a:rPr lang="cs-CZ" b="1" dirty="0" smtClean="0">
                <a:latin typeface="Century Gothic" panose="020B0502020202090204" pitchFamily="34" charset="0"/>
              </a:rPr>
              <a:t>)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entury Gothic" panose="020B0502020202090204" pitchFamily="34" charset="0"/>
              </a:rPr>
              <a:t>~1 </a:t>
            </a:r>
            <a:r>
              <a:rPr lang="en-US" b="1" dirty="0" err="1" smtClean="0">
                <a:latin typeface="Century Gothic" panose="020B0502020202090204" pitchFamily="34" charset="0"/>
              </a:rPr>
              <a:t>vlak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r>
              <a:rPr lang="en-US" b="1" dirty="0" err="1" smtClean="0">
                <a:latin typeface="Century Gothic" panose="020B0502020202090204" pitchFamily="34" charset="0"/>
              </a:rPr>
              <a:t>uhl</a:t>
            </a:r>
            <a:r>
              <a:rPr lang="cs-CZ" b="1" dirty="0" smtClean="0">
                <a:latin typeface="Century Gothic" panose="020B0502020202090204" pitchFamily="34" charset="0"/>
              </a:rPr>
              <a:t>í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r>
              <a:rPr lang="en-US" b="1" dirty="0" err="1" smtClean="0">
                <a:latin typeface="Century Gothic" panose="020B0502020202090204" pitchFamily="34" charset="0"/>
              </a:rPr>
              <a:t>denn</a:t>
            </a:r>
            <a:r>
              <a:rPr lang="cs-CZ" b="1" dirty="0" smtClean="0">
                <a:latin typeface="Century Gothic" panose="020B0502020202090204" pitchFamily="34" charset="0"/>
              </a:rPr>
              <a:t>ě</a:t>
            </a:r>
            <a:endParaRPr lang="en-US" b="1" dirty="0" smtClean="0">
              <a:latin typeface="Century Gothic" panose="020B0502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Century Gothic" panose="020B0502020202090204" pitchFamily="34" charset="0"/>
              </a:rPr>
              <a:t>Emise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endParaRPr lang="cs-CZ" b="1" dirty="0">
              <a:latin typeface="Century Gothic" panose="020B050202020209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4781" y="2175577"/>
            <a:ext cx="861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Provedení výboje na tokamaku GOLEM</a:t>
            </a:r>
            <a:endParaRPr lang="cs-CZ" sz="5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21" y="1667803"/>
            <a:ext cx="6125157" cy="478246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68171" y="1044898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T</a:t>
            </a:r>
            <a:r>
              <a:rPr lang="en-US" sz="2000" b="1" dirty="0" smtClean="0">
                <a:latin typeface="Century Gothic" panose="020B0502020202020204" pitchFamily="34" charset="0"/>
              </a:rPr>
              <a:t>he </a:t>
            </a:r>
            <a:r>
              <a:rPr lang="en-US" sz="2000" b="1" dirty="0">
                <a:latin typeface="Century Gothic" panose="020B0502020202020204" pitchFamily="34" charset="0"/>
              </a:rPr>
              <a:t>smallest tokamak in the World with the biggest </a:t>
            </a:r>
            <a:r>
              <a:rPr lang="en-US" sz="2000" b="1" dirty="0" err="1">
                <a:latin typeface="Century Gothic" panose="020B0502020202020204" pitchFamily="34" charset="0"/>
              </a:rPr>
              <a:t>controll</a:t>
            </a:r>
            <a:r>
              <a:rPr lang="en-US" sz="2000" b="1" dirty="0">
                <a:latin typeface="Century Gothic" panose="020B0502020202020204" pitchFamily="34" charset="0"/>
              </a:rPr>
              <a:t> room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4044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Vakuový systém – jednotky Pa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99" y="1800984"/>
            <a:ext cx="6273877" cy="458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0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622110"/>
            <a:ext cx="6462735" cy="4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53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5508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Napouštění pracovního plynu – H nebo He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1" y="1421818"/>
            <a:ext cx="750999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54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716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Nabíjení kondenzátorů </a:t>
            </a:r>
            <a:r>
              <a:rPr lang="cs-CZ" sz="2000" b="1" dirty="0" err="1" smtClean="0">
                <a:latin typeface="Century Gothic" panose="020B0502020202020204" pitchFamily="34" charset="0"/>
              </a:rPr>
              <a:t>toroidálního</a:t>
            </a:r>
            <a:r>
              <a:rPr lang="cs-CZ" sz="2000" b="1" dirty="0" smtClean="0">
                <a:latin typeface="Century Gothic" panose="020B0502020202020204" pitchFamily="34" charset="0"/>
              </a:rPr>
              <a:t> magnetického pole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2" y="1444907"/>
            <a:ext cx="7981950" cy="505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55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5335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Nabíjení kondenzátorů elektrického pole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 – kondenzátorová místnost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Century Gothic" panose="020B0502020202020204" pitchFamily="34" charset="0"/>
              </a:rPr>
              <a:t>K</a:t>
            </a:r>
            <a:r>
              <a:rPr lang="cs-CZ" sz="2000" b="1" dirty="0" smtClean="0">
                <a:latin typeface="Century Gothic" panose="020B0502020202020204" pitchFamily="34" charset="0"/>
              </a:rPr>
              <a:t>ondenzátory elektrického a magnetického pole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77" y="1578189"/>
            <a:ext cx="6417446" cy="481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1" y="1460367"/>
            <a:ext cx="7977026" cy="511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latin typeface="Century Gothic" panose="020B0502020202020204" pitchFamily="34" charset="0"/>
              </a:rPr>
              <a:t>Předionizace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68171" y="1044898"/>
            <a:ext cx="7508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Century Gothic" panose="020B0502020202020204" pitchFamily="34" charset="0"/>
              </a:rPr>
              <a:t>Připojení kondenzátorů elektrického a magnetického pole </a:t>
            </a:r>
          </a:p>
          <a:p>
            <a:r>
              <a:rPr lang="cs-CZ" sz="2000" b="1" dirty="0" smtClean="0">
                <a:latin typeface="Century Gothic" panose="020B0502020202020204" pitchFamily="34" charset="0"/>
              </a:rPr>
              <a:t>a spuštění diagnostik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79720"/>
            <a:ext cx="9082575" cy="433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59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 – Základní diagnostiky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67" y="911717"/>
            <a:ext cx="7889607" cy="55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6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Jadern</a:t>
            </a:r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 elektrárna - Štěpná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6200" y="1010869"/>
            <a:ext cx="687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Century Gothic" panose="020B0502020202090204" pitchFamily="34" charset="0"/>
              </a:rPr>
              <a:t>Praha (</a:t>
            </a:r>
            <a:r>
              <a:rPr lang="en-US" b="1" dirty="0" smtClean="0">
                <a:latin typeface="Century Gothic" panose="020B0502020202090204" pitchFamily="34" charset="0"/>
              </a:rPr>
              <a:t>~1 GW</a:t>
            </a:r>
            <a:r>
              <a:rPr lang="cs-CZ" b="1" dirty="0" smtClean="0">
                <a:latin typeface="Century Gothic" panose="020B0502020202090204" pitchFamily="34" charset="0"/>
              </a:rPr>
              <a:t>)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entury Gothic" panose="020B0502020202090204" pitchFamily="34" charset="0"/>
              </a:rPr>
              <a:t>~1 </a:t>
            </a:r>
            <a:r>
              <a:rPr lang="cs-CZ" b="1" dirty="0" smtClean="0">
                <a:latin typeface="Century Gothic" panose="020B0502020202090204" pitchFamily="34" charset="0"/>
              </a:rPr>
              <a:t>vagón jaderného paliva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r>
              <a:rPr lang="cs-CZ" b="1" dirty="0" err="1" smtClean="0">
                <a:latin typeface="Century Gothic" panose="020B0502020202090204" pitchFamily="34" charset="0"/>
              </a:rPr>
              <a:t>roč</a:t>
            </a:r>
            <a:r>
              <a:rPr lang="en-US" b="1" dirty="0" smtClean="0">
                <a:latin typeface="Century Gothic" panose="020B0502020202090204" pitchFamily="34" charset="0"/>
              </a:rPr>
              <a:t>n</a:t>
            </a:r>
            <a:r>
              <a:rPr lang="cs-CZ" b="1" dirty="0" smtClean="0">
                <a:latin typeface="Century Gothic" panose="020B0502020202090204" pitchFamily="34" charset="0"/>
              </a:rPr>
              <a:t>ě</a:t>
            </a:r>
            <a:endParaRPr lang="en-US" b="1" dirty="0" smtClean="0">
              <a:latin typeface="Century Gothic" panose="020B0502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latin typeface="Century Gothic" panose="020B0502020202090204" pitchFamily="34" charset="0"/>
              </a:rPr>
              <a:t>Suroviny, odpad, bezpečnost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endParaRPr lang="cs-CZ" b="1" dirty="0">
              <a:latin typeface="Century Gothic" panose="020B050202020209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63"/>
            <a:ext cx="9144000" cy="45532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60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GOLEM – Základní diagnostiky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54" y="967953"/>
            <a:ext cx="6631618" cy="54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61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Tokamak GOLEM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Závěr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42043" y="1044898"/>
            <a:ext cx="90019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Energie hvězd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Jaderná fúze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Co je plazma?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Systém nabitých částic, který vykazuje kolektivní chování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Palivo pro fúzní reaktory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Deuterium </a:t>
            </a:r>
            <a:r>
              <a:rPr lang="en-US" sz="2000" b="1" dirty="0" smtClean="0">
                <a:latin typeface="Century Gothic" panose="020B0502020202020204" pitchFamily="34" charset="0"/>
              </a:rPr>
              <a:t>(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mo</a:t>
            </a:r>
            <a:r>
              <a:rPr lang="cs-CZ" sz="2000" b="1" dirty="0" err="1" smtClean="0">
                <a:latin typeface="Century Gothic" panose="020B0502020202020204" pitchFamily="34" charset="0"/>
              </a:rPr>
              <a:t>řská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voda</a:t>
            </a:r>
            <a:r>
              <a:rPr lang="cs-CZ" sz="2000" b="1" dirty="0">
                <a:latin typeface="Century Gothic" panose="020B0502020202020204" pitchFamily="34" charset="0"/>
              </a:rPr>
              <a:t>)</a:t>
            </a:r>
            <a:r>
              <a:rPr lang="en-US" sz="2000" b="1" dirty="0" smtClean="0">
                <a:latin typeface="Century Gothic" panose="020B0502020202020204" pitchFamily="34" charset="0"/>
              </a:rPr>
              <a:t> + Tritium</a:t>
            </a:r>
            <a:r>
              <a:rPr lang="cs-CZ" sz="2000" b="1" dirty="0" smtClean="0">
                <a:latin typeface="Century Gothic" panose="020B0502020202020204" pitchFamily="34" charset="0"/>
              </a:rPr>
              <a:t> (výroba v reaktoru)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endParaRPr lang="cs-CZ" sz="2000" b="1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Magnetické udržení – Tokamak, </a:t>
            </a:r>
            <a:r>
              <a:rPr lang="cs-CZ" sz="2000" b="1" dirty="0" err="1" smtClean="0">
                <a:latin typeface="Century Gothic" panose="020B0502020202020204" pitchFamily="34" charset="0"/>
              </a:rPr>
              <a:t>Stellarátor</a:t>
            </a:r>
            <a:endParaRPr lang="cs-CZ" sz="2000" b="1" dirty="0" smtClean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Magnetické pole spoutá částice, malá hustota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Inerciální udržení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Malá termojaderná bomba, vysoká hustota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Tokamak GOLEM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V současnosti nejžhavější místo v ČR (provádí se upgrade tokamaku COMPASS na ÚFP A.V. ČR a COMPASS je mimo provoz)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Možnost vzdáleného řízení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Nejmenší tokamak na světě s největší řídící místností  </a:t>
            </a:r>
          </a:p>
        </p:txBody>
      </p:sp>
    </p:spTree>
    <p:extLst>
      <p:ext uri="{BB962C8B-B14F-4D97-AF65-F5344CB8AC3E}">
        <p14:creationId xmlns:p14="http://schemas.microsoft.com/office/powerpoint/2010/main" val="1768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62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200" y="6480989"/>
            <a:ext cx="546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Nejžhavější sen pod Sluncem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42043" y="1044898"/>
            <a:ext cx="9001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entury Gothic" panose="020B0502020202020204" pitchFamily="34" charset="0"/>
              </a:rPr>
              <a:t>Kniha o </a:t>
            </a:r>
            <a:r>
              <a:rPr lang="cs-CZ" sz="2000" b="1" dirty="0" err="1" smtClean="0">
                <a:latin typeface="Century Gothic" panose="020B0502020202020204" pitchFamily="34" charset="0"/>
              </a:rPr>
              <a:t>ITERu</a:t>
            </a:r>
            <a:r>
              <a:rPr lang="cs-CZ" sz="2000" b="1" dirty="0" smtClean="0">
                <a:latin typeface="Century Gothic" panose="020B0502020202020204" pitchFamily="34" charset="0"/>
              </a:rPr>
              <a:t> od prof. Mlynáře 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C46487D-7FFE-4216-BED0-B0DC1190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72" y="1445009"/>
            <a:ext cx="4704207" cy="50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7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Sen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24458" y="5608074"/>
            <a:ext cx="7095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Century Gothic" panose="020B0502020202090204" pitchFamily="34" charset="0"/>
              </a:rPr>
              <a:t>Co kdybychom topili malou hvězdou?</a:t>
            </a:r>
            <a:endParaRPr lang="en-US" sz="2400" b="1" dirty="0" smtClean="0">
              <a:latin typeface="Century Gothic" panose="020B050202020209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136"/>
            <a:ext cx="9144000" cy="35817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8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091954" y="104147"/>
            <a:ext cx="805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Vize: Jaderná elektrárna - Fúzní </a:t>
            </a:r>
            <a:endParaRPr lang="cs-CZ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6200" y="6480989"/>
            <a:ext cx="33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Výroba elektrické energie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7" y="934976"/>
            <a:ext cx="7129676" cy="4398307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09365" y="5333283"/>
            <a:ext cx="687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Century Gothic" panose="020B0502020202090204" pitchFamily="34" charset="0"/>
              </a:rPr>
              <a:t>Praha (</a:t>
            </a:r>
            <a:r>
              <a:rPr lang="en-US" b="1" dirty="0" smtClean="0">
                <a:latin typeface="Century Gothic" panose="020B0502020202090204" pitchFamily="34" charset="0"/>
              </a:rPr>
              <a:t>~1 GW</a:t>
            </a:r>
            <a:r>
              <a:rPr lang="cs-CZ" b="1" dirty="0" smtClean="0">
                <a:latin typeface="Century Gothic" panose="020B0502020202090204" pitchFamily="34" charset="0"/>
              </a:rPr>
              <a:t>)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smtClean="0">
                <a:latin typeface="Century Gothic" panose="020B0502020202090204" pitchFamily="34" charset="0"/>
              </a:rPr>
              <a:t>ročně </a:t>
            </a:r>
            <a:r>
              <a:rPr lang="en-US" b="1" dirty="0" smtClean="0">
                <a:latin typeface="Century Gothic" panose="020B0502020202090204" pitchFamily="34" charset="0"/>
              </a:rPr>
              <a:t>~</a:t>
            </a:r>
            <a:r>
              <a:rPr lang="cs-CZ" b="1" dirty="0" smtClean="0">
                <a:latin typeface="Century Gothic" panose="020B0502020202090204" pitchFamily="34" charset="0"/>
              </a:rPr>
              <a:t> </a:t>
            </a:r>
            <a:r>
              <a:rPr lang="en-US" b="1" dirty="0" err="1" smtClean="0">
                <a:latin typeface="Century Gothic" panose="020B0502020202090204" pitchFamily="34" charset="0"/>
              </a:rPr>
              <a:t>dod</a:t>
            </a:r>
            <a:r>
              <a:rPr lang="cs-CZ" b="1" dirty="0" err="1" smtClean="0">
                <a:latin typeface="Century Gothic" panose="020B0502020202090204" pitchFamily="34" charset="0"/>
              </a:rPr>
              <a:t>ávka</a:t>
            </a:r>
            <a:r>
              <a:rPr lang="cs-CZ" b="1" dirty="0" smtClean="0">
                <a:latin typeface="Century Gothic" panose="020B0502020202090204" pitchFamily="34" charset="0"/>
              </a:rPr>
              <a:t> D-T směsi</a:t>
            </a:r>
            <a:endParaRPr lang="en-US" b="1" dirty="0" smtClean="0">
              <a:latin typeface="Century Gothic" panose="020B050202020209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latin typeface="Century Gothic" panose="020B0502020202090204" pitchFamily="34" charset="0"/>
              </a:rPr>
              <a:t>Suroviny, odpad, bezpečnost</a:t>
            </a:r>
            <a:r>
              <a:rPr lang="en-US" b="1" dirty="0" smtClean="0">
                <a:latin typeface="Century Gothic" panose="020B0502020202090204" pitchFamily="34" charset="0"/>
              </a:rPr>
              <a:t> </a:t>
            </a:r>
            <a:endParaRPr lang="cs-CZ" b="1" dirty="0">
              <a:latin typeface="Century Gothic" panose="020B0502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9</a:t>
            </a:fld>
            <a:endParaRPr lang="cs-CZ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Výroba elektrické energie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Energie hvězd – termojaderná fúze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Plazma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Principy termojaderné fúze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Možné přístupy udržení plazmatu na Zemi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Magnetické udržení  - Tokamak, </a:t>
            </a:r>
            <a:r>
              <a:rPr lang="cs-CZ" sz="2400" b="1" dirty="0" err="1" smtClean="0">
                <a:latin typeface="Century Gothic" panose="020B0502020202020204" pitchFamily="34" charset="0"/>
              </a:rPr>
              <a:t>Stellarátor</a:t>
            </a:r>
            <a:endParaRPr lang="cs-CZ" sz="2400" b="1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</a:rPr>
              <a:t>Inerciální udržení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JET </a:t>
            </a:r>
            <a:r>
              <a:rPr lang="en-US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&amp; ITER</a:t>
            </a:r>
            <a:endParaRPr lang="cs-CZ" sz="2400" b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Tokamak GOLEM</a:t>
            </a:r>
            <a:endParaRPr lang="cs-CZ" sz="24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					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Š. Malec</a:t>
            </a:r>
          </a:p>
        </p:txBody>
      </p:sp>
    </p:spTree>
    <p:extLst>
      <p:ext uri="{BB962C8B-B14F-4D97-AF65-F5344CB8AC3E}">
        <p14:creationId xmlns:p14="http://schemas.microsoft.com/office/powerpoint/2010/main" val="41307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10541</TotalTime>
  <Words>1740</Words>
  <Application>Microsoft Office PowerPoint</Application>
  <PresentationFormat>Předvádění na obrazovce (4:3)</PresentationFormat>
  <Paragraphs>553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Technika-Bold</vt:lpstr>
      <vt:lpstr>Times New Roman</vt:lpstr>
      <vt:lpstr>Wingdings</vt:lpstr>
      <vt:lpstr>Motiv Office</vt:lpstr>
      <vt:lpstr>Energie hvězd na Zemi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Stepan</dc:creator>
  <cp:lastModifiedBy>Malec, Stepan</cp:lastModifiedBy>
  <cp:revision>277</cp:revision>
  <dcterms:created xsi:type="dcterms:W3CDTF">2023-01-30T20:59:00Z</dcterms:created>
  <dcterms:modified xsi:type="dcterms:W3CDTF">2025-03-28T10:26:27Z</dcterms:modified>
</cp:coreProperties>
</file>