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embeddedFontLst>
    <p:embeddedFont>
      <p:font typeface="Tahoma" panose="020B0604030504040204" pitchFamily="34" charset="0"/>
      <p:regular r:id="rId15"/>
      <p:bold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9" roundtripDataSignature="AMtx7mhieS0GuIXdChN9HfCHvLNSsR6k+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203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9" name="Google Shape;2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9" name="Google Shape;9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7" name="Google Shape;10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3" name="Google Shape;11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5" name="Google Shape;3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2" name="Google Shape;4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9" name="Google Shape;4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5" name="Google Shape;5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870aac912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" name="Google Shape;61;g3870aac912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cs-CZ"/>
              <a:t>Upravil jsem číslo výboje</a:t>
            </a:r>
            <a:endParaRPr/>
          </a:p>
        </p:txBody>
      </p:sp>
      <p:sp>
        <p:nvSpPr>
          <p:cNvPr id="78" name="Google Shape;7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4" name="Google Shape;8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3" name="Google Shape;9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Úvodní snímek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1"/>
          <p:cNvPicPr preferRelativeResize="0"/>
          <p:nvPr/>
        </p:nvPicPr>
        <p:blipFill rotWithShape="1">
          <a:blip r:embed="rId2">
            <a:alphaModFix/>
          </a:blip>
          <a:srcRect t="-1" b="-1"/>
          <a:stretch/>
        </p:blipFill>
        <p:spPr>
          <a:xfrm>
            <a:off x="0" y="2"/>
            <a:ext cx="10076688" cy="755614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1"/>
          <p:cNvSpPr txBox="1">
            <a:spLocks noGrp="1"/>
          </p:cNvSpPr>
          <p:nvPr>
            <p:ph type="ctrTitle"/>
          </p:nvPr>
        </p:nvSpPr>
        <p:spPr>
          <a:xfrm>
            <a:off x="1080000" y="1800001"/>
            <a:ext cx="7736694" cy="1446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sz="4800" b="1" i="0" u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subTitle" idx="1"/>
          </p:nvPr>
        </p:nvSpPr>
        <p:spPr>
          <a:xfrm>
            <a:off x="1080000" y="3441732"/>
            <a:ext cx="7736693" cy="1771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 i="0" u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13" name="Google Shape;13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0003" y="274320"/>
            <a:ext cx="1773814" cy="863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obsah" type="obj">
  <p:cSld name="OBJEC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2"/>
          <p:cNvSpPr txBox="1">
            <a:spLocks noGrp="1"/>
          </p:cNvSpPr>
          <p:nvPr>
            <p:ph type="title"/>
          </p:nvPr>
        </p:nvSpPr>
        <p:spPr>
          <a:xfrm>
            <a:off x="1080000" y="1800000"/>
            <a:ext cx="7794000" cy="108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2"/>
          <p:cNvSpPr txBox="1">
            <a:spLocks noGrp="1"/>
          </p:cNvSpPr>
          <p:nvPr>
            <p:ph type="body" idx="1"/>
          </p:nvPr>
        </p:nvSpPr>
        <p:spPr>
          <a:xfrm>
            <a:off x="1079999" y="3059766"/>
            <a:ext cx="7794000" cy="35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Úvodní snímek">
  <p:cSld name="1_Úvodní sníme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"/>
            <a:ext cx="10076688" cy="75559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13" descr="https://www.email.cz/download/i/J_cdaADwWifiayZrAXd9jpkdWor_gYe_4QlhA3zsTzSB0jpv76wY4UUYT-LRJNvubDBn-to/logo_cvut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0001" y="274320"/>
            <a:ext cx="1770611" cy="863485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13"/>
          <p:cNvSpPr txBox="1">
            <a:spLocks noGrp="1"/>
          </p:cNvSpPr>
          <p:nvPr>
            <p:ph type="ctrTitle"/>
          </p:nvPr>
        </p:nvSpPr>
        <p:spPr>
          <a:xfrm>
            <a:off x="1080000" y="1800001"/>
            <a:ext cx="7736694" cy="1446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3"/>
          <p:cNvSpPr txBox="1">
            <a:spLocks noGrp="1"/>
          </p:cNvSpPr>
          <p:nvPr>
            <p:ph type="subTitle" idx="1"/>
          </p:nvPr>
        </p:nvSpPr>
        <p:spPr>
          <a:xfrm>
            <a:off x="1080000" y="3441732"/>
            <a:ext cx="7736693" cy="1771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 i="0" u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obrázek">
  <p:cSld name="Nadpis a obrázek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4"/>
          <p:cNvSpPr txBox="1">
            <a:spLocks noGrp="1"/>
          </p:cNvSpPr>
          <p:nvPr>
            <p:ph type="body" idx="1"/>
          </p:nvPr>
        </p:nvSpPr>
        <p:spPr>
          <a:xfrm>
            <a:off x="1177198" y="1800001"/>
            <a:ext cx="7696800" cy="47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ázek">
  <p:cSld name="Obrázek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5"/>
          <p:cNvSpPr/>
          <p:nvPr/>
        </p:nvSpPr>
        <p:spPr>
          <a:xfrm>
            <a:off x="2067641" y="368300"/>
            <a:ext cx="6888707" cy="122848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15"/>
          <p:cNvSpPr txBox="1">
            <a:spLocks noGrp="1"/>
          </p:cNvSpPr>
          <p:nvPr>
            <p:ph type="body" idx="1"/>
          </p:nvPr>
        </p:nvSpPr>
        <p:spPr>
          <a:xfrm>
            <a:off x="270000" y="270000"/>
            <a:ext cx="8604000" cy="63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"/>
          <p:cNvSpPr txBox="1">
            <a:spLocks noGrp="1"/>
          </p:cNvSpPr>
          <p:nvPr>
            <p:ph type="title"/>
          </p:nvPr>
        </p:nvSpPr>
        <p:spPr>
          <a:xfrm>
            <a:off x="1080000" y="1440000"/>
            <a:ext cx="7794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0"/>
          <p:cNvSpPr txBox="1">
            <a:spLocks noGrp="1"/>
          </p:cNvSpPr>
          <p:nvPr>
            <p:ph type="body" idx="1"/>
          </p:nvPr>
        </p:nvSpPr>
        <p:spPr>
          <a:xfrm>
            <a:off x="1080000" y="2880000"/>
            <a:ext cx="7794000" cy="3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8" name="Google Shape;8;p10" descr="https://www.email.cz/download/i/J_cdaADwWifiayZrAXd9jpkdWor_gYe_4QlhA3zsTzSB0jpv76wY4UUYT-LRJNvubDBn-to/logo_cvut.jp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70001" y="274320"/>
            <a:ext cx="1770611" cy="86348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2">
          <p15:clr>
            <a:srgbClr val="F26B43"/>
          </p15:clr>
        </p15:guide>
        <p15:guide id="2" pos="131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"/>
          <p:cNvSpPr txBox="1">
            <a:spLocks noGrp="1"/>
          </p:cNvSpPr>
          <p:nvPr>
            <p:ph type="ctrTitle"/>
          </p:nvPr>
        </p:nvSpPr>
        <p:spPr>
          <a:xfrm>
            <a:off x="1080000" y="1800001"/>
            <a:ext cx="7943230" cy="1446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lang="cs-CZ"/>
              <a:t>Maximalizace délky výboje pro U</a:t>
            </a:r>
            <a:r>
              <a:rPr lang="cs-CZ" baseline="-25000"/>
              <a:t>Bt</a:t>
            </a:r>
            <a:r>
              <a:rPr lang="cs-CZ"/>
              <a:t> = 1200 V</a:t>
            </a:r>
            <a:endParaRPr/>
          </a:p>
        </p:txBody>
      </p:sp>
      <p:sp>
        <p:nvSpPr>
          <p:cNvPr id="32" name="Google Shape;32;p1"/>
          <p:cNvSpPr txBox="1">
            <a:spLocks noGrp="1"/>
          </p:cNvSpPr>
          <p:nvPr>
            <p:ph type="subTitle" idx="1"/>
          </p:nvPr>
        </p:nvSpPr>
        <p:spPr>
          <a:xfrm>
            <a:off x="1080000" y="3441732"/>
            <a:ext cx="7736693" cy="1771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cs-CZ"/>
              <a:t>Fakulta jaderná a fyzikálně inženýrská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cs-CZ"/>
              <a:t>Petr Světnička, Lukáš Vlček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cs-CZ"/>
              <a:t>10. 4. 2026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7"/>
          <p:cNvSpPr/>
          <p:nvPr/>
        </p:nvSpPr>
        <p:spPr>
          <a:xfrm>
            <a:off x="91852" y="195417"/>
            <a:ext cx="2334883" cy="105817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" name="Google Shape;102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1433" y="4481660"/>
            <a:ext cx="6659591" cy="2219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21432" y="41932"/>
            <a:ext cx="6659591" cy="2219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21433" y="2261796"/>
            <a:ext cx="6659591" cy="22198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8"/>
          <p:cNvSpPr txBox="1">
            <a:spLocks noGrp="1"/>
          </p:cNvSpPr>
          <p:nvPr>
            <p:ph type="title"/>
          </p:nvPr>
        </p:nvSpPr>
        <p:spPr>
          <a:xfrm>
            <a:off x="1080000" y="1800000"/>
            <a:ext cx="7794000" cy="108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cs-CZ"/>
              <a:t>Závěr</a:t>
            </a:r>
            <a:endParaRPr/>
          </a:p>
        </p:txBody>
      </p:sp>
      <p:sp>
        <p:nvSpPr>
          <p:cNvPr id="110" name="Google Shape;110;p8"/>
          <p:cNvSpPr txBox="1">
            <a:spLocks noGrp="1"/>
          </p:cNvSpPr>
          <p:nvPr>
            <p:ph type="body" idx="1"/>
          </p:nvPr>
        </p:nvSpPr>
        <p:spPr>
          <a:xfrm>
            <a:off x="1080000" y="2748975"/>
            <a:ext cx="7794000" cy="39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❏"/>
            </a:pPr>
            <a:r>
              <a:rPr lang="cs-CZ"/>
              <a:t>Optimalizace nalezla optimální</a:t>
            </a:r>
            <a:r>
              <a:rPr lang="cs-CZ">
                <a:latin typeface="Tahoma"/>
                <a:ea typeface="Tahoma"/>
                <a:cs typeface="Tahoma"/>
                <a:sym typeface="Tahoma"/>
              </a:rPr>
              <a:t> U</a:t>
            </a:r>
            <a:r>
              <a:rPr lang="cs-CZ" baseline="-25000">
                <a:latin typeface="Tahoma"/>
                <a:ea typeface="Tahoma"/>
                <a:cs typeface="Tahoma"/>
                <a:sym typeface="Tahoma"/>
              </a:rPr>
              <a:t>cd</a:t>
            </a:r>
            <a:r>
              <a:rPr lang="cs-CZ">
                <a:latin typeface="Tahoma"/>
                <a:ea typeface="Tahoma"/>
                <a:cs typeface="Tahoma"/>
                <a:sym typeface="Tahoma"/>
              </a:rPr>
              <a:t> a Δt</a:t>
            </a:r>
            <a:endParaRPr/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❏"/>
            </a:pPr>
            <a:r>
              <a:rPr lang="cs-CZ"/>
              <a:t>Různé tlaky příliš neovlivnily průběh výboje</a:t>
            </a:r>
            <a:endParaRPr/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❏"/>
            </a:pPr>
            <a:r>
              <a:rPr lang="cs-CZ"/>
              <a:t>Poziční stabilizací jsme prodloužili výboj na 31,67 ms</a:t>
            </a:r>
            <a:endParaRPr/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❏"/>
            </a:pPr>
            <a:r>
              <a:rPr lang="cs-CZ"/>
              <a:t>Posunuli jsme začátek výboje o 1 ms hlouběji do magnetického pole</a:t>
            </a:r>
            <a:endParaRPr/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❏"/>
            </a:pPr>
            <a:r>
              <a:rPr lang="cs-CZ"/>
              <a:t>Prostor pro zlepšení:</a:t>
            </a:r>
            <a:endParaRPr/>
          </a:p>
          <a:p>
            <a:pPr marL="914400" lvl="1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cs-CZ" sz="2000"/>
              <a:t>Proudová stabilizace</a:t>
            </a:r>
            <a:endParaRPr sz="2000"/>
          </a:p>
          <a:p>
            <a:pPr marL="914400" lvl="1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cs-CZ" sz="2000"/>
              <a:t>Posunutí výboje o 2 ms pomocí proudové stabilizace</a:t>
            </a:r>
            <a:endParaRPr sz="20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9"/>
          <p:cNvSpPr txBox="1">
            <a:spLocks noGrp="1"/>
          </p:cNvSpPr>
          <p:nvPr>
            <p:ph type="title"/>
          </p:nvPr>
        </p:nvSpPr>
        <p:spPr>
          <a:xfrm>
            <a:off x="1080000" y="1800000"/>
            <a:ext cx="7794000" cy="108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cs-CZ"/>
              <a:t>Poděkování</a:t>
            </a:r>
            <a:endParaRPr/>
          </a:p>
        </p:txBody>
      </p:sp>
      <p:sp>
        <p:nvSpPr>
          <p:cNvPr id="116" name="Google Shape;116;p9"/>
          <p:cNvSpPr txBox="1">
            <a:spLocks noGrp="1"/>
          </p:cNvSpPr>
          <p:nvPr>
            <p:ph type="body" idx="1"/>
          </p:nvPr>
        </p:nvSpPr>
        <p:spPr>
          <a:xfrm>
            <a:off x="1080000" y="2546426"/>
            <a:ext cx="7794000" cy="40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cs-CZ"/>
              <a:t>panu Ing. Vojtěchu Svobodovi SCs.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cs-CZ"/>
              <a:t>	  za umožnění práce na Tokamaku GOLEM,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cs-CZ"/>
              <a:t>	  odborné vedení a věnovaný čas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cs-CZ"/>
              <a:t>panu Ing. Ondřeji Fickerovi Ph.D.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cs-CZ"/>
              <a:t>	  za seznámení s BO výbojů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cs-CZ"/>
              <a:t>	  (FYS v minulém ročníku)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cs-CZ"/>
              <a:t>panu Václavu Vinclerovi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cs-CZ"/>
              <a:t>	  za seznámení s implementací BO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cs-CZ"/>
              <a:t>	  (rovněž FYS v minulém ročníku)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"/>
          <p:cNvSpPr txBox="1">
            <a:spLocks noGrp="1"/>
          </p:cNvSpPr>
          <p:nvPr>
            <p:ph type="title"/>
          </p:nvPr>
        </p:nvSpPr>
        <p:spPr>
          <a:xfrm>
            <a:off x="1080000" y="1800000"/>
            <a:ext cx="7794000" cy="108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cs-CZ"/>
              <a:t>Úvod</a:t>
            </a:r>
            <a:endParaRPr/>
          </a:p>
        </p:txBody>
      </p:sp>
      <p:sp>
        <p:nvSpPr>
          <p:cNvPr id="38" name="Google Shape;38;p2"/>
          <p:cNvSpPr txBox="1">
            <a:spLocks noGrp="1"/>
          </p:cNvSpPr>
          <p:nvPr>
            <p:ph type="body" idx="1"/>
          </p:nvPr>
        </p:nvSpPr>
        <p:spPr>
          <a:xfrm>
            <a:off x="1079999" y="4076700"/>
            <a:ext cx="7794000" cy="2511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lang="cs-CZ">
                <a:latin typeface="Tahoma"/>
                <a:ea typeface="Tahoma"/>
                <a:cs typeface="Tahoma"/>
                <a:sym typeface="Tahoma"/>
              </a:rPr>
              <a:t>Volnost v parametrech U</a:t>
            </a:r>
            <a:r>
              <a:rPr lang="cs-CZ" baseline="-25000">
                <a:latin typeface="Tahoma"/>
                <a:ea typeface="Tahoma"/>
                <a:cs typeface="Tahoma"/>
                <a:sym typeface="Tahoma"/>
              </a:rPr>
              <a:t>cd</a:t>
            </a:r>
            <a:r>
              <a:rPr lang="cs-CZ">
                <a:latin typeface="Tahoma"/>
                <a:ea typeface="Tahoma"/>
                <a:cs typeface="Tahoma"/>
                <a:sym typeface="Tahoma"/>
              </a:rPr>
              <a:t>, Δt = t</a:t>
            </a:r>
            <a:r>
              <a:rPr lang="cs-CZ" baseline="-25000">
                <a:latin typeface="Tahoma"/>
                <a:ea typeface="Tahoma"/>
                <a:cs typeface="Tahoma"/>
                <a:sym typeface="Tahoma"/>
              </a:rPr>
              <a:t>cd</a:t>
            </a:r>
            <a:r>
              <a:rPr lang="cs-CZ">
                <a:latin typeface="Tahoma"/>
                <a:ea typeface="Tahoma"/>
                <a:cs typeface="Tahoma"/>
                <a:sym typeface="Tahoma"/>
              </a:rPr>
              <a:t> a p (+ stabilizace)</a:t>
            </a:r>
            <a:endParaRPr/>
          </a:p>
          <a:p>
            <a:pPr marL="342900" lvl="0" indent="-27622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Noto Sans Symbols"/>
              <a:buNone/>
            </a:pPr>
            <a:endParaRPr sz="1050">
              <a:latin typeface="Tahoma"/>
              <a:ea typeface="Tahoma"/>
              <a:cs typeface="Tahoma"/>
              <a:sym typeface="Tahoma"/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AutoNum type="arabicPeriod"/>
            </a:pPr>
            <a:r>
              <a:rPr lang="cs-CZ">
                <a:latin typeface="Tahoma"/>
                <a:ea typeface="Tahoma"/>
                <a:cs typeface="Tahoma"/>
                <a:sym typeface="Tahoma"/>
              </a:rPr>
              <a:t>Nalezení nejlepších parametrů (U</a:t>
            </a:r>
            <a:r>
              <a:rPr lang="cs-CZ" baseline="-25000">
                <a:latin typeface="Tahoma"/>
                <a:ea typeface="Tahoma"/>
                <a:cs typeface="Tahoma"/>
                <a:sym typeface="Tahoma"/>
              </a:rPr>
              <a:t>cd</a:t>
            </a:r>
            <a:r>
              <a:rPr lang="cs-CZ">
                <a:latin typeface="Tahoma"/>
                <a:ea typeface="Tahoma"/>
                <a:cs typeface="Tahoma"/>
                <a:sym typeface="Tahoma"/>
              </a:rPr>
              <a:t>, Δt, p) pomocí Bayesovské optimalizace</a:t>
            </a:r>
            <a:endParaRPr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AutoNum type="arabicPeriod"/>
            </a:pPr>
            <a:r>
              <a:rPr lang="cs-CZ">
                <a:latin typeface="Tahoma"/>
                <a:ea typeface="Tahoma"/>
                <a:cs typeface="Tahoma"/>
                <a:sym typeface="Tahoma"/>
              </a:rPr>
              <a:t>Poziční stabilizace nejlepšího výboje</a:t>
            </a:r>
            <a:endParaRPr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AutoNum type="arabicPeriod"/>
            </a:pPr>
            <a:r>
              <a:rPr lang="cs-CZ">
                <a:latin typeface="Tahoma"/>
                <a:ea typeface="Tahoma"/>
                <a:cs typeface="Tahoma"/>
                <a:sym typeface="Tahoma"/>
              </a:rPr>
              <a:t>Zasunutí nejlepšího výboje hlouběji do magnetického pole</a:t>
            </a:r>
            <a:endParaRPr/>
          </a:p>
        </p:txBody>
      </p:sp>
      <p:sp>
        <p:nvSpPr>
          <p:cNvPr id="39" name="Google Shape;39;p2"/>
          <p:cNvSpPr txBox="1"/>
          <p:nvPr/>
        </p:nvSpPr>
        <p:spPr>
          <a:xfrm>
            <a:off x="424543" y="3429000"/>
            <a:ext cx="8449456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cs-CZ" sz="20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Cíl:</a:t>
            </a:r>
            <a:r>
              <a:rPr lang="cs-CZ"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maximalizovat dobu výboje pro maximální B</a:t>
            </a:r>
            <a:r>
              <a:rPr lang="cs-CZ" sz="2000" b="0" i="0" u="none" strike="noStrike" cap="none" baseline="-25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</a:t>
            </a:r>
            <a:r>
              <a:rPr lang="cs-CZ"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, tj. U</a:t>
            </a:r>
            <a:r>
              <a:rPr lang="cs-CZ" sz="2000" b="0" i="0" u="none" strike="noStrike" cap="none" baseline="-25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Bt</a:t>
            </a:r>
            <a:r>
              <a:rPr lang="cs-CZ"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= 1200 V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"/>
          <p:cNvSpPr txBox="1">
            <a:spLocks noGrp="1"/>
          </p:cNvSpPr>
          <p:nvPr>
            <p:ph type="title"/>
          </p:nvPr>
        </p:nvSpPr>
        <p:spPr>
          <a:xfrm>
            <a:off x="2451600" y="444728"/>
            <a:ext cx="7794000" cy="108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cs-CZ"/>
              <a:t>Bayesovská optimalizace</a:t>
            </a:r>
            <a:endParaRPr/>
          </a:p>
        </p:txBody>
      </p:sp>
      <p:sp>
        <p:nvSpPr>
          <p:cNvPr id="45" name="Google Shape;45;p3"/>
          <p:cNvSpPr txBox="1"/>
          <p:nvPr/>
        </p:nvSpPr>
        <p:spPr>
          <a:xfrm>
            <a:off x="1051909" y="6315982"/>
            <a:ext cx="704018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cs-CZ"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Zdroj: Github</a:t>
            </a:r>
            <a:endParaRPr sz="18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46" name="Google Shape;46;p3"/>
          <p:cNvPicPr preferRelativeResize="0"/>
          <p:nvPr/>
        </p:nvPicPr>
        <p:blipFill rotWithShape="1">
          <a:blip r:embed="rId3">
            <a:alphaModFix/>
          </a:blip>
          <a:srcRect t="7435"/>
          <a:stretch/>
        </p:blipFill>
        <p:spPr>
          <a:xfrm>
            <a:off x="204513" y="1532662"/>
            <a:ext cx="8814301" cy="4783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4"/>
          <p:cNvSpPr txBox="1">
            <a:spLocks noGrp="1"/>
          </p:cNvSpPr>
          <p:nvPr>
            <p:ph type="title"/>
          </p:nvPr>
        </p:nvSpPr>
        <p:spPr>
          <a:xfrm>
            <a:off x="851400" y="1408113"/>
            <a:ext cx="7794000" cy="108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cs-CZ"/>
              <a:t>Bayesovská optimalizace - implementace</a:t>
            </a:r>
            <a:endParaRPr/>
          </a:p>
        </p:txBody>
      </p:sp>
      <p:sp>
        <p:nvSpPr>
          <p:cNvPr id="52" name="Google Shape;52;p4"/>
          <p:cNvSpPr txBox="1">
            <a:spLocks noGrp="1"/>
          </p:cNvSpPr>
          <p:nvPr>
            <p:ph type="body" idx="1"/>
          </p:nvPr>
        </p:nvSpPr>
        <p:spPr>
          <a:xfrm>
            <a:off x="1079999" y="3059766"/>
            <a:ext cx="7794000" cy="35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❑"/>
            </a:pPr>
            <a:r>
              <a:rPr lang="cs-CZ">
                <a:latin typeface="Tahoma"/>
                <a:ea typeface="Tahoma"/>
                <a:cs typeface="Tahoma"/>
                <a:sym typeface="Tahoma"/>
              </a:rPr>
              <a:t>Import knihovny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❑"/>
            </a:pPr>
            <a:r>
              <a:rPr lang="cs-CZ">
                <a:latin typeface="Tahoma"/>
                <a:ea typeface="Tahoma"/>
                <a:cs typeface="Tahoma"/>
                <a:sym typeface="Tahoma"/>
              </a:rPr>
              <a:t>Funkce vyhodnocující požadované body (ručně přes input)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❑"/>
            </a:pPr>
            <a:r>
              <a:rPr lang="cs-CZ">
                <a:latin typeface="Tahoma"/>
                <a:ea typeface="Tahoma"/>
                <a:cs typeface="Tahoma"/>
                <a:sym typeface="Tahoma"/>
              </a:rPr>
              <a:t>Definiční obor (U</a:t>
            </a:r>
            <a:r>
              <a:rPr lang="cs-CZ" baseline="-25000">
                <a:latin typeface="Tahoma"/>
                <a:ea typeface="Tahoma"/>
                <a:cs typeface="Tahoma"/>
                <a:sym typeface="Tahoma"/>
              </a:rPr>
              <a:t>cd</a:t>
            </a:r>
            <a:r>
              <a:rPr lang="cs-CZ">
                <a:latin typeface="Tahoma"/>
                <a:ea typeface="Tahoma"/>
                <a:cs typeface="Tahoma"/>
                <a:sym typeface="Tahoma"/>
              </a:rPr>
              <a:t> ∈ [300; 750] V, Δt ∈ [0; 2161] µs,               p ∈ [6; 17] mPa)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❑"/>
            </a:pPr>
            <a:r>
              <a:rPr lang="cs-CZ">
                <a:latin typeface="Tahoma"/>
                <a:ea typeface="Tahoma"/>
                <a:cs typeface="Tahoma"/>
                <a:sym typeface="Tahoma"/>
              </a:rPr>
              <a:t>Deklarace optimalizace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❑"/>
            </a:pPr>
            <a:r>
              <a:rPr lang="cs-CZ">
                <a:latin typeface="Tahoma"/>
                <a:ea typeface="Tahoma"/>
                <a:cs typeface="Tahoma"/>
                <a:sym typeface="Tahoma"/>
              </a:rPr>
              <a:t>Registrace naměřených hodnot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❑"/>
            </a:pPr>
            <a:r>
              <a:rPr lang="cs-CZ">
                <a:latin typeface="Tahoma"/>
                <a:ea typeface="Tahoma"/>
                <a:cs typeface="Tahoma"/>
                <a:sym typeface="Tahoma"/>
              </a:rPr>
              <a:t>Spuštění optimalizace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❑"/>
            </a:pPr>
            <a:r>
              <a:rPr lang="cs-CZ">
                <a:latin typeface="Tahoma"/>
                <a:ea typeface="Tahoma"/>
                <a:cs typeface="Tahoma"/>
                <a:sym typeface="Tahoma"/>
              </a:rPr>
              <a:t>Zpracování maxima</a:t>
            </a:r>
            <a:endParaRPr/>
          </a:p>
          <a:p>
            <a:pPr marL="342900" lvl="0" indent="-215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 txBox="1">
            <a:spLocks noGrp="1"/>
          </p:cNvSpPr>
          <p:nvPr>
            <p:ph type="title"/>
          </p:nvPr>
        </p:nvSpPr>
        <p:spPr>
          <a:xfrm>
            <a:off x="1080000" y="1800000"/>
            <a:ext cx="7794000" cy="108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cs-CZ"/>
              <a:t>Nalezená maxima</a:t>
            </a:r>
            <a:endParaRPr/>
          </a:p>
        </p:txBody>
      </p:sp>
      <p:sp>
        <p:nvSpPr>
          <p:cNvPr id="58" name="Google Shape;58;p5"/>
          <p:cNvSpPr txBox="1">
            <a:spLocks noGrp="1"/>
          </p:cNvSpPr>
          <p:nvPr>
            <p:ph type="body" idx="1"/>
          </p:nvPr>
        </p:nvSpPr>
        <p:spPr>
          <a:xfrm>
            <a:off x="1079999" y="3059766"/>
            <a:ext cx="7794000" cy="35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❏"/>
            </a:pPr>
            <a:r>
              <a:rPr lang="cs-CZ"/>
              <a:t>Ideální parametry jsme nalezli po cca. 25 iteracích</a:t>
            </a:r>
            <a:endParaRPr/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❏"/>
            </a:pPr>
            <a:r>
              <a:rPr lang="cs-CZ"/>
              <a:t>Parametry pro nejdelší výboj při </a:t>
            </a:r>
            <a:r>
              <a:rPr lang="cs-CZ">
                <a:latin typeface="Tahoma"/>
                <a:ea typeface="Tahoma"/>
                <a:cs typeface="Tahoma"/>
                <a:sym typeface="Tahoma"/>
              </a:rPr>
              <a:t>U</a:t>
            </a:r>
            <a:r>
              <a:rPr lang="cs-CZ" baseline="-25000">
                <a:latin typeface="Tahoma"/>
                <a:ea typeface="Tahoma"/>
                <a:cs typeface="Tahoma"/>
                <a:sym typeface="Tahoma"/>
              </a:rPr>
              <a:t>Bt</a:t>
            </a:r>
            <a:r>
              <a:rPr lang="cs-CZ">
                <a:latin typeface="Tahoma"/>
                <a:ea typeface="Tahoma"/>
                <a:cs typeface="Tahoma"/>
                <a:sym typeface="Tahoma"/>
              </a:rPr>
              <a:t> = 1200 V</a:t>
            </a:r>
            <a:r>
              <a:rPr lang="cs-CZ"/>
              <a:t>:</a:t>
            </a:r>
            <a:endParaRPr/>
          </a:p>
          <a:p>
            <a:pPr marL="914400" lvl="1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❏"/>
            </a:pPr>
            <a:r>
              <a:rPr lang="cs-CZ" sz="2000">
                <a:latin typeface="Tahoma"/>
                <a:ea typeface="Tahoma"/>
                <a:cs typeface="Tahoma"/>
                <a:sym typeface="Tahoma"/>
              </a:rPr>
              <a:t>U</a:t>
            </a:r>
            <a:r>
              <a:rPr lang="cs-CZ" sz="2000" baseline="-25000">
                <a:latin typeface="Tahoma"/>
                <a:ea typeface="Tahoma"/>
                <a:cs typeface="Tahoma"/>
                <a:sym typeface="Tahoma"/>
              </a:rPr>
              <a:t>cd</a:t>
            </a:r>
            <a:r>
              <a:rPr lang="cs-CZ" sz="200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cs-CZ" sz="2000">
                <a:solidFill>
                  <a:srgbClr val="202122"/>
                </a:solidFill>
                <a:highlight>
                  <a:srgbClr val="FFFFFF"/>
                </a:highlight>
                <a:latin typeface="Tahoma"/>
                <a:ea typeface="Tahoma"/>
                <a:cs typeface="Tahoma"/>
                <a:sym typeface="Tahoma"/>
              </a:rPr>
              <a:t>~</a:t>
            </a:r>
            <a:r>
              <a:rPr lang="cs-CZ" sz="2000">
                <a:latin typeface="Tahoma"/>
                <a:ea typeface="Tahoma"/>
                <a:cs typeface="Tahoma"/>
                <a:sym typeface="Tahoma"/>
              </a:rPr>
              <a:t> 460-470 V</a:t>
            </a:r>
            <a:endParaRPr sz="2000">
              <a:latin typeface="Tahoma"/>
              <a:ea typeface="Tahoma"/>
              <a:cs typeface="Tahoma"/>
              <a:sym typeface="Tahoma"/>
            </a:endParaRPr>
          </a:p>
          <a:p>
            <a:pPr marL="914400" lvl="1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Tahoma"/>
              <a:buChar char="❏"/>
            </a:pPr>
            <a:r>
              <a:rPr lang="cs-CZ" sz="2000">
                <a:latin typeface="Tahoma"/>
                <a:ea typeface="Tahoma"/>
                <a:cs typeface="Tahoma"/>
                <a:sym typeface="Tahoma"/>
              </a:rPr>
              <a:t>p - příliš neovlivnil průběh výboje</a:t>
            </a:r>
            <a:endParaRPr sz="2000">
              <a:latin typeface="Tahoma"/>
              <a:ea typeface="Tahoma"/>
              <a:cs typeface="Tahoma"/>
              <a:sym typeface="Tahoma"/>
            </a:endParaRPr>
          </a:p>
          <a:p>
            <a:pPr marL="914400" lvl="1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Tahoma"/>
              <a:buChar char="❏"/>
            </a:pPr>
            <a:r>
              <a:rPr lang="cs-CZ" sz="2000">
                <a:latin typeface="Tahoma"/>
                <a:ea typeface="Tahoma"/>
                <a:cs typeface="Tahoma"/>
                <a:sym typeface="Tahoma"/>
              </a:rPr>
              <a:t>Δt </a:t>
            </a:r>
            <a:r>
              <a:rPr lang="cs-CZ" sz="2000">
                <a:solidFill>
                  <a:srgbClr val="202122"/>
                </a:solidFill>
                <a:highlight>
                  <a:srgbClr val="FFFFFF"/>
                </a:highlight>
                <a:latin typeface="Tahoma"/>
                <a:ea typeface="Tahoma"/>
                <a:cs typeface="Tahoma"/>
                <a:sym typeface="Tahoma"/>
              </a:rPr>
              <a:t>~</a:t>
            </a:r>
            <a:r>
              <a:rPr lang="cs-CZ" sz="2000">
                <a:latin typeface="Tahoma"/>
                <a:ea typeface="Tahoma"/>
                <a:cs typeface="Tahoma"/>
                <a:sym typeface="Tahoma"/>
              </a:rPr>
              <a:t> 70 µs</a:t>
            </a:r>
            <a:endParaRPr sz="2000"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g3870aac9124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06200" y="1976533"/>
            <a:ext cx="4137804" cy="1379268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g3870aac9124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06199" y="597265"/>
            <a:ext cx="4137804" cy="1379268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g3870aac9124_0_0"/>
          <p:cNvSpPr/>
          <p:nvPr/>
        </p:nvSpPr>
        <p:spPr>
          <a:xfrm>
            <a:off x="91852" y="195417"/>
            <a:ext cx="2334883" cy="105817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6" name="Google Shape;66;g3870aac9124_0_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3" y="4042799"/>
            <a:ext cx="4137805" cy="1379268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g3870aac9124_0_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2" y="5416795"/>
            <a:ext cx="4137805" cy="1379268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g3870aac9124_0_0"/>
          <p:cNvSpPr txBox="1"/>
          <p:nvPr/>
        </p:nvSpPr>
        <p:spPr>
          <a:xfrm>
            <a:off x="662073" y="3584449"/>
            <a:ext cx="2766203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 = 13,90 mPa, </a:t>
            </a:r>
            <a:r>
              <a:rPr lang="cs-CZ" sz="14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Δt</a:t>
            </a:r>
            <a:r>
              <a:rPr lang="cs-CZ" sz="1400" b="0" i="0" u="none" strike="noStrike" cap="none" baseline="-250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</a:t>
            </a:r>
            <a:r>
              <a:rPr lang="cs-CZ" sz="14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= 22,91 ms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cs-CZ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#51881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9" name="Google Shape;69;g3870aac9124_0_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-1" y="1976533"/>
            <a:ext cx="4137804" cy="1379268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g3870aac9124_0_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0" y="597265"/>
            <a:ext cx="4137803" cy="1379268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g3870aac9124_0_0"/>
          <p:cNvSpPr txBox="1"/>
          <p:nvPr/>
        </p:nvSpPr>
        <p:spPr>
          <a:xfrm>
            <a:off x="5931341" y="158630"/>
            <a:ext cx="2592321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 = 9,95 mPa, </a:t>
            </a:r>
            <a:r>
              <a:rPr lang="cs-CZ" sz="14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Δt</a:t>
            </a:r>
            <a:r>
              <a:rPr lang="cs-CZ" sz="1400" b="0" i="0" u="none" strike="noStrike" cap="none" baseline="-250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</a:t>
            </a:r>
            <a:r>
              <a:rPr lang="cs-CZ" sz="14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= 23,91 ms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cs-CZ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#51883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g3870aac9124_0_0"/>
          <p:cNvSpPr txBox="1"/>
          <p:nvPr/>
        </p:nvSpPr>
        <p:spPr>
          <a:xfrm>
            <a:off x="749015" y="158630"/>
            <a:ext cx="2592321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 = 5,77 mPa, </a:t>
            </a:r>
            <a:r>
              <a:rPr lang="cs-CZ" sz="14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Δt</a:t>
            </a:r>
            <a:r>
              <a:rPr lang="cs-CZ" sz="1400" b="0" i="0" u="none" strike="noStrike" cap="none" baseline="-250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</a:t>
            </a:r>
            <a:r>
              <a:rPr lang="cs-CZ" sz="14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= 23,63 ms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cs-CZ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#51880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3" name="Google Shape;73;g3870aac9124_0_0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006197" y="5416795"/>
            <a:ext cx="4137803" cy="1379268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g3870aac9124_0_0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006197" y="4025909"/>
            <a:ext cx="4137802" cy="1379267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g3870aac9124_0_0"/>
          <p:cNvSpPr txBox="1"/>
          <p:nvPr/>
        </p:nvSpPr>
        <p:spPr>
          <a:xfrm>
            <a:off x="5870636" y="3584449"/>
            <a:ext cx="271373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 = 17,2 mPa, </a:t>
            </a:r>
            <a:r>
              <a:rPr lang="cs-CZ" sz="14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Δt</a:t>
            </a:r>
            <a:r>
              <a:rPr lang="cs-CZ" sz="1400" b="0" i="0" u="none" strike="noStrike" cap="none" baseline="-250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</a:t>
            </a:r>
            <a:r>
              <a:rPr lang="cs-CZ" sz="14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= 21,72 ms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cs-CZ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#51879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6"/>
          <p:cNvSpPr txBox="1">
            <a:spLocks noGrp="1"/>
          </p:cNvSpPr>
          <p:nvPr>
            <p:ph type="title"/>
          </p:nvPr>
        </p:nvSpPr>
        <p:spPr>
          <a:xfrm>
            <a:off x="1080000" y="1800000"/>
            <a:ext cx="7794000" cy="108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cs-CZ"/>
              <a:t>Stabilizace</a:t>
            </a:r>
            <a:endParaRPr/>
          </a:p>
        </p:txBody>
      </p:sp>
      <p:sp>
        <p:nvSpPr>
          <p:cNvPr id="81" name="Google Shape;81;p6"/>
          <p:cNvSpPr txBox="1">
            <a:spLocks noGrp="1"/>
          </p:cNvSpPr>
          <p:nvPr>
            <p:ph type="body" idx="1"/>
          </p:nvPr>
        </p:nvSpPr>
        <p:spPr>
          <a:xfrm>
            <a:off x="1079999" y="3059766"/>
            <a:ext cx="7794000" cy="35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❏"/>
            </a:pPr>
            <a:r>
              <a:rPr lang="cs-CZ"/>
              <a:t>Vybraný výboj pro stabilizaci: #51883</a:t>
            </a:r>
            <a:endParaRPr/>
          </a:p>
          <a:p>
            <a:pPr marL="914400" lvl="1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❏"/>
            </a:pPr>
            <a:r>
              <a:rPr lang="cs-CZ" sz="2000">
                <a:latin typeface="Tahoma"/>
                <a:ea typeface="Tahoma"/>
                <a:cs typeface="Tahoma"/>
                <a:sym typeface="Tahoma"/>
              </a:rPr>
              <a:t>U</a:t>
            </a:r>
            <a:r>
              <a:rPr lang="cs-CZ" sz="2000" baseline="-25000">
                <a:latin typeface="Tahoma"/>
                <a:ea typeface="Tahoma"/>
                <a:cs typeface="Tahoma"/>
                <a:sym typeface="Tahoma"/>
              </a:rPr>
              <a:t>cd</a:t>
            </a:r>
            <a:r>
              <a:rPr lang="cs-CZ" sz="2000">
                <a:latin typeface="Tahoma"/>
                <a:ea typeface="Tahoma"/>
                <a:cs typeface="Tahoma"/>
                <a:sym typeface="Tahoma"/>
              </a:rPr>
              <a:t> = 467 V, Δt = 70 µs, p = 10 mPa</a:t>
            </a:r>
            <a:endParaRPr sz="2000">
              <a:latin typeface="Tahoma"/>
              <a:ea typeface="Tahoma"/>
              <a:cs typeface="Tahoma"/>
              <a:sym typeface="Tahoma"/>
            </a:endParaRPr>
          </a:p>
          <a:p>
            <a:pPr marL="914400" lvl="1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Tahoma"/>
              <a:buChar char="❏"/>
            </a:pPr>
            <a:r>
              <a:rPr lang="cs-CZ" sz="2000">
                <a:latin typeface="Tahoma"/>
                <a:ea typeface="Tahoma"/>
                <a:cs typeface="Tahoma"/>
                <a:sym typeface="Tahoma"/>
              </a:rPr>
              <a:t>Δt</a:t>
            </a:r>
            <a:r>
              <a:rPr lang="cs-CZ" sz="2000" baseline="-25000">
                <a:latin typeface="Tahoma"/>
                <a:ea typeface="Tahoma"/>
                <a:cs typeface="Tahoma"/>
                <a:sym typeface="Tahoma"/>
              </a:rPr>
              <a:t>p</a:t>
            </a:r>
            <a:r>
              <a:rPr lang="cs-CZ" sz="2000">
                <a:latin typeface="Tahoma"/>
                <a:ea typeface="Tahoma"/>
                <a:cs typeface="Tahoma"/>
                <a:sym typeface="Tahoma"/>
              </a:rPr>
              <a:t> = 23,91 ms</a:t>
            </a:r>
            <a:endParaRPr sz="2000">
              <a:latin typeface="Tahoma"/>
              <a:ea typeface="Tahoma"/>
              <a:cs typeface="Tahoma"/>
              <a:sym typeface="Tahoma"/>
            </a:endParaRPr>
          </a:p>
          <a:p>
            <a:pPr marL="45720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Tahoma"/>
              <a:buChar char="❏"/>
            </a:pPr>
            <a:r>
              <a:rPr lang="cs-CZ">
                <a:latin typeface="Tahoma"/>
                <a:ea typeface="Tahoma"/>
                <a:cs typeface="Tahoma"/>
                <a:sym typeface="Tahoma"/>
              </a:rPr>
              <a:t>Stabilizovaný výboj: #51884</a:t>
            </a:r>
            <a:endParaRPr>
              <a:latin typeface="Tahoma"/>
              <a:ea typeface="Tahoma"/>
              <a:cs typeface="Tahoma"/>
              <a:sym typeface="Tahoma"/>
            </a:endParaRPr>
          </a:p>
          <a:p>
            <a:pPr marL="914400" lvl="1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Tahoma"/>
              <a:buChar char="❏"/>
            </a:pPr>
            <a:r>
              <a:rPr lang="cs-CZ" sz="2000">
                <a:latin typeface="Tahoma"/>
                <a:ea typeface="Tahoma"/>
                <a:cs typeface="Tahoma"/>
                <a:sym typeface="Tahoma"/>
              </a:rPr>
              <a:t>Δt</a:t>
            </a:r>
            <a:r>
              <a:rPr lang="cs-CZ" sz="2000" baseline="-25000">
                <a:latin typeface="Tahoma"/>
                <a:ea typeface="Tahoma"/>
                <a:cs typeface="Tahoma"/>
                <a:sym typeface="Tahoma"/>
              </a:rPr>
              <a:t>p</a:t>
            </a:r>
            <a:r>
              <a:rPr lang="cs-CZ" sz="2000">
                <a:latin typeface="Tahoma"/>
                <a:ea typeface="Tahoma"/>
                <a:cs typeface="Tahoma"/>
                <a:sym typeface="Tahoma"/>
              </a:rPr>
              <a:t> = 31,67 ms</a:t>
            </a:r>
            <a:endParaRPr sz="20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endParaRPr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/>
          <p:nvPr/>
        </p:nvSpPr>
        <p:spPr>
          <a:xfrm>
            <a:off x="91852" y="195417"/>
            <a:ext cx="2334883" cy="105817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7" name="Google Shape;87;p16"/>
          <p:cNvPicPr preferRelativeResize="0"/>
          <p:nvPr/>
        </p:nvPicPr>
        <p:blipFill rotWithShape="1">
          <a:blip r:embed="rId3">
            <a:alphaModFix/>
          </a:blip>
          <a:srcRect r="-840"/>
          <a:stretch/>
        </p:blipFill>
        <p:spPr>
          <a:xfrm>
            <a:off x="1946577" y="1781707"/>
            <a:ext cx="5250846" cy="173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6"/>
          <p:cNvPicPr preferRelativeResize="0"/>
          <p:nvPr/>
        </p:nvPicPr>
        <p:blipFill rotWithShape="1">
          <a:blip r:embed="rId4">
            <a:alphaModFix/>
          </a:blip>
          <a:srcRect r="-841"/>
          <a:stretch/>
        </p:blipFill>
        <p:spPr>
          <a:xfrm>
            <a:off x="1946577" y="46007"/>
            <a:ext cx="5250846" cy="173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6"/>
          <p:cNvPicPr preferRelativeResize="0"/>
          <p:nvPr/>
        </p:nvPicPr>
        <p:blipFill rotWithShape="1">
          <a:blip r:embed="rId5">
            <a:alphaModFix/>
          </a:blip>
          <a:srcRect r="-841"/>
          <a:stretch/>
        </p:blipFill>
        <p:spPr>
          <a:xfrm>
            <a:off x="1946577" y="3331966"/>
            <a:ext cx="5250846" cy="173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6"/>
          <p:cNvPicPr preferRelativeResize="0"/>
          <p:nvPr/>
        </p:nvPicPr>
        <p:blipFill rotWithShape="1">
          <a:blip r:embed="rId6">
            <a:alphaModFix/>
          </a:blip>
          <a:srcRect r="-841"/>
          <a:stretch/>
        </p:blipFill>
        <p:spPr>
          <a:xfrm>
            <a:off x="1946577" y="5067666"/>
            <a:ext cx="5250846" cy="173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7"/>
          <p:cNvSpPr txBox="1">
            <a:spLocks noGrp="1"/>
          </p:cNvSpPr>
          <p:nvPr>
            <p:ph type="title"/>
          </p:nvPr>
        </p:nvSpPr>
        <p:spPr>
          <a:xfrm>
            <a:off x="993736" y="1880512"/>
            <a:ext cx="7794000" cy="108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cs-CZ"/>
              <a:t>Zasunutí výboje hlouběji do magnetického pole</a:t>
            </a:r>
            <a:endParaRPr/>
          </a:p>
        </p:txBody>
      </p:sp>
      <p:sp>
        <p:nvSpPr>
          <p:cNvPr id="96" name="Google Shape;96;p7"/>
          <p:cNvSpPr txBox="1">
            <a:spLocks noGrp="1"/>
          </p:cNvSpPr>
          <p:nvPr>
            <p:ph type="body" idx="1"/>
          </p:nvPr>
        </p:nvSpPr>
        <p:spPr>
          <a:xfrm>
            <a:off x="993736" y="2909978"/>
            <a:ext cx="7880263" cy="3697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❏"/>
            </a:pPr>
            <a:r>
              <a:rPr lang="cs-CZ"/>
              <a:t>#51905 posunutí o 1000 </a:t>
            </a:r>
            <a:r>
              <a:rPr lang="cs-CZ">
                <a:latin typeface="Tahoma"/>
                <a:ea typeface="Tahoma"/>
                <a:cs typeface="Tahoma"/>
                <a:sym typeface="Tahoma"/>
              </a:rPr>
              <a:t>µs</a:t>
            </a:r>
            <a:endParaRPr>
              <a:latin typeface="Tahoma"/>
              <a:ea typeface="Tahoma"/>
              <a:cs typeface="Tahoma"/>
              <a:sym typeface="Tahoma"/>
            </a:endParaRPr>
          </a:p>
          <a:p>
            <a:pPr marL="9144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cs-CZ"/>
              <a:t> </a:t>
            </a:r>
            <a:r>
              <a:rPr lang="cs-CZ" sz="2000">
                <a:latin typeface="Tahoma"/>
                <a:ea typeface="Tahoma"/>
                <a:cs typeface="Tahoma"/>
                <a:sym typeface="Tahoma"/>
              </a:rPr>
              <a:t>U</a:t>
            </a:r>
            <a:r>
              <a:rPr lang="cs-CZ" sz="2000" baseline="-25000">
                <a:latin typeface="Tahoma"/>
                <a:ea typeface="Tahoma"/>
                <a:cs typeface="Tahoma"/>
                <a:sym typeface="Tahoma"/>
              </a:rPr>
              <a:t>cd</a:t>
            </a:r>
            <a:r>
              <a:rPr lang="cs-CZ" sz="2000">
                <a:latin typeface="Tahoma"/>
                <a:ea typeface="Tahoma"/>
                <a:cs typeface="Tahoma"/>
                <a:sym typeface="Tahoma"/>
              </a:rPr>
              <a:t> = 500 V</a:t>
            </a:r>
            <a:endParaRPr sz="2000">
              <a:latin typeface="Tahoma"/>
              <a:ea typeface="Tahoma"/>
              <a:cs typeface="Tahoma"/>
              <a:sym typeface="Tahoma"/>
            </a:endParaRPr>
          </a:p>
          <a:p>
            <a:pPr marL="914400" lvl="1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Tahoma"/>
              <a:buChar char="❏"/>
            </a:pPr>
            <a:r>
              <a:rPr lang="cs-CZ" sz="2000">
                <a:latin typeface="Tahoma"/>
                <a:ea typeface="Tahoma"/>
                <a:cs typeface="Tahoma"/>
                <a:sym typeface="Tahoma"/>
              </a:rPr>
              <a:t> Δt</a:t>
            </a:r>
            <a:r>
              <a:rPr lang="cs-CZ" sz="2000" baseline="-25000">
                <a:latin typeface="Tahoma"/>
                <a:ea typeface="Tahoma"/>
                <a:cs typeface="Tahoma"/>
                <a:sym typeface="Tahoma"/>
              </a:rPr>
              <a:t>p</a:t>
            </a:r>
            <a:r>
              <a:rPr lang="cs-CZ" sz="2000">
                <a:latin typeface="Tahoma"/>
                <a:ea typeface="Tahoma"/>
                <a:cs typeface="Tahoma"/>
                <a:sym typeface="Tahoma"/>
              </a:rPr>
              <a:t> = 26,44 ms</a:t>
            </a:r>
            <a:endParaRPr sz="2000">
              <a:latin typeface="Tahoma"/>
              <a:ea typeface="Tahoma"/>
              <a:cs typeface="Tahoma"/>
              <a:sym typeface="Tahoma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/>
          </a:p>
          <a:p>
            <a:pPr marL="45720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❏"/>
            </a:pPr>
            <a:r>
              <a:rPr lang="cs-CZ"/>
              <a:t>#51909 posunutí o 2000 </a:t>
            </a:r>
            <a:r>
              <a:rPr lang="cs-CZ">
                <a:latin typeface="Tahoma"/>
                <a:ea typeface="Tahoma"/>
                <a:cs typeface="Tahoma"/>
                <a:sym typeface="Tahoma"/>
              </a:rPr>
              <a:t>µs</a:t>
            </a:r>
            <a:r>
              <a:rPr lang="cs-CZ"/>
              <a:t> </a:t>
            </a:r>
            <a:endParaRPr/>
          </a:p>
          <a:p>
            <a:pPr marL="914400" lvl="1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❏"/>
            </a:pPr>
            <a:r>
              <a:rPr lang="cs-CZ" sz="2000">
                <a:latin typeface="Tahoma"/>
                <a:ea typeface="Tahoma"/>
                <a:cs typeface="Tahoma"/>
                <a:sym typeface="Tahoma"/>
              </a:rPr>
              <a:t> U</a:t>
            </a:r>
            <a:r>
              <a:rPr lang="cs-CZ" sz="2000" baseline="-25000">
                <a:latin typeface="Tahoma"/>
                <a:ea typeface="Tahoma"/>
                <a:cs typeface="Tahoma"/>
                <a:sym typeface="Tahoma"/>
              </a:rPr>
              <a:t>cd</a:t>
            </a:r>
            <a:r>
              <a:rPr lang="cs-CZ" sz="2000">
                <a:latin typeface="Tahoma"/>
                <a:ea typeface="Tahoma"/>
                <a:cs typeface="Tahoma"/>
                <a:sym typeface="Tahoma"/>
              </a:rPr>
              <a:t> = 560 V</a:t>
            </a:r>
            <a:endParaRPr sz="2000">
              <a:latin typeface="Tahoma"/>
              <a:ea typeface="Tahoma"/>
              <a:cs typeface="Tahoma"/>
              <a:sym typeface="Tahoma"/>
            </a:endParaRPr>
          </a:p>
          <a:p>
            <a:pPr marL="914400" lvl="1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Tahoma"/>
              <a:buChar char="❏"/>
            </a:pPr>
            <a:r>
              <a:rPr lang="cs-CZ" sz="2000">
                <a:latin typeface="Tahoma"/>
                <a:ea typeface="Tahoma"/>
                <a:cs typeface="Tahoma"/>
                <a:sym typeface="Tahoma"/>
              </a:rPr>
              <a:t> Δt</a:t>
            </a:r>
            <a:r>
              <a:rPr lang="cs-CZ" sz="2000" baseline="-25000">
                <a:latin typeface="Tahoma"/>
                <a:ea typeface="Tahoma"/>
                <a:cs typeface="Tahoma"/>
                <a:sym typeface="Tahoma"/>
              </a:rPr>
              <a:t>p</a:t>
            </a:r>
            <a:r>
              <a:rPr lang="cs-CZ" sz="2000">
                <a:latin typeface="Tahoma"/>
                <a:ea typeface="Tahoma"/>
                <a:cs typeface="Tahoma"/>
                <a:sym typeface="Tahoma"/>
              </a:rPr>
              <a:t> = 0 ms</a:t>
            </a:r>
            <a:endParaRPr sz="2000">
              <a:latin typeface="Tahoma"/>
              <a:ea typeface="Tahoma"/>
              <a:cs typeface="Tahoma"/>
              <a:sym typeface="Tahoma"/>
            </a:endParaRPr>
          </a:p>
          <a:p>
            <a: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Tahoma"/>
              <a:buNone/>
            </a:pPr>
            <a:endParaRPr>
              <a:latin typeface="Tahoma"/>
              <a:ea typeface="Tahoma"/>
              <a:cs typeface="Tahoma"/>
              <a:sym typeface="Tahoma"/>
            </a:endParaRPr>
          </a:p>
          <a:p>
            <a:pPr marL="45720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Tahoma"/>
              <a:buChar char="❏"/>
            </a:pPr>
            <a:r>
              <a:rPr lang="cs-CZ">
                <a:latin typeface="Tahoma"/>
                <a:ea typeface="Tahoma"/>
                <a:cs typeface="Tahoma"/>
                <a:sym typeface="Tahoma"/>
              </a:rPr>
              <a:t>Neznámá závislost mezi Δt a  U</a:t>
            </a:r>
            <a:r>
              <a:rPr lang="cs-CZ" baseline="-25000">
                <a:latin typeface="Tahoma"/>
                <a:ea typeface="Tahoma"/>
                <a:cs typeface="Tahoma"/>
                <a:sym typeface="Tahoma"/>
              </a:rPr>
              <a:t>cd</a:t>
            </a:r>
            <a:r>
              <a:rPr lang="cs-CZ">
                <a:latin typeface="Tahoma"/>
                <a:ea typeface="Tahoma"/>
                <a:cs typeface="Tahoma"/>
                <a:sym typeface="Tahoma"/>
              </a:rPr>
              <a:t> </a:t>
            </a:r>
            <a:endParaRPr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410</Words>
  <Application>Microsoft Office PowerPoint</Application>
  <PresentationFormat>Předvádění na obrazovce (4:3)</PresentationFormat>
  <Paragraphs>73</Paragraphs>
  <Slides>12</Slides>
  <Notes>12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6" baseType="lpstr">
      <vt:lpstr>Tahoma</vt:lpstr>
      <vt:lpstr>Noto Sans Symbols</vt:lpstr>
      <vt:lpstr>Arial</vt:lpstr>
      <vt:lpstr>Motiv Office</vt:lpstr>
      <vt:lpstr>Maximalizace délky výboje pro UBt = 1200 V</vt:lpstr>
      <vt:lpstr>Úvod</vt:lpstr>
      <vt:lpstr>Bayesovská optimalizace</vt:lpstr>
      <vt:lpstr>Bayesovská optimalizace - implementace</vt:lpstr>
      <vt:lpstr>Nalezená maxima</vt:lpstr>
      <vt:lpstr>Prezentace aplikace PowerPoint</vt:lpstr>
      <vt:lpstr>Stabilizace</vt:lpstr>
      <vt:lpstr>Prezentace aplikace PowerPoint</vt:lpstr>
      <vt:lpstr>Zasunutí výboje hlouběji do magnetického pole</vt:lpstr>
      <vt:lpstr>Prezentace aplikace PowerPoint</vt:lpstr>
      <vt:lpstr>Závěr</vt:lpstr>
      <vt:lpstr>Poděkování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Svetnicka, Petr</dc:creator>
  <cp:lastModifiedBy>Svetnicka, Petr</cp:lastModifiedBy>
  <cp:revision>1</cp:revision>
  <dcterms:created xsi:type="dcterms:W3CDTF">2026-04-07T14:13:44Z</dcterms:created>
  <dcterms:modified xsi:type="dcterms:W3CDTF">2026-04-10T12:17:20Z</dcterms:modified>
</cp:coreProperties>
</file>