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258" r:id="rId4"/>
    <p:sldId id="266" r:id="rId5"/>
    <p:sldId id="282" r:id="rId6"/>
    <p:sldId id="284" r:id="rId7"/>
    <p:sldId id="275" r:id="rId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4B68-84E2-40F2-9B0A-289D5ED2C8CB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FA94-D32D-4E11-B6A1-3E6245D3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8AE-395F-4841-A1DF-E67B92AC9D86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10B7-7600-4673-B0BB-B529962AE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52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782F0-093A-4224-8AD0-854E92B7E90E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94" y="4717415"/>
            <a:ext cx="4980714" cy="4469130"/>
          </a:xfrm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54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428E-DD67-4137-8578-123D3721EA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5C70-C599-4B9A-82EF-68956418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4910" y="313321"/>
            <a:ext cx="3179422" cy="64174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Gene</a:t>
            </a:r>
            <a:r>
              <a:rPr lang="cs-CZ" sz="3600" b="1" dirty="0" smtClean="0">
                <a:solidFill>
                  <a:srgbClr val="0070C0"/>
                </a:solidFill>
                <a:latin typeface="+mn-lt"/>
              </a:rPr>
              <a:t>ze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3600" b="1" dirty="0" smtClean="0">
                <a:solidFill>
                  <a:srgbClr val="0070C0"/>
                </a:solidFill>
                <a:latin typeface="+mn-lt"/>
              </a:rPr>
              <a:t>ÚFP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893" y="1598448"/>
            <a:ext cx="11539470" cy="33207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b="1" dirty="0" smtClean="0"/>
              <a:t>„Výzkumný ústav pro vakuovou elektroniku, BETATRON  - Zlata medaile EXPO 58, Brusel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 smtClean="0"/>
              <a:t> 1.1.1959 </a:t>
            </a:r>
            <a:r>
              <a:rPr lang="cs-CZ" sz="2400" b="1" dirty="0" smtClean="0">
                <a:solidFill>
                  <a:srgbClr val="002060"/>
                </a:solidFill>
              </a:rPr>
              <a:t>Výzkumný ústav vakuové elektroniky, </a:t>
            </a:r>
            <a:r>
              <a:rPr lang="cs-CZ" sz="2400" b="1" dirty="0" smtClean="0"/>
              <a:t>Československa akademie věd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 smtClean="0"/>
              <a:t>1963 – Přejmenován na  „</a:t>
            </a:r>
            <a:r>
              <a:rPr lang="cs-CZ" sz="2400" b="1" dirty="0" smtClean="0">
                <a:solidFill>
                  <a:srgbClr val="FF0000"/>
                </a:solidFill>
              </a:rPr>
              <a:t>Ústav fyziky plazmatu ČSAV</a:t>
            </a:r>
            <a:r>
              <a:rPr lang="cs-CZ" sz="2400" b="1" dirty="0" smtClean="0"/>
              <a:t>“  </a:t>
            </a: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en-US" sz="2400" b="1" dirty="0" smtClean="0"/>
              <a:t>První experimenty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en-US" sz="2400" b="1" dirty="0" smtClean="0"/>
              <a:t>1963 </a:t>
            </a:r>
            <a:r>
              <a:rPr lang="cs-CZ" altLang="en-US" sz="2400" b="1" dirty="0" err="1" smtClean="0"/>
              <a:t>Elman</a:t>
            </a:r>
            <a:r>
              <a:rPr lang="cs-CZ" altLang="en-US" sz="2400" b="1" dirty="0" smtClean="0"/>
              <a:t> </a:t>
            </a:r>
            <a:r>
              <a:rPr lang="cs-CZ" altLang="en-US" sz="2400" b="1" dirty="0" smtClean="0"/>
              <a:t>1 - </a:t>
            </a:r>
            <a:r>
              <a:rPr lang="cs-CZ" altLang="en-US" sz="2400" b="1" dirty="0" smtClean="0"/>
              <a:t>interakce elektronových svazků s magnetizovaným plazmatem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en-US" sz="2400" b="1" dirty="0" smtClean="0"/>
              <a:t>1964 ER-I </a:t>
            </a:r>
            <a:r>
              <a:rPr lang="cs-CZ" altLang="en-US" sz="2400" b="1" dirty="0" smtClean="0"/>
              <a:t>- interakce </a:t>
            </a:r>
            <a:r>
              <a:rPr lang="cs-CZ" altLang="en-US" sz="2400" b="1" dirty="0" smtClean="0"/>
              <a:t>elektromagnetických </a:t>
            </a:r>
            <a:r>
              <a:rPr lang="cs-CZ" altLang="en-US" sz="2400" b="1" dirty="0" smtClean="0"/>
              <a:t> </a:t>
            </a:r>
            <a:r>
              <a:rPr lang="cs-CZ" altLang="en-US" sz="2400" b="1" dirty="0" smtClean="0"/>
              <a:t>vln s magnetizovaným plazmatem</a:t>
            </a:r>
            <a:endParaRPr lang="cs-CZ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576808" y="5508562"/>
            <a:ext cx="137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Ing Jan Váňa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578226" y="1096731"/>
            <a:ext cx="3363487" cy="50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u="sng" dirty="0" smtClean="0"/>
              <a:t>Jan </a:t>
            </a:r>
            <a:r>
              <a:rPr lang="cs-CZ" b="1" u="sng" dirty="0" err="1" smtClean="0"/>
              <a:t>Stockel</a:t>
            </a:r>
            <a:r>
              <a:rPr lang="cs-CZ" b="1" dirty="0" smtClean="0"/>
              <a:t> od 1969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66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3" y="847511"/>
            <a:ext cx="5515841" cy="3942204"/>
          </a:xfrm>
        </p:spPr>
      </p:pic>
      <p:sp>
        <p:nvSpPr>
          <p:cNvPr id="2" name="Obdélník 1"/>
          <p:cNvSpPr/>
          <p:nvPr/>
        </p:nvSpPr>
        <p:spPr>
          <a:xfrm>
            <a:off x="520384" y="1607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Lev </a:t>
            </a:r>
            <a:r>
              <a:rPr lang="cs-CZ" sz="28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Arcimovič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</a:t>
            </a:r>
            <a:r>
              <a:rPr lang="cs-CZ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 ÚFP 1964</a:t>
            </a:r>
            <a:endParaRPr lang="cs-CZ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„</a:t>
            </a:r>
            <a:r>
              <a:rPr lang="it-IT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capo dei capi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“ 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prvn</a:t>
            </a:r>
            <a:r>
              <a:rPr lang="cs-C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í</a:t>
            </a:r>
            <a:r>
              <a:rPr lang="it-IT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 tokamak</a:t>
            </a:r>
            <a:r>
              <a:rPr lang="cs-CZ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ů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774774" y="4785763"/>
            <a:ext cx="58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Dostal darem malorážku a krabičku nábojů</a:t>
            </a:r>
          </a:p>
          <a:p>
            <a:endParaRPr lang="cs-CZ" sz="2400" b="1" dirty="0" smtClean="0">
              <a:solidFill>
                <a:srgbClr val="000000"/>
              </a:solidFill>
            </a:endParaRPr>
          </a:p>
          <a:p>
            <a:r>
              <a:rPr lang="cs-CZ" sz="2400" b="1" dirty="0" smtClean="0">
                <a:solidFill>
                  <a:srgbClr val="000000"/>
                </a:solidFill>
              </a:rPr>
              <a:t>Začátek fúzního výzkumu v ÚFP 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67" y="90853"/>
            <a:ext cx="4875621" cy="3371144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2" y="3552671"/>
            <a:ext cx="4500108" cy="33745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15200" y="2612387"/>
            <a:ext cx="163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Bird hunter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641772" y="3552671"/>
            <a:ext cx="3447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Museum of </a:t>
            </a:r>
            <a:r>
              <a:rPr lang="en-US" sz="2400" b="1" dirty="0" err="1" smtClean="0">
                <a:solidFill>
                  <a:srgbClr val="FF0000"/>
                </a:solidFill>
              </a:rPr>
              <a:t>Artsimovich</a:t>
            </a:r>
            <a:r>
              <a:rPr lang="en-US" sz="2400" b="1" dirty="0" smtClean="0">
                <a:solidFill>
                  <a:srgbClr val="FF0000"/>
                </a:solidFill>
              </a:rPr>
              <a:t> in </a:t>
            </a:r>
            <a:r>
              <a:rPr lang="en-US" sz="2400" b="1" dirty="0" err="1" smtClean="0">
                <a:solidFill>
                  <a:srgbClr val="FF0000"/>
                </a:solidFill>
              </a:rPr>
              <a:t>Kurchatov</a:t>
            </a:r>
            <a:r>
              <a:rPr lang="en-US" sz="2400" b="1" dirty="0" smtClean="0">
                <a:solidFill>
                  <a:srgbClr val="FF0000"/>
                </a:solidFill>
              </a:rPr>
              <a:t> Institute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6464" y="0"/>
            <a:ext cx="9704832" cy="9144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+mn-lt"/>
              </a:rPr>
              <a:t>Hlavní 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experimenty s plazmatem  ÚFP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3353" y="1056017"/>
            <a:ext cx="11732631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1968 Emigrace klíčových fyziků </a:t>
            </a: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 Seidl, J Teichman, L Šípek, J Václavík, </a:t>
            </a:r>
            <a:r>
              <a:rPr lang="cs-CZ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…..)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latin typeface="Arial" panose="020B0604020202020204" pitchFamily="34" charset="0"/>
              </a:rPr>
              <a:t>1974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REBEX</a:t>
            </a:r>
            <a:r>
              <a:rPr kumimoji="0" lang="cs-CZ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intera</a:t>
            </a:r>
            <a:r>
              <a:rPr kumimoji="0" lang="cs-CZ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kce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relativistického elektronového svazku s magnetizovaným 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plazmatem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1976 </a:t>
            </a:r>
            <a:r>
              <a:rPr lang="en-US" altLang="en-US" sz="1800" dirty="0" smtClean="0">
                <a:latin typeface="Arial" panose="020B0604020202020204" pitchFamily="34" charset="0"/>
              </a:rPr>
              <a:t>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oroidal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ní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experiment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INTERMEZZO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LH current drive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latin typeface="Arial" panose="020B0604020202020204" pitchFamily="34" charset="0"/>
              </a:rPr>
              <a:t>1977 Tokamak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TM 1 MH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latin typeface="Arial" panose="020B0604020202020204" pitchFamily="34" charset="0"/>
              </a:rPr>
              <a:t>1981 </a:t>
            </a:r>
            <a:r>
              <a:rPr lang="en-US" altLang="en-US" sz="1800" b="1" dirty="0" smtClean="0">
                <a:latin typeface="Arial" panose="020B0604020202020204" pitchFamily="34" charset="0"/>
              </a:rPr>
              <a:t>„</a:t>
            </a:r>
            <a:r>
              <a:rPr lang="cs-CZ" altLang="en-US" sz="1800" b="1" dirty="0" smtClean="0">
                <a:latin typeface="Arial" panose="020B0604020202020204" pitchFamily="34" charset="0"/>
              </a:rPr>
              <a:t>Vodou stabilizovaný plazmatron</a:t>
            </a:r>
            <a:r>
              <a:rPr lang="en-US" altLang="en-US" sz="1800" b="1" dirty="0" smtClean="0">
                <a:latin typeface="Arial" panose="020B0604020202020204" pitchFamily="34" charset="0"/>
              </a:rPr>
              <a:t>”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nyní plazmochemické technologie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1985 </a:t>
            </a:r>
            <a:r>
              <a:rPr lang="en-US" altLang="en-US" sz="1800" dirty="0" smtClean="0">
                <a:latin typeface="Arial" panose="020B0604020202020204" pitchFamily="34" charset="0"/>
              </a:rPr>
              <a:t>Upgrade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TM-1-MH </a:t>
            </a:r>
            <a:r>
              <a:rPr lang="cs-CZ" altLang="en-US" sz="1800" dirty="0" smtClean="0">
                <a:latin typeface="Arial" panose="020B0604020202020204" pitchFamily="34" charset="0"/>
              </a:rPr>
              <a:t>na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CASTOR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latin typeface="Arial" panose="020B0604020202020204" pitchFamily="34" charset="0"/>
              </a:rPr>
              <a:t>1985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en-US" sz="1800" dirty="0" smtClean="0">
                <a:latin typeface="Arial" panose="020B0604020202020204" pitchFamily="34" charset="0"/>
              </a:rPr>
              <a:t>Oddělení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„</a:t>
            </a:r>
            <a:r>
              <a:rPr kumimoji="0" lang="cs-CZ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Materiálové inženýrství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stále)</a:t>
            </a:r>
            <a:endParaRPr kumimoji="0" lang="cs-C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b="1" dirty="0" smtClean="0">
                <a:latin typeface="Arial" panose="020B0604020202020204" pitchFamily="34" charset="0"/>
              </a:rPr>
              <a:t>1990 Rychlé pulsní  </a:t>
            </a:r>
            <a:r>
              <a:rPr lang="cs-CZ" altLang="en-US" sz="1800" b="1" dirty="0">
                <a:latin typeface="Arial" panose="020B0604020202020204" pitchFamily="34" charset="0"/>
              </a:rPr>
              <a:t>výboje  ve vodě, kapilární </a:t>
            </a:r>
            <a:r>
              <a:rPr lang="cs-CZ" altLang="en-US" sz="1800" b="1" dirty="0" smtClean="0">
                <a:latin typeface="Arial" panose="020B0604020202020204" pitchFamily="34" charset="0"/>
              </a:rPr>
              <a:t>výboj, …</a:t>
            </a:r>
            <a:endParaRPr kumimoji="0" lang="cs-C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1999 </a:t>
            </a:r>
            <a:r>
              <a:rPr lang="cs-CZ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EURATOM</a:t>
            </a:r>
            <a:endParaRPr lang="cs-CZ" altLang="en-US" sz="1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2001 </a:t>
            </a:r>
            <a:r>
              <a:rPr lang="cs-CZ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Prague </a:t>
            </a:r>
            <a:r>
              <a:rPr lang="cs-CZ" alt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Asterix</a:t>
            </a:r>
            <a:r>
              <a:rPr lang="cs-CZ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Laser </a:t>
            </a:r>
            <a:r>
              <a:rPr lang="cs-CZ" altLang="en-US" sz="1800" b="1" dirty="0" smtClean="0">
                <a:latin typeface="Arial" panose="020B0604020202020204" pitchFamily="34" charset="0"/>
              </a:rPr>
              <a:t>(nyní oddělení </a:t>
            </a:r>
            <a:r>
              <a:rPr lang="cs-CZ" altLang="en-US" sz="1800" b="1" dirty="0">
                <a:latin typeface="Arial" panose="020B0604020202020204" pitchFamily="34" charset="0"/>
              </a:rPr>
              <a:t>laserového plazmatu)</a:t>
            </a:r>
            <a:endParaRPr lang="cs-CZ" altLang="en-US" sz="1800" b="1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dirty="0" smtClean="0">
                <a:latin typeface="Arial" panose="020B0604020202020204" pitchFamily="34" charset="0"/>
              </a:rPr>
              <a:t>2007 </a:t>
            </a:r>
            <a:r>
              <a:rPr lang="cs-CZ" altLang="en-US" sz="1800" dirty="0" smtClean="0">
                <a:latin typeface="Arial" panose="020B0604020202020204" pitchFamily="34" charset="0"/>
              </a:rPr>
              <a:t>CASTOR na FJFI </a:t>
            </a:r>
            <a:r>
              <a:rPr lang="cs-CZ" altLang="en-US" sz="1800" dirty="0" smtClean="0">
                <a:latin typeface="Arial" panose="020B0604020202020204" pitchFamily="34" charset="0"/>
              </a:rPr>
              <a:t>– </a:t>
            </a:r>
            <a:r>
              <a:rPr lang="cs-CZ" altLang="en-US" sz="1800" b="1" dirty="0" smtClean="0">
                <a:latin typeface="Arial" panose="020B0604020202020204" pitchFamily="34" charset="0"/>
              </a:rPr>
              <a:t>GOLEM</a:t>
            </a:r>
            <a:endParaRPr lang="cs-CZ" altLang="en-US" sz="1800" b="1" dirty="0" smtClean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dirty="0" smtClean="0">
                <a:latin typeface="Arial" panose="020B0604020202020204" pitchFamily="34" charset="0"/>
              </a:rPr>
              <a:t>2007 - 2021 </a:t>
            </a:r>
            <a:r>
              <a:rPr lang="cs-CZ" altLang="en-US" sz="1800" b="1" dirty="0" smtClean="0">
                <a:latin typeface="Arial" panose="020B0604020202020204" pitchFamily="34" charset="0"/>
              </a:rPr>
              <a:t>COMPASS</a:t>
            </a:r>
            <a:r>
              <a:rPr lang="cs-CZ" altLang="en-US" sz="1800" dirty="0" smtClean="0">
                <a:latin typeface="Arial" panose="020B0604020202020204" pitchFamily="34" charset="0"/>
              </a:rPr>
              <a:t> – </a:t>
            </a:r>
            <a:r>
              <a:rPr lang="cs-CZ" altLang="en-US" sz="1800" dirty="0" err="1" smtClean="0">
                <a:latin typeface="Arial" panose="020B0604020202020204" pitchFamily="34" charset="0"/>
              </a:rPr>
              <a:t>Culham</a:t>
            </a:r>
            <a:r>
              <a:rPr lang="cs-CZ" altLang="en-US" sz="1800" dirty="0" smtClean="0">
                <a:latin typeface="Arial" panose="020B0604020202020204" pitchFamily="34" charset="0"/>
              </a:rPr>
              <a:t> </a:t>
            </a:r>
            <a:r>
              <a:rPr lang="cs-CZ" altLang="en-US" sz="1800" dirty="0" err="1" smtClean="0">
                <a:latin typeface="Arial" panose="020B0604020202020204" pitchFamily="34" charset="0"/>
              </a:rPr>
              <a:t>lab</a:t>
            </a:r>
            <a:r>
              <a:rPr lang="cs-CZ" altLang="en-US" sz="1800" dirty="0" smtClean="0">
                <a:latin typeface="Arial" panose="020B0604020202020204" pitchFamily="34" charset="0"/>
              </a:rPr>
              <a:t>, </a:t>
            </a:r>
            <a:r>
              <a:rPr lang="cs-CZ" altLang="en-US" sz="1800" dirty="0" smtClean="0">
                <a:latin typeface="Arial" panose="020B0604020202020204" pitchFamily="34" charset="0"/>
              </a:rPr>
              <a:t>UK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en-US" sz="1800" dirty="0" smtClean="0">
                <a:latin typeface="Arial" panose="020B0604020202020204" pitchFamily="34" charset="0"/>
              </a:rPr>
              <a:t>2021 …… </a:t>
            </a:r>
            <a:r>
              <a:rPr lang="cs-CZ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COMPASS - Upgrade</a:t>
            </a:r>
            <a:endParaRPr lang="cs-CZ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5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93931"/>
              </p:ext>
            </p:extLst>
          </p:nvPr>
        </p:nvGraphicFramePr>
        <p:xfrm>
          <a:off x="396680" y="89294"/>
          <a:ext cx="4750674" cy="672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680" y="89294"/>
                        <a:ext cx="4750674" cy="6722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277" y="1478160"/>
            <a:ext cx="4750674" cy="11075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b="1" dirty="0" smtClean="0">
                <a:latin typeface="+mn-lt"/>
              </a:rPr>
              <a:t>Tokamak TM 1 MH - 1977</a:t>
            </a:r>
            <a:endParaRPr lang="en-US" sz="2800" b="1" dirty="0">
              <a:latin typeface="+mn-lt"/>
            </a:endParaRPr>
          </a:p>
        </p:txBody>
      </p:sp>
      <p:pic>
        <p:nvPicPr>
          <p:cNvPr id="6" name="Picture 2" descr="Castor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77866"/>
            <a:ext cx="4625206" cy="42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05422" y="529811"/>
            <a:ext cx="4569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 smtClean="0"/>
              <a:t>Neinduktivní </a:t>
            </a:r>
            <a:r>
              <a:rPr lang="cs-CZ" dirty="0"/>
              <a:t>vlečení proudu LH  vlnou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Turbulence plazmatu, elektrická pole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Vývoj elektrických sond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První projekty s MAAE ve Vídni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• …….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623171" y="2018370"/>
            <a:ext cx="461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CASTOR </a:t>
            </a:r>
            <a:r>
              <a:rPr lang="cs-CZ" b="1" dirty="0" smtClean="0">
                <a:solidFill>
                  <a:schemeClr val="bg1"/>
                </a:solidFill>
                <a:latin typeface="+mn-lt"/>
              </a:rPr>
              <a:t>od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1985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5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ASTOR-first sh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4" y="977901"/>
            <a:ext cx="9922933" cy="46158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837124" y="5962134"/>
            <a:ext cx="199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length ~ 8 </a:t>
            </a:r>
            <a:r>
              <a:rPr lang="en-US" dirty="0" err="1" smtClean="0"/>
              <a:t>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064" y="85344"/>
            <a:ext cx="11070336" cy="499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Spolupráce ÚFP s 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českými institucemi a universitami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07264" y="646176"/>
            <a:ext cx="11679936" cy="5864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Fyzikální ústav – doutnavý výboj, tenké vrstvy, laserové plazma (Perun) (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Pekárek, </a:t>
            </a:r>
            <a:r>
              <a:rPr lang="cs-CZ" sz="2000" b="1" dirty="0" err="1" smtClean="0">
                <a:solidFill>
                  <a:srgbClr val="0070C0"/>
                </a:solidFill>
                <a:latin typeface="+mn-lt"/>
              </a:rPr>
              <a:t>Štirand</a:t>
            </a:r>
            <a:r>
              <a:rPr lang="cs-CZ" sz="2000" b="1" dirty="0" smtClean="0">
                <a:latin typeface="+mn-lt"/>
              </a:rPr>
              <a:t>, ……)</a:t>
            </a:r>
          </a:p>
          <a:p>
            <a:r>
              <a:rPr lang="cs-CZ" sz="2000" b="1" dirty="0" smtClean="0">
                <a:latin typeface="+mn-lt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Matematicko-fyzikální fakulta – Katedra elektroniky a vakuové fyziky (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Kunz,  M Šícha, nyní M Tichý, ……</a:t>
            </a:r>
            <a:r>
              <a:rPr lang="cs-CZ" sz="2000" b="1" dirty="0" smtClean="0">
                <a:latin typeface="+mn-lt"/>
              </a:rPr>
              <a:t>), později Katedra Teoretické fyziky</a:t>
            </a:r>
          </a:p>
          <a:p>
            <a:endParaRPr lang="cs-CZ" sz="2000" b="1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Fakulta jaderná a fyzikálně inženýrská, katedra fyzikální elektroniky, </a:t>
            </a:r>
            <a:r>
              <a:rPr lang="cs-CZ" sz="2000" b="1" dirty="0">
                <a:latin typeface="+mn-lt"/>
              </a:rPr>
              <a:t>laserové plazma,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(prof. Drška, J </a:t>
            </a:r>
            <a:r>
              <a:rPr lang="cs-CZ" sz="2000" b="1" dirty="0" err="1" smtClean="0">
                <a:solidFill>
                  <a:srgbClr val="0070C0"/>
                </a:solidFill>
                <a:latin typeface="+mn-lt"/>
              </a:rPr>
              <a:t>Limpouch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, M Kálal, …..)</a:t>
            </a:r>
            <a:endParaRPr lang="cs-CZ" sz="2000" b="1" dirty="0" smtClean="0">
              <a:latin typeface="+mn-lt"/>
            </a:endParaRPr>
          </a:p>
          <a:p>
            <a:endParaRPr lang="cs-CZ" sz="2000" b="1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Elektrotechnická fakulta ČVUT – silnoproudý </a:t>
            </a:r>
            <a:r>
              <a:rPr lang="cs-CZ" sz="2000" b="1" dirty="0" err="1" smtClean="0">
                <a:latin typeface="+mn-lt"/>
              </a:rPr>
              <a:t>v</a:t>
            </a:r>
            <a:r>
              <a:rPr lang="cs-CZ" sz="2000" b="1" dirty="0" err="1">
                <a:latin typeface="+mn-lt"/>
              </a:rPr>
              <a:t>ý</a:t>
            </a:r>
            <a:r>
              <a:rPr lang="en-US" sz="2000" b="1" dirty="0" err="1" smtClean="0">
                <a:latin typeface="+mn-lt"/>
              </a:rPr>
              <a:t>boj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typu</a:t>
            </a:r>
            <a:r>
              <a:rPr lang="en-US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pinch</a:t>
            </a:r>
            <a:r>
              <a:rPr lang="en-US" sz="2000" b="1" dirty="0" smtClean="0">
                <a:latin typeface="+mn-lt"/>
              </a:rPr>
              <a:t>”</a:t>
            </a:r>
            <a:r>
              <a:rPr lang="cs-CZ" sz="2000" b="1" dirty="0" smtClean="0">
                <a:latin typeface="+mn-lt"/>
              </a:rPr>
              <a:t> (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prof. Kracík, P Kubeš,  </a:t>
            </a:r>
            <a:r>
              <a:rPr lang="cs-CZ" sz="2000" b="1" dirty="0" err="1" smtClean="0">
                <a:solidFill>
                  <a:srgbClr val="0070C0"/>
                </a:solidFill>
                <a:latin typeface="+mn-lt"/>
              </a:rPr>
              <a:t>Klír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, …</a:t>
            </a:r>
            <a:r>
              <a:rPr lang="cs-CZ" sz="2000" b="1" dirty="0" smtClean="0">
                <a:latin typeface="+mn-lt"/>
              </a:rPr>
              <a:t>)  </a:t>
            </a:r>
          </a:p>
          <a:p>
            <a:endParaRPr lang="cs-CZ" sz="20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Masarykova univerzita Brno, </a:t>
            </a:r>
            <a:r>
              <a:rPr lang="cs-CZ" sz="2000" b="1" dirty="0" err="1" smtClean="0">
                <a:latin typeface="+mn-lt"/>
              </a:rPr>
              <a:t>koronový</a:t>
            </a:r>
            <a:r>
              <a:rPr lang="cs-CZ" sz="2000" b="1" dirty="0" smtClean="0">
                <a:latin typeface="+mn-lt"/>
              </a:rPr>
              <a:t> výboj, plazmové technologie (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Gross, Trunec,… ) </a:t>
            </a:r>
            <a:endParaRPr lang="en-US" sz="2000" b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n-lt"/>
              </a:rPr>
              <a:t>VUT Brno , </a:t>
            </a:r>
            <a:r>
              <a:rPr lang="en-US" sz="2000" b="1" dirty="0" err="1" smtClean="0">
                <a:latin typeface="+mn-lt"/>
              </a:rPr>
              <a:t>playmov</a:t>
            </a:r>
            <a:r>
              <a:rPr lang="cs-CZ" sz="2000" b="1" dirty="0" smtClean="0">
                <a:latin typeface="+mn-lt"/>
              </a:rPr>
              <a:t>é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technologie</a:t>
            </a:r>
            <a:r>
              <a:rPr lang="en-US" sz="2000" b="1" dirty="0" smtClean="0">
                <a:latin typeface="+mn-lt"/>
              </a:rPr>
              <a:t> (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F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Kr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č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ma</a:t>
            </a:r>
            <a:r>
              <a:rPr lang="en-US" sz="2000" b="1" dirty="0" smtClean="0">
                <a:latin typeface="+mn-lt"/>
              </a:rPr>
              <a:t>)</a:t>
            </a:r>
            <a:endParaRPr lang="cs-CZ" sz="2000" b="1" dirty="0" smtClean="0">
              <a:latin typeface="+mn-lt"/>
            </a:endParaRPr>
          </a:p>
          <a:p>
            <a:endParaRPr lang="cs-CZ" sz="2000" b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+mn-lt"/>
              </a:rPr>
              <a:t>Západočeská univerzita Plzeň, magnetronový výboj, tenké vrstvy  (</a:t>
            </a:r>
            <a:r>
              <a:rPr lang="cs-CZ" sz="2000" b="1" dirty="0" smtClean="0">
                <a:solidFill>
                  <a:srgbClr val="0070C0"/>
                </a:solidFill>
                <a:latin typeface="+mn-lt"/>
              </a:rPr>
              <a:t>J Vlček</a:t>
            </a:r>
            <a:r>
              <a:rPr lang="cs-CZ" sz="2000" b="1" dirty="0" smtClean="0">
                <a:latin typeface="+mn-lt"/>
              </a:rPr>
              <a:t>) </a:t>
            </a:r>
            <a:endParaRPr lang="cs-CZ" sz="2000" b="1" dirty="0">
              <a:latin typeface="+mn-lt"/>
            </a:endParaRPr>
          </a:p>
          <a:p>
            <a:endParaRPr lang="cs-CZ" sz="2000" b="1" dirty="0" smtClean="0">
              <a:latin typeface="+mn-lt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Symposium o fyzice a technice plazmatu od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1971 každé dva roky. Nyní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</a:rPr>
              <a:t>uz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29 ročník (SPPT) </a:t>
            </a:r>
          </a:p>
          <a:p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46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993" y="182290"/>
            <a:ext cx="7433953" cy="100524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Storage </a:t>
            </a:r>
            <a:r>
              <a:rPr lang="cs-CZ" sz="2800" b="1" dirty="0" smtClean="0">
                <a:latin typeface="+mn-lt"/>
              </a:rPr>
              <a:t>osciloskop</a:t>
            </a:r>
            <a:r>
              <a:rPr lang="en-US" sz="2800" b="1" dirty="0" err="1" smtClean="0">
                <a:latin typeface="+mn-lt"/>
              </a:rPr>
              <a:t>es</a:t>
            </a: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>
                <a:latin typeface="+mn-lt"/>
              </a:rPr>
              <a:t>+ </a:t>
            </a:r>
            <a:r>
              <a:rPr lang="cs-CZ" sz="2800" b="1" dirty="0" smtClean="0">
                <a:latin typeface="+mn-lt"/>
              </a:rPr>
              <a:t>Polaroid</a:t>
            </a:r>
            <a:r>
              <a:rPr lang="en-US" sz="2800" b="1" dirty="0" smtClean="0">
                <a:latin typeface="+mn-lt"/>
              </a:rPr>
              <a:t> camera </a:t>
            </a:r>
            <a:r>
              <a:rPr lang="cs-CZ" sz="2800" b="1" dirty="0" smtClean="0">
                <a:latin typeface="+mn-lt"/>
              </a:rPr>
              <a:t>+ </a:t>
            </a:r>
            <a:r>
              <a:rPr lang="en-US" sz="2800" b="1" dirty="0" smtClean="0">
                <a:latin typeface="+mn-lt"/>
              </a:rPr>
              <a:t>“</a:t>
            </a:r>
            <a:r>
              <a:rPr lang="cs-CZ" sz="2800" b="1" dirty="0" err="1" smtClean="0">
                <a:latin typeface="+mn-lt"/>
              </a:rPr>
              <a:t>digitaliz</a:t>
            </a:r>
            <a:r>
              <a:rPr lang="en-US" sz="2800" b="1" dirty="0" err="1" smtClean="0">
                <a:latin typeface="+mn-lt"/>
              </a:rPr>
              <a:t>ation</a:t>
            </a:r>
            <a:r>
              <a:rPr lang="en-US" sz="2800" b="1" dirty="0" smtClean="0">
                <a:latin typeface="+mn-lt"/>
              </a:rPr>
              <a:t>” via</a:t>
            </a:r>
            <a:r>
              <a:rPr lang="cs-CZ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transparent paper (mm</a:t>
            </a:r>
            <a:r>
              <a:rPr lang="cs-CZ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scale)</a:t>
            </a:r>
            <a:endParaRPr lang="cs-CZ" sz="2800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43" y="288094"/>
            <a:ext cx="3335825" cy="8994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44" y="2375479"/>
            <a:ext cx="2007672" cy="1491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6" y="3482644"/>
            <a:ext cx="1673041" cy="29329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409" y="4183487"/>
            <a:ext cx="3303342" cy="21882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067" y="1412850"/>
            <a:ext cx="4818563" cy="43783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6255" y="1393625"/>
            <a:ext cx="2365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Logarithmic ruler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9429" y="2375479"/>
            <a:ext cx="216161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Programmable calculator TI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83372" y="1636816"/>
            <a:ext cx="216161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Mechanical calculator for first numerical simulations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04916" y="3866854"/>
            <a:ext cx="214833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first PC (1986??) from</a:t>
            </a:r>
          </a:p>
          <a:p>
            <a:r>
              <a:rPr lang="cs-CZ" sz="2400" b="1" dirty="0"/>
              <a:t>JZD Slušovice – 70 </a:t>
            </a:r>
            <a:r>
              <a:rPr lang="en-US" sz="2400" b="1" dirty="0" smtClean="0"/>
              <a:t>000  CZK</a:t>
            </a:r>
            <a:r>
              <a:rPr lang="cs-CZ" sz="2400" b="1" dirty="0" smtClean="0"/>
              <a:t>!! </a:t>
            </a:r>
            <a:r>
              <a:rPr lang="en-US" sz="2400" b="1" dirty="0" smtClean="0"/>
              <a:t>~ </a:t>
            </a:r>
            <a:r>
              <a:rPr lang="cs-CZ" sz="2400" b="1" dirty="0" smtClean="0"/>
              <a:t>20 </a:t>
            </a:r>
            <a:r>
              <a:rPr lang="en-US" sz="2400" b="1" dirty="0" smtClean="0"/>
              <a:t>month salaries</a:t>
            </a:r>
            <a:endParaRPr lang="cs-CZ" sz="2400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7327075" y="1187532"/>
            <a:ext cx="1021278" cy="13656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57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455</Words>
  <Application>Microsoft Office PowerPoint</Application>
  <PresentationFormat>Vlastní</PresentationFormat>
  <Paragraphs>62</Paragraphs>
  <Slides>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Office</vt:lpstr>
      <vt:lpstr>Acrobat Document</vt:lpstr>
      <vt:lpstr>Geneze ÚFP</vt:lpstr>
      <vt:lpstr>Prezentace aplikace PowerPoint</vt:lpstr>
      <vt:lpstr>Hlavní experimenty s plazmatem  ÚFP </vt:lpstr>
      <vt:lpstr>Tokamak TM 1 MH - 1977</vt:lpstr>
      <vt:lpstr>Prezentace aplikace PowerPoint</vt:lpstr>
      <vt:lpstr>Spolupráce ÚFP s českými institucemi a universitami</vt:lpstr>
      <vt:lpstr>Storage osciloskopes + Polaroid camera + “digitalization” via transparent paper (mm scale)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Jan Stockel</cp:lastModifiedBy>
  <cp:revision>162</cp:revision>
  <cp:lastPrinted>2019-10-18T09:24:46Z</cp:lastPrinted>
  <dcterms:created xsi:type="dcterms:W3CDTF">2019-10-16T11:41:24Z</dcterms:created>
  <dcterms:modified xsi:type="dcterms:W3CDTF">2021-02-17T14:15:46Z</dcterms:modified>
</cp:coreProperties>
</file>