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3"/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Candara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andara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ndar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ndara-boldItalic.fntdata"/><Relationship Id="rId30" Type="http://schemas.openxmlformats.org/officeDocument/2006/relationships/font" Target="fonts/Candar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d7f1e8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5f39d7f1e8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612fefda56_1_1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612fefda56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12fefda56_1_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612fefda56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f39d7f1e8_0_4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f39d7f1e8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fb7b8b445_2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fb7b8b44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f39d7f1e8_0_6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5f39d7f1e8_0_6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612fefda56_1_1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612fefda56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Do unify LYSO CeBr3 fig style, titles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612fefda56_1_16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612fefda56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f39d7f1e8_0_4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f39d7f1e8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ToDo remove camera edge (should be centroid enough)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f39d7f1e8_0_6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5f39d7f1e8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5fb7b8b445_4_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5fb7b8b445_4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f39d7f1e8_0_4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f39d7f1e8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fb7b8b445_4_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5fb7b8b445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top three lines of the Figure show the main GOLEM tokamak parameters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 make figure in png, check readability and remove raw mirr. coil line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discharges analyzed – not one time phenomena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 check with Gergo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5f39d7f1e8_0_4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5f39d7f1e8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612fefda56_0_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612fefda5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f39d7f1e8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35f39d7f1e8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d7f1e8_0_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5f39d7f1e8_0_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12fefda56_1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12fefda56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d7f1e8_0_4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d7f1e8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potential for Soft X-ray camera test for Compass-U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d7f1e8_0_5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5f39d7f1e8_0_5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f39d7f1e8_0_4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f39d7f1e8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use on TCV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f39d7f1e8_0_4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f39d7f1e8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087575" y="196781"/>
            <a:ext cx="6534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78175" y="948037"/>
            <a:ext cx="8343900" cy="37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1" y="4750737"/>
            <a:ext cx="9144000" cy="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/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ndara"/>
              <a:buNone/>
              <a:defRPr sz="6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825038" y="334171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5"/>
          <p:cNvCxnSpPr/>
          <p:nvPr/>
        </p:nvCxnSpPr>
        <p:spPr>
          <a:xfrm>
            <a:off x="905743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79520" y="885550"/>
            <a:ext cx="8342700" cy="3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Arial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 sz="1300"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showMasterSp="0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7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showMasterSp="0" type="secHead">
  <p:cSld name="SECTION_HEADER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8"/>
          <p:cNvSpPr txBox="1"/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ndara"/>
              <a:buNone/>
              <a:defRPr b="0" sz="6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" name="Google Shape;92;p18"/>
          <p:cNvCxnSpPr/>
          <p:nvPr/>
        </p:nvCxnSpPr>
        <p:spPr>
          <a:xfrm>
            <a:off x="905743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822960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2" type="body"/>
          </p:nvPr>
        </p:nvSpPr>
        <p:spPr>
          <a:xfrm>
            <a:off x="4663440" y="1384301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82296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3" name="Google Shape;103;p20"/>
          <p:cNvSpPr txBox="1"/>
          <p:nvPr>
            <p:ph idx="2" type="body"/>
          </p:nvPr>
        </p:nvSpPr>
        <p:spPr>
          <a:xfrm>
            <a:off x="822960" y="1936751"/>
            <a:ext cx="3703200" cy="24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3" type="body"/>
          </p:nvPr>
        </p:nvSpPr>
        <p:spPr>
          <a:xfrm>
            <a:off x="466344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05" name="Google Shape;105;p20"/>
          <p:cNvSpPr txBox="1"/>
          <p:nvPr>
            <p:ph idx="4" type="body"/>
          </p:nvPr>
        </p:nvSpPr>
        <p:spPr>
          <a:xfrm>
            <a:off x="4663440" y="1936750"/>
            <a:ext cx="3703200" cy="24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6" name="Google Shape;106;p20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showMasterSp="0" type="objTx">
  <p:cSld name="OBJECT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2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2"/>
          <p:cNvSpPr txBox="1"/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ndara"/>
              <a:buNone/>
              <a:defRPr b="0" sz="27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2" type="body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20" name="Google Shape;120;p22"/>
          <p:cNvSpPr txBox="1"/>
          <p:nvPr>
            <p:ph idx="10" type="dt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2"/>
          <p:cNvSpPr txBox="1"/>
          <p:nvPr>
            <p:ph idx="11" type="ftr"/>
          </p:nvPr>
        </p:nvSpPr>
        <p:spPr>
          <a:xfrm>
            <a:off x="3600450" y="4844839"/>
            <a:ext cx="348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showMasterSp="0" type="picTx">
  <p:cSld name="PICTURE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0" y="3714750"/>
            <a:ext cx="9141600" cy="142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3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3"/>
          <p:cNvSpPr txBox="1"/>
          <p:nvPr>
            <p:ph type="title"/>
          </p:nvPr>
        </p:nvSpPr>
        <p:spPr>
          <a:xfrm>
            <a:off x="822960" y="3806190"/>
            <a:ext cx="75852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ndara"/>
              <a:buNone/>
              <a:defRPr b="0" sz="27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3"/>
          <p:cNvSpPr/>
          <p:nvPr>
            <p:ph idx="2" type="pic"/>
          </p:nvPr>
        </p:nvSpPr>
        <p:spPr>
          <a:xfrm>
            <a:off x="11" y="0"/>
            <a:ext cx="9144000" cy="3686400"/>
          </a:xfrm>
          <a:prstGeom prst="rect">
            <a:avLst/>
          </a:prstGeom>
          <a:solidFill>
            <a:srgbClr val="BECAD4"/>
          </a:solidFill>
          <a:ln>
            <a:noFill/>
          </a:ln>
        </p:spPr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822960" y="4430268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29" name="Google Shape;129;p2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 rot="5400000">
            <a:off x="2763261" y="-1498100"/>
            <a:ext cx="3575400" cy="83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showMasterSp="0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 txBox="1"/>
          <p:nvPr>
            <p:ph type="title"/>
          </p:nvPr>
        </p:nvSpPr>
        <p:spPr>
          <a:xfrm rot="5400000">
            <a:off x="5369550" y="1483427"/>
            <a:ext cx="4320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 rot="5400000">
            <a:off x="1368975" y="-431174"/>
            <a:ext cx="4320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ndara"/>
              <a:buNone/>
              <a:defRPr b="0" i="0" sz="24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79520" y="885550"/>
            <a:ext cx="8342700" cy="3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23850" lvl="0" marL="457200" marR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b="0" i="0" sz="15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-298450" lvl="3" marL="18288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-298450" lvl="4" marL="22860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-298450" lvl="5" marL="27432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-298450" lvl="6" marL="32004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-298450" lvl="7" marL="3657600" marR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-298450" lvl="8" marL="4114800" marR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7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7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14"/>
          <p:cNvCxnSpPr/>
          <p:nvPr/>
        </p:nvCxnSpPr>
        <p:spPr>
          <a:xfrm>
            <a:off x="199747" y="730774"/>
            <a:ext cx="8642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47.png"/><Relationship Id="rId5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github.com/Tomotok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5" Type="http://schemas.openxmlformats.org/officeDocument/2006/relationships/image" Target="../media/image3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5" Type="http://schemas.openxmlformats.org/officeDocument/2006/relationships/image" Target="../media/image36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26.jpg"/><Relationship Id="rId5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46.png"/><Relationship Id="rId5" Type="http://schemas.openxmlformats.org/officeDocument/2006/relationships/image" Target="../media/image37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307"/>
              <a:buFont typeface="Arial"/>
              <a:buNone/>
            </a:pPr>
            <a:r>
              <a:rPr b="1" lang="en-US" sz="5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the current state of runaway electron measurements at the GOLEM tokamak</a:t>
            </a:r>
            <a:endParaRPr b="1"/>
          </a:p>
        </p:txBody>
      </p:sp>
      <p:sp>
        <p:nvSpPr>
          <p:cNvPr id="151" name="Google Shape;151;p26"/>
          <p:cNvSpPr txBox="1"/>
          <p:nvPr>
            <p:ph idx="1" type="subTitle"/>
          </p:nvPr>
        </p:nvSpPr>
        <p:spPr>
          <a:xfrm>
            <a:off x="825038" y="334171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8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L. Lobko, Š. Malec, M. Tunkl</a:t>
            </a:r>
            <a:r>
              <a:rPr lang="en-US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O. Ficker, </a:t>
            </a:r>
            <a:br>
              <a:rPr lang="en-US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G. I.</a:t>
            </a:r>
            <a:r>
              <a:rPr lang="en-US"/>
              <a:t> </a:t>
            </a:r>
            <a:r>
              <a:rPr lang="en-US"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Pokol, V. Svoboda, J. Cerovsky</a:t>
            </a:r>
            <a:endParaRPr/>
          </a:p>
        </p:txBody>
      </p:sp>
      <p:sp>
        <p:nvSpPr>
          <p:cNvPr id="152" name="Google Shape;152;p26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5" title="Snímek obrazovky 2025-06-04 15474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25" y="2098675"/>
            <a:ext cx="5888577" cy="26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in-vessel scintillation probe</a:t>
            </a:r>
            <a:endParaRPr/>
          </a:p>
        </p:txBody>
      </p:sp>
      <p:sp>
        <p:nvSpPr>
          <p:cNvPr id="257" name="Google Shape;257;p35"/>
          <p:cNvSpPr txBox="1"/>
          <p:nvPr>
            <p:ph idx="1" type="body"/>
          </p:nvPr>
        </p:nvSpPr>
        <p:spPr>
          <a:xfrm>
            <a:off x="379525" y="885550"/>
            <a:ext cx="8563800" cy="21561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Goal: </a:t>
            </a:r>
            <a:r>
              <a:rPr b="1" lang="en-US" u="sng"/>
              <a:t>direct measurement of REs</a:t>
            </a:r>
            <a:endParaRPr b="1" u="sng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scintillation probe placed inside the tokamak chamber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REs → direct hit of scintillation pins → optical fibers → SiPM (</a:t>
            </a:r>
            <a:r>
              <a:rPr lang="en-US"/>
              <a:t>outside the chamber)</a:t>
            </a:r>
            <a:r>
              <a:rPr lang="en-US"/>
              <a:t> → oscilloscope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manipulator → </a:t>
            </a:r>
            <a:r>
              <a:rPr lang="en-US" u="sng"/>
              <a:t>easy to change radial position and the observed angle</a:t>
            </a:r>
            <a:endParaRPr u="sng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collaboration with </a:t>
            </a:r>
            <a:r>
              <a:rPr b="1" lang="en-US"/>
              <a:t>crytur</a:t>
            </a:r>
            <a:r>
              <a:rPr lang="en-US"/>
              <a:t> company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9" name="Google Shape;25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325" y="2953523"/>
            <a:ext cx="1367000" cy="128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6" title="Snímek obrazovky 2025-06-02 2059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775" y="956375"/>
            <a:ext cx="4317551" cy="34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 rotWithShape="1">
          <a:blip r:embed="rId4">
            <a:alphaModFix/>
          </a:blip>
          <a:srcRect b="0" l="-2360" r="2359" t="0"/>
          <a:stretch/>
        </p:blipFill>
        <p:spPr>
          <a:xfrm>
            <a:off x="2464753" y="2247875"/>
            <a:ext cx="3042300" cy="2472300"/>
          </a:xfrm>
          <a:prstGeom prst="snip2DiagRect">
            <a:avLst>
              <a:gd fmla="val 0" name="adj1"/>
              <a:gd fmla="val 50000" name="adj2"/>
            </a:avLst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Probe design</a:t>
            </a:r>
            <a:endParaRPr/>
          </a:p>
        </p:txBody>
      </p:sp>
      <p:sp>
        <p:nvSpPr>
          <p:cNvPr id="267" name="Google Shape;267;p36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379525" y="885550"/>
            <a:ext cx="5431500" cy="8088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 fontScale="25000" lnSpcReduction="20000"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●"/>
            </a:pPr>
            <a:r>
              <a:rPr lang="en-US" sz="6000"/>
              <a:t>Compact size of the whole probe - 93 x 25 mm</a:t>
            </a:r>
            <a:endParaRPr sz="60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6000" u="sng"/>
              <a:t>Very flexible design (no glued parts)</a:t>
            </a:r>
            <a:endParaRPr sz="6000" u="sng"/>
          </a:p>
          <a:p>
            <a:pPr indent="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9" name="Google Shape;269;p36"/>
          <p:cNvCxnSpPr/>
          <p:nvPr/>
        </p:nvCxnSpPr>
        <p:spPr>
          <a:xfrm>
            <a:off x="979850" y="2036825"/>
            <a:ext cx="729300" cy="8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0" name="Google Shape;270;p36"/>
          <p:cNvSpPr txBox="1"/>
          <p:nvPr/>
        </p:nvSpPr>
        <p:spPr>
          <a:xfrm>
            <a:off x="1857563" y="1603125"/>
            <a:ext cx="28923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testing of various types of collimators, pins/coating thickness, etc.</a:t>
            </a:r>
            <a:endParaRPr b="1"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1" name="Google Shape;271;p36"/>
          <p:cNvSpPr txBox="1"/>
          <p:nvPr/>
        </p:nvSpPr>
        <p:spPr>
          <a:xfrm>
            <a:off x="1075225" y="2776525"/>
            <a:ext cx="9126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collimator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2" name="Google Shape;272;p36"/>
          <p:cNvSpPr txBox="1"/>
          <p:nvPr/>
        </p:nvSpPr>
        <p:spPr>
          <a:xfrm>
            <a:off x="1312575" y="3123913"/>
            <a:ext cx="11922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pins holder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3" name="Google Shape;273;p36"/>
          <p:cNvSpPr txBox="1"/>
          <p:nvPr/>
        </p:nvSpPr>
        <p:spPr>
          <a:xfrm>
            <a:off x="1955775" y="3364000"/>
            <a:ext cx="9126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scint pins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1799375" y="3771675"/>
            <a:ext cx="17373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optical fibers holder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5" name="Google Shape;275;p36"/>
          <p:cNvSpPr txBox="1"/>
          <p:nvPr/>
        </p:nvSpPr>
        <p:spPr>
          <a:xfrm>
            <a:off x="2684900" y="4179350"/>
            <a:ext cx="13932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manipulator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76" name="Google Shape;276;p36"/>
          <p:cNvCxnSpPr/>
          <p:nvPr/>
        </p:nvCxnSpPr>
        <p:spPr>
          <a:xfrm flipH="1" rot="10800000">
            <a:off x="2123775" y="2886500"/>
            <a:ext cx="488400" cy="80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" name="Google Shape;277;p36"/>
          <p:cNvCxnSpPr/>
          <p:nvPr/>
        </p:nvCxnSpPr>
        <p:spPr>
          <a:xfrm flipH="1" rot="10800000">
            <a:off x="2419925" y="3183050"/>
            <a:ext cx="496200" cy="72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8" name="Google Shape;278;p36"/>
          <p:cNvCxnSpPr/>
          <p:nvPr/>
        </p:nvCxnSpPr>
        <p:spPr>
          <a:xfrm flipH="1" rot="10800000">
            <a:off x="2919100" y="3403775"/>
            <a:ext cx="445200" cy="1605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36"/>
          <p:cNvCxnSpPr/>
          <p:nvPr/>
        </p:nvCxnSpPr>
        <p:spPr>
          <a:xfrm flipH="1" rot="10800000">
            <a:off x="3462125" y="3783350"/>
            <a:ext cx="318600" cy="84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36"/>
          <p:cNvCxnSpPr/>
          <p:nvPr/>
        </p:nvCxnSpPr>
        <p:spPr>
          <a:xfrm flipH="1" rot="10800000">
            <a:off x="3934025" y="4359350"/>
            <a:ext cx="464400" cy="8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850" y="2520288"/>
            <a:ext cx="2845950" cy="2134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Detailed design of in-vessel probe</a:t>
            </a:r>
            <a:endParaRPr/>
          </a:p>
        </p:txBody>
      </p:sp>
      <p:sp>
        <p:nvSpPr>
          <p:cNvPr id="287" name="Google Shape;287;p37"/>
          <p:cNvSpPr txBox="1"/>
          <p:nvPr>
            <p:ph idx="1" type="body"/>
          </p:nvPr>
        </p:nvSpPr>
        <p:spPr>
          <a:xfrm>
            <a:off x="379525" y="885550"/>
            <a:ext cx="5335500" cy="30216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 lnSpcReduction="20000"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 u="sng"/>
              <a:t>Very small</a:t>
            </a:r>
            <a:r>
              <a:rPr lang="en-US" u="sng"/>
              <a:t> scintillation pins are used</a:t>
            </a:r>
            <a:r>
              <a:rPr lang="en-US"/>
              <a:t> - 0.8 mm diameter with 1 μm Ti cover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-US"/>
              <a:t>YAP:Ce</a:t>
            </a:r>
            <a:r>
              <a:rPr lang="en-US"/>
              <a:t> scintillator (CRYTUR crystals) - fast decay time (approx. </a:t>
            </a:r>
            <a:r>
              <a:rPr b="1" lang="en-US"/>
              <a:t>25 ns</a:t>
            </a:r>
            <a:r>
              <a:rPr lang="en-US"/>
              <a:t>) → possible</a:t>
            </a:r>
            <a:r>
              <a:rPr b="1" lang="en-US"/>
              <a:t> </a:t>
            </a:r>
            <a:r>
              <a:rPr b="1" lang="en-US"/>
              <a:t>peak</a:t>
            </a:r>
            <a:r>
              <a:rPr b="1" lang="en-US"/>
              <a:t> energy resolution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First approach - line of three scintillation pins 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→ possible </a:t>
            </a:r>
            <a:r>
              <a:rPr b="1" lang="en-US"/>
              <a:t>additional energy discrimination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7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8975" y="1126950"/>
            <a:ext cx="1653250" cy="3482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37"/>
          <p:cNvCxnSpPr/>
          <p:nvPr/>
        </p:nvCxnSpPr>
        <p:spPr>
          <a:xfrm>
            <a:off x="5442600" y="1327275"/>
            <a:ext cx="1794600" cy="616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1" name="Google Shape;291;p37"/>
          <p:cNvCxnSpPr/>
          <p:nvPr/>
        </p:nvCxnSpPr>
        <p:spPr>
          <a:xfrm>
            <a:off x="4308925" y="2390600"/>
            <a:ext cx="560400" cy="752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2" name="Google Shape;292;p37"/>
          <p:cNvSpPr txBox="1"/>
          <p:nvPr/>
        </p:nvSpPr>
        <p:spPr>
          <a:xfrm>
            <a:off x="283375" y="2891950"/>
            <a:ext cx="41340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500"/>
              <a:buFont typeface="Candara"/>
              <a:buChar char="●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Mo collimator with 5 x 0.5 mm pinhole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→ possible </a:t>
            </a:r>
            <a:r>
              <a:rPr b="1"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pitch angle measurement</a:t>
            </a:r>
            <a:endParaRPr b="1"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93" name="Google Shape;293;p37"/>
          <p:cNvCxnSpPr/>
          <p:nvPr/>
        </p:nvCxnSpPr>
        <p:spPr>
          <a:xfrm>
            <a:off x="3932725" y="3319075"/>
            <a:ext cx="704400" cy="63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8" title="xy_whole_prob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475" y="2553050"/>
            <a:ext cx="2734675" cy="20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8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HXR vs electron absorption </a:t>
            </a:r>
            <a:endParaRPr/>
          </a:p>
        </p:txBody>
      </p:sp>
      <p:sp>
        <p:nvSpPr>
          <p:cNvPr id="300" name="Google Shape;300;p38"/>
          <p:cNvSpPr txBox="1"/>
          <p:nvPr>
            <p:ph idx="1" type="body"/>
          </p:nvPr>
        </p:nvSpPr>
        <p:spPr>
          <a:xfrm>
            <a:off x="379525" y="885550"/>
            <a:ext cx="3777300" cy="3575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FLUKA modelling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testing of various material and thicknesses of scintillation pins, coating and collimator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 MeV HXR (left fig.) vs electron (right fig.) beam penetration comparison</a:t>
            </a:r>
            <a:endParaRPr/>
          </a:p>
        </p:txBody>
      </p:sp>
      <p:sp>
        <p:nvSpPr>
          <p:cNvPr id="301" name="Google Shape;301;p38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2" name="Google Shape;302;p38" title="xz_whole_prob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494" y="789225"/>
            <a:ext cx="2734630" cy="20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 title="1MeV_photon_change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6925" y="2628624"/>
            <a:ext cx="2533101" cy="1899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8"/>
          <p:cNvCxnSpPr/>
          <p:nvPr/>
        </p:nvCxnSpPr>
        <p:spPr>
          <a:xfrm flipH="1" rot="10800000">
            <a:off x="803850" y="3356850"/>
            <a:ext cx="600900" cy="5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5" name="Google Shape;305;p38"/>
          <p:cNvSpPr txBox="1"/>
          <p:nvPr/>
        </p:nvSpPr>
        <p:spPr>
          <a:xfrm>
            <a:off x="1468800" y="3033700"/>
            <a:ext cx="27345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low sensitivity to HXR background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06" name="Google Shape;306;p38"/>
          <p:cNvCxnSpPr/>
          <p:nvPr/>
        </p:nvCxnSpPr>
        <p:spPr>
          <a:xfrm>
            <a:off x="3740625" y="2814800"/>
            <a:ext cx="496200" cy="61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7" name="Google Shape;307;p38" title="1MeV_photon_changed2_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96925" y="864825"/>
            <a:ext cx="2533101" cy="189983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8"/>
          <p:cNvSpPr txBox="1"/>
          <p:nvPr/>
        </p:nvSpPr>
        <p:spPr>
          <a:xfrm>
            <a:off x="2651725" y="3714300"/>
            <a:ext cx="15051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mostly direct </a:t>
            </a: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RE </a:t>
            </a: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detection</a:t>
            </a:r>
            <a:endParaRPr sz="1500" u="sng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09" name="Google Shape;309;p38"/>
          <p:cNvCxnSpPr/>
          <p:nvPr/>
        </p:nvCxnSpPr>
        <p:spPr>
          <a:xfrm flipH="1" rot="10800000">
            <a:off x="1885000" y="3973500"/>
            <a:ext cx="600900" cy="5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/>
          <p:nvPr>
            <p:ph idx="10" type="dt"/>
          </p:nvPr>
        </p:nvSpPr>
        <p:spPr>
          <a:xfrm>
            <a:off x="617220" y="3633629"/>
            <a:ext cx="13908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30.05.2022</a:t>
            </a:r>
            <a:endParaRPr/>
          </a:p>
        </p:txBody>
      </p:sp>
      <p:sp>
        <p:nvSpPr>
          <p:cNvPr id="315" name="Google Shape;315;p39"/>
          <p:cNvSpPr txBox="1"/>
          <p:nvPr>
            <p:ph idx="12" type="sldNum"/>
          </p:nvPr>
        </p:nvSpPr>
        <p:spPr>
          <a:xfrm>
            <a:off x="5569008" y="3633629"/>
            <a:ext cx="7380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6" name="Google Shape;316;p39"/>
          <p:cNvSpPr txBox="1"/>
          <p:nvPr/>
        </p:nvSpPr>
        <p:spPr>
          <a:xfrm>
            <a:off x="829184" y="1844628"/>
            <a:ext cx="7485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3</a:t>
            </a:r>
            <a:r>
              <a:rPr b="1" lang="en-US" sz="45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b="1" lang="en-US" sz="4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Modelling / data analysis</a:t>
            </a:r>
            <a:endParaRPr sz="1100"/>
          </a:p>
        </p:txBody>
      </p:sp>
      <p:sp>
        <p:nvSpPr>
          <p:cNvPr id="317" name="Google Shape;317;p39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0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Modeling of scintillators response functions</a:t>
            </a:r>
            <a:endParaRPr/>
          </a:p>
        </p:txBody>
      </p:sp>
      <p:sp>
        <p:nvSpPr>
          <p:cNvPr id="323" name="Google Shape;323;p40"/>
          <p:cNvSpPr txBox="1"/>
          <p:nvPr>
            <p:ph idx="1" type="body"/>
          </p:nvPr>
        </p:nvSpPr>
        <p:spPr>
          <a:xfrm>
            <a:off x="379525" y="885550"/>
            <a:ext cx="4794000" cy="7527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 fontScale="25000" lnSpcReduction="20000"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ct val="100000"/>
              <a:buChar char="●"/>
            </a:pPr>
            <a:r>
              <a:rPr lang="en-US" sz="6000"/>
              <a:t>Geant4 modelling of detector response functions</a:t>
            </a:r>
            <a:endParaRPr sz="60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6000"/>
              <a:t>Results compared to real data (</a:t>
            </a:r>
            <a:r>
              <a:rPr baseline="30000" lang="en-US" sz="6000"/>
              <a:t>137</a:t>
            </a:r>
            <a:r>
              <a:rPr lang="en-US" sz="6000"/>
              <a:t>Cs - 661 keV)</a:t>
            </a:r>
            <a:endParaRPr sz="6000"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0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5" name="Google Shape;325;p40" title="lyso_RE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425" y="2898075"/>
            <a:ext cx="2126950" cy="16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2451" y="832600"/>
            <a:ext cx="2160948" cy="17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 title="cebr_R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3813" y="2887612"/>
            <a:ext cx="2229317" cy="16719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40"/>
          <p:cNvCxnSpPr/>
          <p:nvPr/>
        </p:nvCxnSpPr>
        <p:spPr>
          <a:xfrm>
            <a:off x="4853225" y="1430075"/>
            <a:ext cx="1440600" cy="248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9" name="Google Shape;329;p40"/>
          <p:cNvSpPr txBox="1"/>
          <p:nvPr/>
        </p:nvSpPr>
        <p:spPr>
          <a:xfrm>
            <a:off x="291475" y="1928000"/>
            <a:ext cx="5306100" cy="7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500"/>
              <a:buFont typeface="Candara"/>
              <a:buChar char="●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too small scintillation crystal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         </a:t>
            </a: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rapid  response decrease to higher energies</a:t>
            </a:r>
            <a:endParaRPr sz="1500" u="sng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30" name="Google Shape;330;p40"/>
          <p:cNvCxnSpPr/>
          <p:nvPr/>
        </p:nvCxnSpPr>
        <p:spPr>
          <a:xfrm>
            <a:off x="971175" y="2358550"/>
            <a:ext cx="680400" cy="7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1" name="Google Shape;331;p40"/>
          <p:cNvSpPr/>
          <p:nvPr/>
        </p:nvSpPr>
        <p:spPr>
          <a:xfrm>
            <a:off x="4397100" y="3118650"/>
            <a:ext cx="877500" cy="752700"/>
          </a:xfrm>
          <a:prstGeom prst="mathMultiply">
            <a:avLst>
              <a:gd fmla="val 5978" name="adj1"/>
            </a:avLst>
          </a:prstGeom>
          <a:solidFill>
            <a:srgbClr val="1CADE4"/>
          </a:solidFill>
          <a:ln cap="flat" cmpd="sng" w="9525">
            <a:solidFill>
              <a:srgbClr val="1CAD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32" name="Google Shape;332;p40"/>
          <p:cNvCxnSpPr/>
          <p:nvPr/>
        </p:nvCxnSpPr>
        <p:spPr>
          <a:xfrm flipH="1">
            <a:off x="2307875" y="2518950"/>
            <a:ext cx="300" cy="264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40"/>
          <p:cNvSpPr txBox="1"/>
          <p:nvPr/>
        </p:nvSpPr>
        <p:spPr>
          <a:xfrm>
            <a:off x="4091900" y="3807325"/>
            <a:ext cx="20802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bigger CeBr3 for comparison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34" name="Google Shape;334;p40"/>
          <p:cNvCxnSpPr/>
          <p:nvPr/>
        </p:nvCxnSpPr>
        <p:spPr>
          <a:xfrm flipH="1" rot="10800000">
            <a:off x="5693525" y="4068475"/>
            <a:ext cx="600300" cy="114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 Energy spectra reconstruction</a:t>
            </a:r>
            <a:endParaRPr/>
          </a:p>
        </p:txBody>
      </p:sp>
      <p:sp>
        <p:nvSpPr>
          <p:cNvPr id="340" name="Google Shape;340;p41"/>
          <p:cNvSpPr txBox="1"/>
          <p:nvPr>
            <p:ph idx="1" type="body"/>
          </p:nvPr>
        </p:nvSpPr>
        <p:spPr>
          <a:xfrm>
            <a:off x="379525" y="885550"/>
            <a:ext cx="4197300" cy="22173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detector response functions (   ) </a:t>
            </a:r>
            <a:br>
              <a:rPr lang="en-US"/>
            </a:br>
            <a:r>
              <a:rPr lang="en-US"/>
              <a:t>+ </a:t>
            </a:r>
            <a:r>
              <a:rPr lang="en-US"/>
              <a:t>bremsstrahlung (  ) </a:t>
            </a:r>
            <a:r>
              <a:rPr lang="en-US"/>
              <a:t> modeled in Geant4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measured signal (  ), runaway distribution (   )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inversion problem – solved by Tikhonov Regularization </a:t>
            </a:r>
            <a:r>
              <a:rPr lang="en-US"/>
              <a:t>using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Tomotok</a:t>
            </a:r>
            <a:r>
              <a:rPr lang="en-US"/>
              <a:t> code </a:t>
            </a:r>
            <a:endParaRPr/>
          </a:p>
        </p:txBody>
      </p:sp>
      <p:sp>
        <p:nvSpPr>
          <p:cNvPr id="341" name="Google Shape;341;p41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2" name="Google Shape;342;p41" title="Deconvol_RE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3694" y="836350"/>
            <a:ext cx="4230257" cy="3745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41"/>
          <p:cNvCxnSpPr/>
          <p:nvPr/>
        </p:nvCxnSpPr>
        <p:spPr>
          <a:xfrm flipH="1">
            <a:off x="6502275" y="1638200"/>
            <a:ext cx="560100" cy="416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41"/>
          <p:cNvCxnSpPr/>
          <p:nvPr/>
        </p:nvCxnSpPr>
        <p:spPr>
          <a:xfrm>
            <a:off x="7575275" y="1614450"/>
            <a:ext cx="7500" cy="231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5" name="Google Shape;345;p41"/>
          <p:cNvSpPr txBox="1"/>
          <p:nvPr/>
        </p:nvSpPr>
        <p:spPr>
          <a:xfrm>
            <a:off x="306825" y="3392600"/>
            <a:ext cx="2633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500"/>
              <a:buFont typeface="Candara"/>
              <a:buChar char="●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sensitive to data quality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1691550" y="3759200"/>
            <a:ext cx="27621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now only possible for </a:t>
            </a:r>
            <a:b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moderate RE discharges </a:t>
            </a:r>
            <a:b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(= no pileups, no PMT gain loss)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47" name="Google Shape;347;p41"/>
          <p:cNvCxnSpPr/>
          <p:nvPr/>
        </p:nvCxnSpPr>
        <p:spPr>
          <a:xfrm>
            <a:off x="1075250" y="3858025"/>
            <a:ext cx="535200" cy="109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\mathbf{D}" id="348" name="Google Shape;348;p41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2575" y="94810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athbf{B}" id="349" name="Google Shape;349;p41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9188" y="1166800"/>
            <a:ext cx="141274" cy="152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" id="350" name="Google Shape;350;p41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33200" y="1361775"/>
            <a:ext cx="104474" cy="152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" id="351" name="Google Shape;351;p41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5900" y="1361775"/>
            <a:ext cx="129426" cy="152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 = \mathbf{D}\cdot \mathbf{B}\cdot F" id="352" name="Google Shape;352;p41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3725" y="2009950"/>
            <a:ext cx="1111250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2" title="G4_tGOLEM_RE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057" y="986000"/>
            <a:ext cx="3101067" cy="26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2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 </a:t>
            </a:r>
            <a:r>
              <a:rPr lang="en-US"/>
              <a:t>strike point</a:t>
            </a:r>
            <a:r>
              <a:rPr lang="en-US"/>
              <a:t> determination</a:t>
            </a:r>
            <a:endParaRPr/>
          </a:p>
        </p:txBody>
      </p:sp>
      <p:sp>
        <p:nvSpPr>
          <p:cNvPr id="359" name="Google Shape;359;p42"/>
          <p:cNvSpPr txBox="1"/>
          <p:nvPr>
            <p:ph idx="1" type="body"/>
          </p:nvPr>
        </p:nvSpPr>
        <p:spPr>
          <a:xfrm>
            <a:off x="379525" y="869800"/>
            <a:ext cx="5669700" cy="10557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</a:t>
            </a:r>
            <a:r>
              <a:rPr lang="en-US"/>
              <a:t>oal: recover strike point position and RE pitch angle (not yet)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3 LYSO detectors placed at different positions (2 red and 1 black dots)</a:t>
            </a:r>
            <a:endParaRPr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2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1" name="Google Shape;361;p42" title="Ratios_48255.png"/>
          <p:cNvPicPr preferRelativeResize="0"/>
          <p:nvPr/>
        </p:nvPicPr>
        <p:blipFill rotWithShape="1">
          <a:blip r:embed="rId4">
            <a:alphaModFix/>
          </a:blip>
          <a:srcRect b="109" l="0" r="0" t="119"/>
          <a:stretch/>
        </p:blipFill>
        <p:spPr>
          <a:xfrm>
            <a:off x="2999925" y="2558263"/>
            <a:ext cx="2805675" cy="2146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p42"/>
          <p:cNvCxnSpPr/>
          <p:nvPr/>
        </p:nvCxnSpPr>
        <p:spPr>
          <a:xfrm>
            <a:off x="5418500" y="1314600"/>
            <a:ext cx="1613700" cy="236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3" name="Google Shape;363;p42"/>
          <p:cNvCxnSpPr/>
          <p:nvPr/>
        </p:nvCxnSpPr>
        <p:spPr>
          <a:xfrm>
            <a:off x="1724900" y="1547050"/>
            <a:ext cx="529200" cy="263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4" name="Google Shape;364;p42"/>
          <p:cNvSpPr txBox="1"/>
          <p:nvPr/>
        </p:nvSpPr>
        <p:spPr>
          <a:xfrm>
            <a:off x="2254100" y="1511350"/>
            <a:ext cx="31011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seems enough for RE strike point </a:t>
            </a: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determination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65" name="Google Shape;365;p42"/>
          <p:cNvCxnSpPr/>
          <p:nvPr/>
        </p:nvCxnSpPr>
        <p:spPr>
          <a:xfrm>
            <a:off x="4016750" y="1925500"/>
            <a:ext cx="2739900" cy="845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6" name="Google Shape;366;p4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67" name="Google Shape;367;p42"/>
          <p:cNvSpPr txBox="1"/>
          <p:nvPr/>
        </p:nvSpPr>
        <p:spPr>
          <a:xfrm>
            <a:off x="-7700" y="161450"/>
            <a:ext cx="4428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8" name="Google Shape;368;p42"/>
          <p:cNvSpPr txBox="1"/>
          <p:nvPr/>
        </p:nvSpPr>
        <p:spPr>
          <a:xfrm>
            <a:off x="279300" y="2722350"/>
            <a:ext cx="24414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500"/>
              <a:buFont typeface="Candara"/>
              <a:buChar char="●"/>
            </a:pP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Comparison of plasma position by fast visible cameras</a:t>
            </a:r>
            <a:endParaRPr sz="1500" u="sng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369" name="Google Shape;369;p42"/>
          <p:cNvCxnSpPr>
            <a:endCxn id="361" idx="1"/>
          </p:cNvCxnSpPr>
          <p:nvPr/>
        </p:nvCxnSpPr>
        <p:spPr>
          <a:xfrm>
            <a:off x="2191425" y="3410737"/>
            <a:ext cx="808500" cy="220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3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MHD-RE cross-correlation analysis experimental setup</a:t>
            </a:r>
            <a:endParaRPr/>
          </a:p>
        </p:txBody>
      </p:sp>
      <p:sp>
        <p:nvSpPr>
          <p:cNvPr id="375" name="Google Shape;375;p43"/>
          <p:cNvSpPr txBox="1"/>
          <p:nvPr>
            <p:ph idx="1" type="body"/>
          </p:nvPr>
        </p:nvSpPr>
        <p:spPr>
          <a:xfrm>
            <a:off x="5268025" y="928475"/>
            <a:ext cx="3454200" cy="1706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/>
              <a:t>First attempt to find MHD correlations with Timepix3 signal</a:t>
            </a:r>
            <a:endParaRPr/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/>
              <a:t>4 mirnov coils poloidally placed near Mo limiter</a:t>
            </a:r>
            <a:endParaRPr/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/>
              <a:t>Timepix3 placed behind Be window (to access lower X-ray energies)</a:t>
            </a:r>
            <a:endParaRPr/>
          </a:p>
        </p:txBody>
      </p:sp>
      <p:sp>
        <p:nvSpPr>
          <p:cNvPr id="376" name="Google Shape;376;p4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7" name="Google Shape;377;p43" title="schema_tokamak_re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625" y="1069175"/>
            <a:ext cx="4439396" cy="31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3" title="46422_hitmap_whole_post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850" y="2820050"/>
            <a:ext cx="2243604" cy="1911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9" name="Google Shape;379;p43"/>
          <p:cNvCxnSpPr/>
          <p:nvPr/>
        </p:nvCxnSpPr>
        <p:spPr>
          <a:xfrm>
            <a:off x="7062375" y="2488125"/>
            <a:ext cx="0" cy="291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MHD-RE cross-correlation analysis</a:t>
            </a:r>
            <a:endParaRPr/>
          </a:p>
        </p:txBody>
      </p:sp>
      <p:sp>
        <p:nvSpPr>
          <p:cNvPr id="385" name="Google Shape;385;p44"/>
          <p:cNvSpPr txBox="1"/>
          <p:nvPr>
            <p:ph idx="1" type="body"/>
          </p:nvPr>
        </p:nvSpPr>
        <p:spPr>
          <a:xfrm>
            <a:off x="3376625" y="885550"/>
            <a:ext cx="4659900" cy="6771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intervals evenly split by total count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spectra from each interval is shown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7" name="Google Shape;387;p44" title="46422_hitmap_spectra_post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200" y="1806750"/>
            <a:ext cx="5619000" cy="28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4"/>
          <p:cNvSpPr txBox="1"/>
          <p:nvPr/>
        </p:nvSpPr>
        <p:spPr>
          <a:xfrm>
            <a:off x="346850" y="3506363"/>
            <a:ext cx="27696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Middle interval with highest MHD-correlations corresponds to highest energies in Timepix3 spectra</a:t>
            </a:r>
            <a:endParaRPr sz="1500" u="sng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89" name="Google Shape;389;p44"/>
          <p:cNvGrpSpPr/>
          <p:nvPr/>
        </p:nvGrpSpPr>
        <p:grpSpPr>
          <a:xfrm>
            <a:off x="100425" y="832925"/>
            <a:ext cx="3157774" cy="2362725"/>
            <a:chOff x="100425" y="70925"/>
            <a:chExt cx="3157774" cy="2362725"/>
          </a:xfrm>
        </p:grpSpPr>
        <p:pic>
          <p:nvPicPr>
            <p:cNvPr id="390" name="Google Shape;390;p44" title="Minimum_time_scales_poster_dt20000ns_wavelet_width10_s02dt_dj1_16_morlet3.png"/>
            <p:cNvPicPr preferRelativeResize="0"/>
            <p:nvPr/>
          </p:nvPicPr>
          <p:blipFill rotWithShape="1">
            <a:blip r:embed="rId4">
              <a:alphaModFix/>
            </a:blip>
            <a:srcRect b="57426" l="0" r="0" t="0"/>
            <a:stretch/>
          </p:blipFill>
          <p:spPr>
            <a:xfrm>
              <a:off x="100425" y="70925"/>
              <a:ext cx="3157774" cy="2129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44" title="Minimum_time_scales_poster_dt20000ns_wavelet_width10_s02dt_dj1_16_morlet3.png"/>
            <p:cNvPicPr preferRelativeResize="0"/>
            <p:nvPr/>
          </p:nvPicPr>
          <p:blipFill rotWithShape="1">
            <a:blip r:embed="rId4">
              <a:alphaModFix/>
            </a:blip>
            <a:srcRect b="-1702" l="0" r="0" t="97036"/>
            <a:stretch/>
          </p:blipFill>
          <p:spPr>
            <a:xfrm>
              <a:off x="100425" y="2200275"/>
              <a:ext cx="3157774" cy="233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GOLEM introduction</a:t>
            </a:r>
            <a:endParaRPr/>
          </a:p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379520" y="885550"/>
            <a:ext cx="8342700" cy="3575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GOLEM RE team: three doctoral students (Lukáš Lobko, Štěpán Malec, Marek Tunkl) + supervisors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u="sng"/>
              <a:t>We all have inclined to HXR or neutron diagnostics during our pregradute studies</a:t>
            </a:r>
            <a:r>
              <a:rPr lang="en-US"/>
              <a:t>  -&gt; naturally wanted to continue in that -&gt; doctorate at GOLEM, because </a:t>
            </a:r>
            <a:r>
              <a:rPr lang="en-US"/>
              <a:t>currently GOLEM only operating machine</a:t>
            </a:r>
            <a:endParaRPr/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/>
              <a:t> →&gt;&gt; then next slide, GOLEM introduction… </a:t>
            </a:r>
            <a:endParaRPr/>
          </a:p>
        </p:txBody>
      </p:sp>
      <p:sp>
        <p:nvSpPr>
          <p:cNvPr id="159" name="Google Shape;159;p27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5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MHD-RE cross-correlation analysis</a:t>
            </a:r>
            <a:endParaRPr/>
          </a:p>
        </p:txBody>
      </p:sp>
      <p:sp>
        <p:nvSpPr>
          <p:cNvPr id="397" name="Google Shape;397;p45"/>
          <p:cNvSpPr txBox="1"/>
          <p:nvPr>
            <p:ph idx="1" type="body"/>
          </p:nvPr>
        </p:nvSpPr>
        <p:spPr>
          <a:xfrm>
            <a:off x="4099075" y="875325"/>
            <a:ext cx="4550400" cy="36900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The discharge is divided into three intervals with equal interaction counts.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ndara"/>
              <a:buChar char="●"/>
            </a:pPr>
            <a:r>
              <a:rPr lang="en-US">
                <a:solidFill>
                  <a:schemeClr val="dk1"/>
                </a:solidFill>
              </a:rPr>
              <a:t>Visible difference in low energies (Be window)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</a:rPr>
              <a:t>Each signal is analysed via </a:t>
            </a:r>
            <a:r>
              <a:rPr b="1" lang="en-US">
                <a:solidFill>
                  <a:schemeClr val="dk1"/>
                </a:solidFill>
              </a:rPr>
              <a:t>continuous wavelet transform</a:t>
            </a:r>
            <a:r>
              <a:rPr lang="en-US">
                <a:solidFill>
                  <a:schemeClr val="dk1"/>
                </a:solidFill>
              </a:rPr>
              <a:t> (order-3 analytic </a:t>
            </a:r>
            <a:r>
              <a:rPr b="1" lang="en-US">
                <a:solidFill>
                  <a:schemeClr val="dk1"/>
                </a:solidFill>
              </a:rPr>
              <a:t>Morlet wavelets)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ndara"/>
              <a:buChar char="●"/>
            </a:pPr>
            <a:r>
              <a:rPr lang="en-US">
                <a:solidFill>
                  <a:schemeClr val="dk1"/>
                </a:solidFill>
              </a:rPr>
              <a:t>Wavelet coherence is calculated by the formula: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ndara"/>
              <a:buChar char="●"/>
            </a:pPr>
            <a:r>
              <a:rPr lang="en-US">
                <a:solidFill>
                  <a:schemeClr val="dk1"/>
                </a:solidFill>
              </a:rPr>
              <a:t>Minimum wavelet coherences highlight the HXR–MHD correlation.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8" name="Google Shape;398;p4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9" name="Google Shape;399;p45" title="Minimum_time_scales_poster_dt20000ns_wavelet_width10_s02dt_dj1_16_morle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25" y="70925"/>
            <a:ext cx="3157774" cy="500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926" y="2582700"/>
            <a:ext cx="3072449" cy="561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45"/>
          <p:cNvCxnSpPr/>
          <p:nvPr/>
        </p:nvCxnSpPr>
        <p:spPr>
          <a:xfrm flipH="1">
            <a:off x="3156300" y="1061900"/>
            <a:ext cx="904500" cy="42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Google Shape;402;p45"/>
          <p:cNvCxnSpPr/>
          <p:nvPr/>
        </p:nvCxnSpPr>
        <p:spPr>
          <a:xfrm flipH="1">
            <a:off x="3292425" y="1566150"/>
            <a:ext cx="800400" cy="144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W_\mathrm{Mirrnov\,1}" id="403" name="Google Shape;403;p45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4250" y="3426100"/>
            <a:ext cx="518368" cy="12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_\mathrm{Be}" id="404" name="Google Shape;404;p45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6325" y="2719450"/>
            <a:ext cx="236280" cy="127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_\mathrm{non-Be}" id="405" name="Google Shape;405;p45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59050" y="3034675"/>
            <a:ext cx="426890" cy="12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45"/>
          <p:cNvCxnSpPr/>
          <p:nvPr/>
        </p:nvCxnSpPr>
        <p:spPr>
          <a:xfrm flipH="1">
            <a:off x="3374575" y="3703275"/>
            <a:ext cx="846300" cy="427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\min_i \mathrm{COH}_{\mathrm{Mirrnov }\,i , \,W_\mathrm{Be}}(\mu , \xi)" id="407" name="Google Shape;407;p45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3800" y="3962400"/>
            <a:ext cx="1858536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in_i \mathrm{COH}_{\mathrm{Mirrnov }\,i , \,W_\mathrm{non-Be}}(\mu , \xi)" id="408" name="Google Shape;408;p45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33800" y="4495800"/>
            <a:ext cx="1953846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414" name="Google Shape;414;p46"/>
          <p:cNvSpPr txBox="1"/>
          <p:nvPr>
            <p:ph idx="1" type="body"/>
          </p:nvPr>
        </p:nvSpPr>
        <p:spPr>
          <a:xfrm>
            <a:off x="379520" y="885550"/>
            <a:ext cx="8342700" cy="3575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GOLEM tokamak is used as RE diagnostics testing bed.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Various RE detectors were presented: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Scintillation detectors - combination of different crystals with signal readout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Timepix3 -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excellent spatial, energy and time resolution, enabling the study of individual interactions.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In-vessel probe - designed for direct RE measurement (energy, pitch angle)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libri"/>
              <a:buChar char="●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Progress in data analysis: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Successfully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modelled scintillators response functions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Promising energy spectra reconstruction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Demonstration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simple inference of RE target position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Wavelet analysis points to MHD driven runaway losses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6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7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 </a:t>
            </a:r>
            <a:endParaRPr/>
          </a:p>
        </p:txBody>
      </p:sp>
      <p:sp>
        <p:nvSpPr>
          <p:cNvPr id="421" name="Google Shape;421;p47"/>
          <p:cNvSpPr txBox="1"/>
          <p:nvPr>
            <p:ph idx="1" type="body"/>
          </p:nvPr>
        </p:nvSpPr>
        <p:spPr>
          <a:xfrm>
            <a:off x="379520" y="885550"/>
            <a:ext cx="8342700" cy="3575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7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3" name="Google Shape;42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860" y="3620902"/>
            <a:ext cx="2821366" cy="105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7" title="mir_re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049" y="2093111"/>
            <a:ext cx="3437174" cy="25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7" title="qrcode_gole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8350" y="0"/>
            <a:ext cx="3327150" cy="33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65" name="Google Shape;165;p28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379520" y="885550"/>
            <a:ext cx="8342700" cy="3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0B0F0"/>
              </a:buClr>
              <a:buSzPts val="1700"/>
              <a:buFont typeface="Candara"/>
              <a:buAutoNum type="arabicPeriod"/>
            </a:pPr>
            <a:r>
              <a:rPr b="1" lang="en-US" sz="17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GOLEM tokamak</a:t>
            </a:r>
            <a:endParaRPr b="1" sz="17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700"/>
              <a:buFont typeface="Candara"/>
              <a:buAutoNum type="arabicPeriod"/>
            </a:pPr>
            <a:r>
              <a:rPr b="1" lang="en-US" sz="17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Runaway electron diagnostics</a:t>
            </a:r>
            <a:endParaRPr b="1" sz="17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Scintillation detectors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Timepix3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In-vessel RE probe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700"/>
              <a:buFont typeface="Candara"/>
              <a:buAutoNum type="arabicPeriod"/>
            </a:pPr>
            <a:r>
              <a:rPr b="1" lang="en-US" sz="17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Modelling / data analysis</a:t>
            </a:r>
            <a:endParaRPr b="1" sz="17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Scintillators response functions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Energy spectra reconstruction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RE strike point determination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ndara"/>
              <a:buChar char="○"/>
            </a:pP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MHD-RE cross-correlation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>
            <p:ph idx="10" type="dt"/>
          </p:nvPr>
        </p:nvSpPr>
        <p:spPr>
          <a:xfrm>
            <a:off x="617220" y="3633629"/>
            <a:ext cx="13908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30.05.2022</a:t>
            </a:r>
            <a:endParaRPr/>
          </a:p>
        </p:txBody>
      </p:sp>
      <p:sp>
        <p:nvSpPr>
          <p:cNvPr id="172" name="Google Shape;172;p29"/>
          <p:cNvSpPr txBox="1"/>
          <p:nvPr>
            <p:ph idx="12" type="sldNum"/>
          </p:nvPr>
        </p:nvSpPr>
        <p:spPr>
          <a:xfrm>
            <a:off x="5569008" y="3633629"/>
            <a:ext cx="7380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29"/>
          <p:cNvSpPr txBox="1"/>
          <p:nvPr/>
        </p:nvSpPr>
        <p:spPr>
          <a:xfrm>
            <a:off x="829184" y="1844628"/>
            <a:ext cx="7485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1</a:t>
            </a:r>
            <a:r>
              <a:rPr b="1" lang="en-US" sz="45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b="1" lang="en-US" sz="4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GOLEM tokamak</a:t>
            </a:r>
            <a:endParaRPr sz="1100"/>
          </a:p>
        </p:txBody>
      </p:sp>
      <p:sp>
        <p:nvSpPr>
          <p:cNvPr id="174" name="Google Shape;174;p29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GOLEM tokamak introduction</a:t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79525" y="885550"/>
            <a:ext cx="5279100" cy="35754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en-US">
                <a:solidFill>
                  <a:srgbClr val="3F3F3F"/>
                </a:solidFill>
              </a:rPr>
              <a:t>small size machine from 60s, rebuild in 1984, </a:t>
            </a:r>
            <a:br>
              <a:rPr lang="en-US">
                <a:solidFill>
                  <a:srgbClr val="3F3F3F"/>
                </a:solidFill>
              </a:rPr>
            </a:br>
            <a:r>
              <a:rPr lang="en-US">
                <a:solidFill>
                  <a:srgbClr val="3F3F3F"/>
                </a:solidFill>
              </a:rPr>
              <a:t>from 2009 operated at CTU in Prague</a:t>
            </a:r>
            <a:endParaRPr>
              <a:solidFill>
                <a:srgbClr val="3F3F3F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400"/>
              <a:buChar char="●"/>
            </a:pPr>
            <a:r>
              <a:rPr lang="en-US">
                <a:solidFill>
                  <a:srgbClr val="3F3F3F"/>
                </a:solidFill>
              </a:rPr>
              <a:t>basic parameters</a:t>
            </a:r>
            <a:endParaRPr>
              <a:solidFill>
                <a:srgbClr val="3F3F3F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300"/>
              <a:buChar char="○"/>
            </a:pPr>
            <a:r>
              <a:rPr lang="en-US">
                <a:solidFill>
                  <a:srgbClr val="3F3F3F"/>
                </a:solidFill>
              </a:rPr>
              <a:t>R = 0.4 m</a:t>
            </a:r>
            <a:endParaRPr>
              <a:solidFill>
                <a:srgbClr val="3F3F3F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300"/>
              <a:buChar char="○"/>
            </a:pPr>
            <a:r>
              <a:rPr lang="en-US">
                <a:solidFill>
                  <a:srgbClr val="3F3F3F"/>
                </a:solidFill>
              </a:rPr>
              <a:t>a = 0.085 m (circular limiter)</a:t>
            </a:r>
            <a:endParaRPr>
              <a:solidFill>
                <a:srgbClr val="3F3F3F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300"/>
              <a:buChar char="○"/>
            </a:pPr>
            <a:r>
              <a:rPr lang="en-US"/>
              <a:t>T</a:t>
            </a:r>
            <a:r>
              <a:rPr baseline="-25000" lang="en-US"/>
              <a:t>e</a:t>
            </a:r>
            <a:r>
              <a:rPr lang="en-US"/>
              <a:t> ≅ 100 eV</a:t>
            </a:r>
            <a:endParaRPr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300"/>
              <a:buChar char="○"/>
            </a:pPr>
            <a:r>
              <a:rPr lang="en-US">
                <a:solidFill>
                  <a:srgbClr val="3F3F3F"/>
                </a:solidFill>
              </a:rPr>
              <a:t>n</a:t>
            </a:r>
            <a:r>
              <a:rPr baseline="-25000" lang="en-US">
                <a:solidFill>
                  <a:srgbClr val="3F3F3F"/>
                </a:solidFill>
              </a:rPr>
              <a:t>e</a:t>
            </a:r>
            <a:r>
              <a:rPr lang="en-US">
                <a:solidFill>
                  <a:srgbClr val="3F3F3F"/>
                </a:solidFill>
              </a:rPr>
              <a:t> ≅ 1</a:t>
            </a:r>
            <a:r>
              <a:rPr lang="en-US"/>
              <a:t>0</a:t>
            </a:r>
            <a:r>
              <a:rPr baseline="30000" lang="en-US">
                <a:solidFill>
                  <a:srgbClr val="3F3F3F"/>
                </a:solidFill>
              </a:rPr>
              <a:t>18</a:t>
            </a:r>
            <a:r>
              <a:rPr lang="en-US">
                <a:solidFill>
                  <a:srgbClr val="3F3F3F"/>
                </a:solidFill>
              </a:rPr>
              <a:t> - 1</a:t>
            </a:r>
            <a:r>
              <a:rPr lang="en-US"/>
              <a:t>0</a:t>
            </a:r>
            <a:r>
              <a:rPr baseline="30000" lang="en-US">
                <a:solidFill>
                  <a:srgbClr val="3F3F3F"/>
                </a:solidFill>
              </a:rPr>
              <a:t>19</a:t>
            </a:r>
            <a:r>
              <a:rPr lang="en-US">
                <a:solidFill>
                  <a:srgbClr val="3F3F3F"/>
                </a:solidFill>
              </a:rPr>
              <a:t> m</a:t>
            </a:r>
            <a:r>
              <a:rPr baseline="30000" lang="en-US">
                <a:solidFill>
                  <a:srgbClr val="3F3F3F"/>
                </a:solidFill>
              </a:rPr>
              <a:t>-3</a:t>
            </a:r>
            <a:endParaRPr baseline="30000">
              <a:solidFill>
                <a:srgbClr val="3F3F3F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ndara"/>
              <a:buChar char="●"/>
            </a:pPr>
            <a:r>
              <a:rPr lang="en-US"/>
              <a:t>education on-site and remote</a:t>
            </a:r>
            <a:endParaRPr sz="16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300"/>
              <a:buFont typeface="Candara"/>
              <a:buChar char="○"/>
            </a:pPr>
            <a:r>
              <a:rPr lang="en-US" sz="1400"/>
              <a:t>high school projects, university training courses, BSc, MSc theses, …</a:t>
            </a:r>
            <a:endParaRPr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300"/>
              <a:buFont typeface="Candara"/>
              <a:buChar char="○"/>
            </a:pPr>
            <a:r>
              <a:rPr lang="en-US" sz="1400"/>
              <a:t>2025 so far ~ 800 discharges, ~ 350 remote</a:t>
            </a:r>
            <a:endParaRPr baseline="30000"/>
          </a:p>
        </p:txBody>
      </p:sp>
      <p:sp>
        <p:nvSpPr>
          <p:cNvPr id="181" name="Google Shape;181;p30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0764" y="53875"/>
            <a:ext cx="440225" cy="6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 title="20240119_133437_e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049" y="825800"/>
            <a:ext cx="2476988" cy="185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 title="2025-map-golem-remote-opera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8625" y="2740763"/>
            <a:ext cx="3441375" cy="195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GOLEM scientific missions</a:t>
            </a:r>
            <a:endParaRPr/>
          </a:p>
        </p:txBody>
      </p:sp>
      <p:sp>
        <p:nvSpPr>
          <p:cNvPr id="190" name="Google Shape;190;p31"/>
          <p:cNvSpPr txBox="1"/>
          <p:nvPr>
            <p:ph idx="1" type="body"/>
          </p:nvPr>
        </p:nvSpPr>
        <p:spPr>
          <a:xfrm>
            <a:off x="379525" y="885550"/>
            <a:ext cx="8342700" cy="1521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 lnSpcReduction="1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high and cheap discharge repetition rate (3mins) and not so harsh environment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                              </a:t>
            </a:r>
            <a:r>
              <a:rPr lang="en-US" u="sng"/>
              <a:t>good diagnostics </a:t>
            </a:r>
            <a:r>
              <a:rPr lang="en-US" u="sng"/>
              <a:t>testing</a:t>
            </a:r>
            <a:r>
              <a:rPr lang="en-US" u="sng"/>
              <a:t> bed</a:t>
            </a:r>
            <a:endParaRPr u="sng"/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probe measurements</a:t>
            </a:r>
            <a:endParaRPr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US" sz="1300"/>
              <a:t>fast ion-temperature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00"/>
              <a:buChar char="○"/>
            </a:pPr>
            <a:r>
              <a:rPr lang="en-US" sz="1300">
                <a:solidFill>
                  <a:srgbClr val="3F3F3F"/>
                </a:solidFill>
              </a:rPr>
              <a:t>transport barrier in He</a:t>
            </a:r>
            <a:endParaRPr/>
          </a:p>
        </p:txBody>
      </p:sp>
      <p:sp>
        <p:nvSpPr>
          <p:cNvPr id="191" name="Google Shape;191;p31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 b="0" l="0" r="0" t="49003"/>
          <a:stretch/>
        </p:blipFill>
        <p:spPr>
          <a:xfrm>
            <a:off x="5050625" y="1635200"/>
            <a:ext cx="3278602" cy="74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 title="REM_golem_improv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3000" y="2842300"/>
            <a:ext cx="3302472" cy="1773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31"/>
          <p:cNvCxnSpPr/>
          <p:nvPr/>
        </p:nvCxnSpPr>
        <p:spPr>
          <a:xfrm>
            <a:off x="1557025" y="1438200"/>
            <a:ext cx="729300" cy="8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" name="Google Shape;195;p31"/>
          <p:cNvCxnSpPr/>
          <p:nvPr/>
        </p:nvCxnSpPr>
        <p:spPr>
          <a:xfrm>
            <a:off x="448825" y="2500825"/>
            <a:ext cx="8124000" cy="32100"/>
          </a:xfrm>
          <a:prstGeom prst="straightConnector1">
            <a:avLst/>
          </a:prstGeom>
          <a:noFill/>
          <a:ln cap="flat" cmpd="sng" w="28575">
            <a:solidFill>
              <a:srgbClr val="1CADE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31"/>
          <p:cNvSpPr txBox="1"/>
          <p:nvPr/>
        </p:nvSpPr>
        <p:spPr>
          <a:xfrm>
            <a:off x="291400" y="2532925"/>
            <a:ext cx="44250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500"/>
              <a:buFont typeface="Candara"/>
              <a:buChar char="●"/>
            </a:pPr>
            <a:r>
              <a:rPr b="1"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recently</a:t>
            </a: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: significant technological improvements:  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97" name="Google Shape;197;p31"/>
          <p:cNvCxnSpPr/>
          <p:nvPr/>
        </p:nvCxnSpPr>
        <p:spPr>
          <a:xfrm>
            <a:off x="3227375" y="2058675"/>
            <a:ext cx="1273800" cy="8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31"/>
          <p:cNvSpPr txBox="1"/>
          <p:nvPr/>
        </p:nvSpPr>
        <p:spPr>
          <a:xfrm>
            <a:off x="2101350" y="2842288"/>
            <a:ext cx="30213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000"/>
              <a:buFont typeface="Candara"/>
              <a:buChar char="●"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B</a:t>
            </a:r>
            <a:r>
              <a:rPr baseline="-25000"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t</a:t>
            </a: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≈ 0.4 T                        B</a:t>
            </a:r>
            <a:r>
              <a:rPr baseline="-25000"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t</a:t>
            </a: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≤ 0.8 T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000"/>
              <a:buFont typeface="Candara"/>
              <a:buChar char="●"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I</a:t>
            </a:r>
            <a:r>
              <a:rPr baseline="-25000"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</a:t>
            </a: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≈ 4 kA                          I</a:t>
            </a:r>
            <a:r>
              <a:rPr baseline="-25000"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</a:t>
            </a: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≤ 14 kA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000"/>
              <a:buFont typeface="Candara"/>
              <a:buChar char="●"/>
            </a:pP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t</a:t>
            </a:r>
            <a:r>
              <a:rPr baseline="-25000"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</a:t>
            </a: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≈ 15 ms                        t</a:t>
            </a:r>
            <a:r>
              <a:rPr baseline="-25000"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</a:t>
            </a:r>
            <a:r>
              <a:rPr lang="en-US" sz="13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≤ 41 ms</a:t>
            </a:r>
            <a:endParaRPr sz="13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3391600" y="3045538"/>
            <a:ext cx="592800" cy="38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CADE4"/>
          </a:solidFill>
          <a:ln cap="flat" cmpd="sng" w="9525">
            <a:solidFill>
              <a:srgbClr val="1CAD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259375" y="3718638"/>
            <a:ext cx="24351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500"/>
              <a:buFont typeface="Candara"/>
              <a:buChar char="●"/>
            </a:pPr>
            <a:r>
              <a:rPr lang="en-US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High U</a:t>
            </a:r>
            <a:r>
              <a:rPr baseline="-25000" lang="en-US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loop</a:t>
            </a:r>
            <a:r>
              <a:rPr lang="en-US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+ low n</a:t>
            </a:r>
            <a:r>
              <a:rPr baseline="-25000" lang="en-US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  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01" name="Google Shape;201;p31"/>
          <p:cNvCxnSpPr/>
          <p:nvPr/>
        </p:nvCxnSpPr>
        <p:spPr>
          <a:xfrm>
            <a:off x="1180213" y="4265675"/>
            <a:ext cx="376800" cy="6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2" name="Google Shape;202;p31"/>
          <p:cNvSpPr txBox="1"/>
          <p:nvPr/>
        </p:nvSpPr>
        <p:spPr>
          <a:xfrm>
            <a:off x="1675200" y="4037975"/>
            <a:ext cx="17910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easy RE generation</a:t>
            </a:r>
            <a:endParaRPr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3" name="Google Shape;203;p31"/>
          <p:cNvSpPr txBox="1"/>
          <p:nvPr/>
        </p:nvSpPr>
        <p:spPr>
          <a:xfrm>
            <a:off x="2390175" y="4316050"/>
            <a:ext cx="31725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RE diagnostics testing/development</a:t>
            </a:r>
            <a:endParaRPr b="1" sz="1500" u="sng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04" name="Google Shape;204;p31"/>
          <p:cNvCxnSpPr/>
          <p:nvPr/>
        </p:nvCxnSpPr>
        <p:spPr>
          <a:xfrm>
            <a:off x="1909513" y="4543750"/>
            <a:ext cx="376800" cy="6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idx="10" type="dt"/>
          </p:nvPr>
        </p:nvSpPr>
        <p:spPr>
          <a:xfrm>
            <a:off x="617220" y="3633629"/>
            <a:ext cx="13908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30.05.2022</a:t>
            </a:r>
            <a:endParaRPr/>
          </a:p>
        </p:txBody>
      </p:sp>
      <p:sp>
        <p:nvSpPr>
          <p:cNvPr id="210" name="Google Shape;210;p32"/>
          <p:cNvSpPr txBox="1"/>
          <p:nvPr>
            <p:ph idx="12" type="sldNum"/>
          </p:nvPr>
        </p:nvSpPr>
        <p:spPr>
          <a:xfrm>
            <a:off x="5569008" y="3633629"/>
            <a:ext cx="7380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32"/>
          <p:cNvSpPr txBox="1"/>
          <p:nvPr/>
        </p:nvSpPr>
        <p:spPr>
          <a:xfrm>
            <a:off x="829184" y="1844628"/>
            <a:ext cx="74856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2</a:t>
            </a:r>
            <a:r>
              <a:rPr b="1" lang="en-US" sz="450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b="1" lang="en-US" sz="4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Runaway electron diagnostics</a:t>
            </a:r>
            <a:endParaRPr sz="1100"/>
          </a:p>
        </p:txBody>
      </p:sp>
      <p:sp>
        <p:nvSpPr>
          <p:cNvPr id="212" name="Google Shape;212;p32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Scintillation detectors</a:t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79525" y="885550"/>
            <a:ext cx="3513900" cy="17532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 lnSpcReduction="10000"/>
          </a:bodyPr>
          <a:lstStyle/>
          <a:p>
            <a:pPr indent="-317500" lvl="0" marL="457200" rtl="0" algn="l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use of </a:t>
            </a:r>
            <a:r>
              <a:rPr lang="en-US"/>
              <a:t>various scintillation crystals 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NaI:Tl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YAP:Ce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CeBr</a:t>
            </a:r>
            <a:r>
              <a:rPr baseline="-25000" lang="en-US"/>
              <a:t>3</a:t>
            </a:r>
            <a:endParaRPr baseline="-25000"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LYSO:Ce: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GAGG:Ce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traditional PMTs or SiPM</a:t>
            </a:r>
            <a:endParaRPr/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0" name="Google Shape;220;p33"/>
          <p:cNvGrpSpPr/>
          <p:nvPr/>
        </p:nvGrpSpPr>
        <p:grpSpPr>
          <a:xfrm>
            <a:off x="3302179" y="2344700"/>
            <a:ext cx="2452100" cy="2501550"/>
            <a:chOff x="3893479" y="2285375"/>
            <a:chExt cx="2452100" cy="2501550"/>
          </a:xfrm>
        </p:grpSpPr>
        <p:pic>
          <p:nvPicPr>
            <p:cNvPr id="221" name="Google Shape;221;p33" title="scin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93479" y="2285375"/>
              <a:ext cx="2452100" cy="228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33"/>
            <p:cNvSpPr txBox="1"/>
            <p:nvPr/>
          </p:nvSpPr>
          <p:spPr>
            <a:xfrm>
              <a:off x="5513650" y="4382225"/>
              <a:ext cx="3141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3F3F3F"/>
                  </a:solidFill>
                  <a:latin typeface="Candara"/>
                  <a:ea typeface="Candara"/>
                  <a:cs typeface="Candara"/>
                  <a:sym typeface="Candara"/>
                </a:rPr>
                <a:t>1</a:t>
              </a:r>
              <a:endParaRPr sz="10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3" name="Google Shape;223;p33"/>
            <p:cNvSpPr txBox="1"/>
            <p:nvPr/>
          </p:nvSpPr>
          <p:spPr>
            <a:xfrm>
              <a:off x="5053100" y="4327825"/>
              <a:ext cx="3141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3F3F3F"/>
                  </a:solidFill>
                  <a:latin typeface="Candara"/>
                  <a:ea typeface="Candara"/>
                  <a:cs typeface="Candara"/>
                  <a:sym typeface="Candara"/>
                </a:rPr>
                <a:t>2</a:t>
              </a:r>
              <a:endParaRPr sz="10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4" name="Google Shape;224;p33"/>
            <p:cNvSpPr txBox="1"/>
            <p:nvPr/>
          </p:nvSpPr>
          <p:spPr>
            <a:xfrm>
              <a:off x="4707625" y="4209225"/>
              <a:ext cx="3141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3F3F3F"/>
                  </a:solidFill>
                  <a:latin typeface="Candara"/>
                  <a:ea typeface="Candara"/>
                  <a:cs typeface="Candara"/>
                  <a:sym typeface="Candara"/>
                </a:rPr>
                <a:t>3a</a:t>
              </a:r>
              <a:endParaRPr sz="10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5" name="Google Shape;225;p33"/>
            <p:cNvSpPr txBox="1"/>
            <p:nvPr/>
          </p:nvSpPr>
          <p:spPr>
            <a:xfrm>
              <a:off x="4215700" y="4090575"/>
              <a:ext cx="3141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3F3F3F"/>
                  </a:solidFill>
                  <a:latin typeface="Candara"/>
                  <a:ea typeface="Candara"/>
                  <a:cs typeface="Candara"/>
                  <a:sym typeface="Candara"/>
                </a:rPr>
                <a:t>4</a:t>
              </a:r>
              <a:endParaRPr sz="10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6" name="Google Shape;226;p33"/>
            <p:cNvSpPr txBox="1"/>
            <p:nvPr/>
          </p:nvSpPr>
          <p:spPr>
            <a:xfrm>
              <a:off x="3901600" y="4006825"/>
              <a:ext cx="3141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3F3F3F"/>
                  </a:solidFill>
                  <a:latin typeface="Candara"/>
                  <a:ea typeface="Candara"/>
                  <a:cs typeface="Candara"/>
                  <a:sym typeface="Candara"/>
                </a:rPr>
                <a:t>5</a:t>
              </a:r>
              <a:endParaRPr sz="10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227" name="Google Shape;227;p33" title="ketek-si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2925" y="885551"/>
            <a:ext cx="1995749" cy="97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 title="tok_scint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0975" y="844625"/>
            <a:ext cx="2412400" cy="191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33"/>
          <p:cNvCxnSpPr/>
          <p:nvPr/>
        </p:nvCxnSpPr>
        <p:spPr>
          <a:xfrm flipH="1" rot="10800000">
            <a:off x="2868975" y="2004075"/>
            <a:ext cx="1024500" cy="136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33"/>
          <p:cNvCxnSpPr/>
          <p:nvPr/>
        </p:nvCxnSpPr>
        <p:spPr>
          <a:xfrm>
            <a:off x="1955700" y="2286525"/>
            <a:ext cx="2502300" cy="775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1" name="Google Shape;231;p33"/>
          <p:cNvSpPr txBox="1"/>
          <p:nvPr/>
        </p:nvSpPr>
        <p:spPr>
          <a:xfrm>
            <a:off x="307500" y="2822800"/>
            <a:ext cx="38733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</a:pPr>
            <a:r>
              <a:rPr lang="en-US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powerful DAS (250 MS/s, 15bit</a:t>
            </a:r>
            <a:r>
              <a:rPr lang="en-US" sz="1500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) </a:t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32" name="Google Shape;232;p33"/>
          <p:cNvCxnSpPr/>
          <p:nvPr/>
        </p:nvCxnSpPr>
        <p:spPr>
          <a:xfrm flipH="1" rot="10800000">
            <a:off x="727800" y="3422950"/>
            <a:ext cx="504300" cy="2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3" name="Google Shape;233;p33"/>
          <p:cNvSpPr txBox="1"/>
          <p:nvPr/>
        </p:nvSpPr>
        <p:spPr>
          <a:xfrm>
            <a:off x="1232100" y="3208575"/>
            <a:ext cx="241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peak energy </a:t>
            </a:r>
            <a:r>
              <a:rPr lang="en-US" sz="1500" u="sng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rPr>
              <a:t>discrimination</a:t>
            </a:r>
            <a:endParaRPr sz="1500" u="sng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34" name="Google Shape;23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950" y="2727225"/>
            <a:ext cx="3592050" cy="19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 title="z_reconstruct_3D_tw_cor_event_175_F10-W0049No3_time1800_-450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400" y="3140850"/>
            <a:ext cx="2396250" cy="15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 txBox="1"/>
          <p:nvPr>
            <p:ph type="title"/>
          </p:nvPr>
        </p:nvSpPr>
        <p:spPr>
          <a:xfrm>
            <a:off x="379520" y="134402"/>
            <a:ext cx="8342700" cy="4614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Timepix3</a:t>
            </a:r>
            <a:r>
              <a:rPr lang="en-US"/>
              <a:t> semiconductor pixel detector</a:t>
            </a:r>
            <a:endParaRPr/>
          </a:p>
        </p:txBody>
      </p:sp>
      <p:sp>
        <p:nvSpPr>
          <p:cNvPr id="241" name="Google Shape;241;p34"/>
          <p:cNvSpPr txBox="1"/>
          <p:nvPr>
            <p:ph idx="1" type="body"/>
          </p:nvPr>
        </p:nvSpPr>
        <p:spPr>
          <a:xfrm>
            <a:off x="379525" y="861675"/>
            <a:ext cx="5498100" cy="32739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Font typeface="Candara"/>
              <a:buChar char="●"/>
            </a:pPr>
            <a:r>
              <a:rPr lang="en-US" sz="1400">
                <a:solidFill>
                  <a:schemeClr val="dk1"/>
                </a:solidFill>
              </a:rPr>
              <a:t>compact high energetic particle detector (</a:t>
            </a:r>
            <a:r>
              <a:rPr lang="en-US" sz="1400">
                <a:solidFill>
                  <a:schemeClr val="dk1"/>
                </a:solidFill>
              </a:rPr>
              <a:t>developed by CERN)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pixel array (256 x 256 pixels)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CdTe and Si sensors                    various energy detection efficiency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thermal stabilization is usually needed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 sz="1300">
                <a:solidFill>
                  <a:schemeClr val="dk1"/>
                </a:solidFill>
              </a:rPr>
              <a:t>easier avoidance from pileups than typical scintillators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various applications:</a:t>
            </a:r>
            <a:endParaRPr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ndara"/>
              <a:buChar char="○"/>
            </a:pPr>
            <a:r>
              <a:rPr lang="en-US">
                <a:solidFill>
                  <a:schemeClr val="dk1"/>
                </a:solidFill>
              </a:rPr>
              <a:t>spatial measurements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>
                <a:solidFill>
                  <a:schemeClr val="dk1"/>
                </a:solidFill>
              </a:rPr>
              <a:t>Compton camera</a:t>
            </a:r>
            <a:endParaRPr>
              <a:solidFill>
                <a:schemeClr val="dk1"/>
              </a:solidFill>
            </a:endParaRPr>
          </a:p>
          <a:p>
            <a:pPr indent="-338182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26"/>
              <a:buFont typeface="Candara"/>
              <a:buChar char="○"/>
            </a:pPr>
            <a:r>
              <a:rPr lang="en-US">
                <a:solidFill>
                  <a:schemeClr val="dk1"/>
                </a:solidFill>
              </a:rPr>
              <a:t>3D interaction reconstructions</a:t>
            </a:r>
            <a:r>
              <a:rPr lang="en-US" sz="1725">
                <a:solidFill>
                  <a:schemeClr val="dk1"/>
                </a:solidFill>
              </a:rPr>
              <a:t> </a:t>
            </a:r>
            <a:endParaRPr sz="172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aseline="30000" sz="1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3" name="Google Shape;2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00" y="3146100"/>
            <a:ext cx="2106908" cy="1587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34"/>
          <p:cNvCxnSpPr/>
          <p:nvPr/>
        </p:nvCxnSpPr>
        <p:spPr>
          <a:xfrm flipH="1" rot="10800000">
            <a:off x="3012250" y="1982525"/>
            <a:ext cx="3049500" cy="4881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5" name="Google Shape;245;p34"/>
          <p:cNvSpPr txBox="1"/>
          <p:nvPr/>
        </p:nvSpPr>
        <p:spPr>
          <a:xfrm>
            <a:off x="4196875" y="1742250"/>
            <a:ext cx="3123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738" y="3071672"/>
            <a:ext cx="2821376" cy="1587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" name="Google Shape;247;p34"/>
          <p:cNvCxnSpPr/>
          <p:nvPr/>
        </p:nvCxnSpPr>
        <p:spPr>
          <a:xfrm flipH="1" rot="10800000">
            <a:off x="2454400" y="1510263"/>
            <a:ext cx="477900" cy="105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34"/>
          <p:cNvCxnSpPr/>
          <p:nvPr/>
        </p:nvCxnSpPr>
        <p:spPr>
          <a:xfrm>
            <a:off x="2694825" y="2729713"/>
            <a:ext cx="2782800" cy="4053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34"/>
          <p:cNvCxnSpPr/>
          <p:nvPr/>
        </p:nvCxnSpPr>
        <p:spPr>
          <a:xfrm>
            <a:off x="2639150" y="3156588"/>
            <a:ext cx="389100" cy="234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50" name="Google Shape;250;p34" title="46422_hitmap_energy_23.8_24.0_poste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6775" y="935313"/>
            <a:ext cx="2349348" cy="195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ktiva">
  <a:themeElements>
    <a:clrScheme name="Retrospektiva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