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24083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-488" y="-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0471" y="3941521"/>
            <a:ext cx="32102822" cy="8384787"/>
          </a:xfrm>
        </p:spPr>
        <p:txBody>
          <a:bodyPr anchor="b"/>
          <a:lstStyle>
            <a:lvl1pPr algn="ctr">
              <a:defRPr sz="2106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2649657"/>
            <a:ext cx="32102822" cy="5814714"/>
          </a:xfrm>
        </p:spPr>
        <p:txBody>
          <a:bodyPr/>
          <a:lstStyle>
            <a:lvl1pPr marL="0" indent="0" algn="ctr">
              <a:buNone/>
              <a:defRPr sz="8426"/>
            </a:lvl1pPr>
            <a:lvl2pPr marL="1605138" indent="0" algn="ctr">
              <a:buNone/>
              <a:defRPr sz="7022"/>
            </a:lvl2pPr>
            <a:lvl3pPr marL="3210276" indent="0" algn="ctr">
              <a:buNone/>
              <a:defRPr sz="6319"/>
            </a:lvl3pPr>
            <a:lvl4pPr marL="4815413" indent="0" algn="ctr">
              <a:buNone/>
              <a:defRPr sz="5617"/>
            </a:lvl4pPr>
            <a:lvl5pPr marL="6420551" indent="0" algn="ctr">
              <a:buNone/>
              <a:defRPr sz="5617"/>
            </a:lvl5pPr>
            <a:lvl6pPr marL="8025689" indent="0" algn="ctr">
              <a:buNone/>
              <a:defRPr sz="5617"/>
            </a:lvl6pPr>
            <a:lvl7pPr marL="9630827" indent="0" algn="ctr">
              <a:buNone/>
              <a:defRPr sz="5617"/>
            </a:lvl7pPr>
            <a:lvl8pPr marL="11235964" indent="0" algn="ctr">
              <a:buNone/>
              <a:defRPr sz="5617"/>
            </a:lvl8pPr>
            <a:lvl9pPr marL="12841102" indent="0" algn="ctr">
              <a:buNone/>
              <a:defRPr sz="5617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8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3" y="1282248"/>
            <a:ext cx="9229561" cy="2041004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59" y="1282248"/>
            <a:ext cx="27153637" cy="2041004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5" y="6004269"/>
            <a:ext cx="36918246" cy="10018258"/>
          </a:xfrm>
        </p:spPr>
        <p:txBody>
          <a:bodyPr anchor="b"/>
          <a:lstStyle>
            <a:lvl1pPr>
              <a:defRPr sz="2106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5" y="16117304"/>
            <a:ext cx="36918246" cy="5268365"/>
          </a:xfrm>
        </p:spPr>
        <p:txBody>
          <a:bodyPr/>
          <a:lstStyle>
            <a:lvl1pPr marL="0" indent="0">
              <a:buNone/>
              <a:defRPr sz="8426">
                <a:solidFill>
                  <a:schemeClr val="tx1">
                    <a:tint val="75000"/>
                  </a:schemeClr>
                </a:solidFill>
              </a:defRPr>
            </a:lvl1pPr>
            <a:lvl2pPr marL="1605138" indent="0">
              <a:buNone/>
              <a:defRPr sz="7022">
                <a:solidFill>
                  <a:schemeClr val="tx1">
                    <a:tint val="75000"/>
                  </a:schemeClr>
                </a:solidFill>
              </a:defRPr>
            </a:lvl2pPr>
            <a:lvl3pPr marL="3210276" indent="0">
              <a:buNone/>
              <a:defRPr sz="6319">
                <a:solidFill>
                  <a:schemeClr val="tx1">
                    <a:tint val="75000"/>
                  </a:schemeClr>
                </a:solidFill>
              </a:defRPr>
            </a:lvl3pPr>
            <a:lvl4pPr marL="4815413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4pPr>
            <a:lvl5pPr marL="6420551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5pPr>
            <a:lvl6pPr marL="8025689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6pPr>
            <a:lvl7pPr marL="9630827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7pPr>
            <a:lvl8pPr marL="11235964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8pPr>
            <a:lvl9pPr marL="12841102" indent="0">
              <a:buNone/>
              <a:defRPr sz="5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6411240"/>
            <a:ext cx="18191599" cy="152810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6411240"/>
            <a:ext cx="18191599" cy="152810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282250"/>
            <a:ext cx="36918246" cy="465512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6" y="5903918"/>
            <a:ext cx="18107996" cy="2893419"/>
          </a:xfrm>
        </p:spPr>
        <p:txBody>
          <a:bodyPr anchor="b"/>
          <a:lstStyle>
            <a:lvl1pPr marL="0" indent="0">
              <a:buNone/>
              <a:defRPr sz="8426" b="1"/>
            </a:lvl1pPr>
            <a:lvl2pPr marL="1605138" indent="0">
              <a:buNone/>
              <a:defRPr sz="7022" b="1"/>
            </a:lvl2pPr>
            <a:lvl3pPr marL="3210276" indent="0">
              <a:buNone/>
              <a:defRPr sz="6319" b="1"/>
            </a:lvl3pPr>
            <a:lvl4pPr marL="4815413" indent="0">
              <a:buNone/>
              <a:defRPr sz="5617" b="1"/>
            </a:lvl4pPr>
            <a:lvl5pPr marL="6420551" indent="0">
              <a:buNone/>
              <a:defRPr sz="5617" b="1"/>
            </a:lvl5pPr>
            <a:lvl6pPr marL="8025689" indent="0">
              <a:buNone/>
              <a:defRPr sz="5617" b="1"/>
            </a:lvl6pPr>
            <a:lvl7pPr marL="9630827" indent="0">
              <a:buNone/>
              <a:defRPr sz="5617" b="1"/>
            </a:lvl7pPr>
            <a:lvl8pPr marL="11235964" indent="0">
              <a:buNone/>
              <a:defRPr sz="5617" b="1"/>
            </a:lvl8pPr>
            <a:lvl9pPr marL="12841102" indent="0">
              <a:buNone/>
              <a:defRPr sz="5617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6" y="8797336"/>
            <a:ext cx="18107996" cy="129395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5" y="5903918"/>
            <a:ext cx="18197174" cy="2893419"/>
          </a:xfrm>
        </p:spPr>
        <p:txBody>
          <a:bodyPr anchor="b"/>
          <a:lstStyle>
            <a:lvl1pPr marL="0" indent="0">
              <a:buNone/>
              <a:defRPr sz="8426" b="1"/>
            </a:lvl1pPr>
            <a:lvl2pPr marL="1605138" indent="0">
              <a:buNone/>
              <a:defRPr sz="7022" b="1"/>
            </a:lvl2pPr>
            <a:lvl3pPr marL="3210276" indent="0">
              <a:buNone/>
              <a:defRPr sz="6319" b="1"/>
            </a:lvl3pPr>
            <a:lvl4pPr marL="4815413" indent="0">
              <a:buNone/>
              <a:defRPr sz="5617" b="1"/>
            </a:lvl4pPr>
            <a:lvl5pPr marL="6420551" indent="0">
              <a:buNone/>
              <a:defRPr sz="5617" b="1"/>
            </a:lvl5pPr>
            <a:lvl6pPr marL="8025689" indent="0">
              <a:buNone/>
              <a:defRPr sz="5617" b="1"/>
            </a:lvl6pPr>
            <a:lvl7pPr marL="9630827" indent="0">
              <a:buNone/>
              <a:defRPr sz="5617" b="1"/>
            </a:lvl7pPr>
            <a:lvl8pPr marL="11235964" indent="0">
              <a:buNone/>
              <a:defRPr sz="5617" b="1"/>
            </a:lvl8pPr>
            <a:lvl9pPr marL="12841102" indent="0">
              <a:buNone/>
              <a:defRPr sz="5617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5" y="8797336"/>
            <a:ext cx="18197174" cy="129395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7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6" y="1605598"/>
            <a:ext cx="13805326" cy="5619591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3467646"/>
            <a:ext cx="21669405" cy="17115224"/>
          </a:xfrm>
        </p:spPr>
        <p:txBody>
          <a:bodyPr/>
          <a:lstStyle>
            <a:lvl1pPr>
              <a:defRPr sz="11235"/>
            </a:lvl1pPr>
            <a:lvl2pPr>
              <a:defRPr sz="9830"/>
            </a:lvl2pPr>
            <a:lvl3pPr>
              <a:defRPr sz="8426"/>
            </a:lvl3pPr>
            <a:lvl4pPr>
              <a:defRPr sz="7022"/>
            </a:lvl4pPr>
            <a:lvl5pPr>
              <a:defRPr sz="7022"/>
            </a:lvl5pPr>
            <a:lvl6pPr>
              <a:defRPr sz="7022"/>
            </a:lvl6pPr>
            <a:lvl7pPr>
              <a:defRPr sz="7022"/>
            </a:lvl7pPr>
            <a:lvl8pPr>
              <a:defRPr sz="7022"/>
            </a:lvl8pPr>
            <a:lvl9pPr>
              <a:defRPr sz="7022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6" y="7225189"/>
            <a:ext cx="13805326" cy="13385556"/>
          </a:xfrm>
        </p:spPr>
        <p:txBody>
          <a:bodyPr/>
          <a:lstStyle>
            <a:lvl1pPr marL="0" indent="0">
              <a:buNone/>
              <a:defRPr sz="5617"/>
            </a:lvl1pPr>
            <a:lvl2pPr marL="1605138" indent="0">
              <a:buNone/>
              <a:defRPr sz="4915"/>
            </a:lvl2pPr>
            <a:lvl3pPr marL="3210276" indent="0">
              <a:buNone/>
              <a:defRPr sz="4213"/>
            </a:lvl3pPr>
            <a:lvl4pPr marL="4815413" indent="0">
              <a:buNone/>
              <a:defRPr sz="3511"/>
            </a:lvl4pPr>
            <a:lvl5pPr marL="6420551" indent="0">
              <a:buNone/>
              <a:defRPr sz="3511"/>
            </a:lvl5pPr>
            <a:lvl6pPr marL="8025689" indent="0">
              <a:buNone/>
              <a:defRPr sz="3511"/>
            </a:lvl6pPr>
            <a:lvl7pPr marL="9630827" indent="0">
              <a:buNone/>
              <a:defRPr sz="3511"/>
            </a:lvl7pPr>
            <a:lvl8pPr marL="11235964" indent="0">
              <a:buNone/>
              <a:defRPr sz="3511"/>
            </a:lvl8pPr>
            <a:lvl9pPr marL="12841102" indent="0">
              <a:buNone/>
              <a:defRPr sz="351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6" y="1605598"/>
            <a:ext cx="13805326" cy="5619591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3467646"/>
            <a:ext cx="21669405" cy="17115224"/>
          </a:xfrm>
        </p:spPr>
        <p:txBody>
          <a:bodyPr anchor="t"/>
          <a:lstStyle>
            <a:lvl1pPr marL="0" indent="0">
              <a:buNone/>
              <a:defRPr sz="11235"/>
            </a:lvl1pPr>
            <a:lvl2pPr marL="1605138" indent="0">
              <a:buNone/>
              <a:defRPr sz="9830"/>
            </a:lvl2pPr>
            <a:lvl3pPr marL="3210276" indent="0">
              <a:buNone/>
              <a:defRPr sz="8426"/>
            </a:lvl3pPr>
            <a:lvl4pPr marL="4815413" indent="0">
              <a:buNone/>
              <a:defRPr sz="7022"/>
            </a:lvl4pPr>
            <a:lvl5pPr marL="6420551" indent="0">
              <a:buNone/>
              <a:defRPr sz="7022"/>
            </a:lvl5pPr>
            <a:lvl6pPr marL="8025689" indent="0">
              <a:buNone/>
              <a:defRPr sz="7022"/>
            </a:lvl6pPr>
            <a:lvl7pPr marL="9630827" indent="0">
              <a:buNone/>
              <a:defRPr sz="7022"/>
            </a:lvl7pPr>
            <a:lvl8pPr marL="11235964" indent="0">
              <a:buNone/>
              <a:defRPr sz="7022"/>
            </a:lvl8pPr>
            <a:lvl9pPr marL="12841102" indent="0">
              <a:buNone/>
              <a:defRPr sz="7022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6" y="7225189"/>
            <a:ext cx="13805326" cy="13385556"/>
          </a:xfrm>
        </p:spPr>
        <p:txBody>
          <a:bodyPr/>
          <a:lstStyle>
            <a:lvl1pPr marL="0" indent="0">
              <a:buNone/>
              <a:defRPr sz="5617"/>
            </a:lvl1pPr>
            <a:lvl2pPr marL="1605138" indent="0">
              <a:buNone/>
              <a:defRPr sz="4915"/>
            </a:lvl2pPr>
            <a:lvl3pPr marL="3210276" indent="0">
              <a:buNone/>
              <a:defRPr sz="4213"/>
            </a:lvl3pPr>
            <a:lvl4pPr marL="4815413" indent="0">
              <a:buNone/>
              <a:defRPr sz="3511"/>
            </a:lvl4pPr>
            <a:lvl5pPr marL="6420551" indent="0">
              <a:buNone/>
              <a:defRPr sz="3511"/>
            </a:lvl5pPr>
            <a:lvl6pPr marL="8025689" indent="0">
              <a:buNone/>
              <a:defRPr sz="3511"/>
            </a:lvl6pPr>
            <a:lvl7pPr marL="9630827" indent="0">
              <a:buNone/>
              <a:defRPr sz="3511"/>
            </a:lvl7pPr>
            <a:lvl8pPr marL="11235964" indent="0">
              <a:buNone/>
              <a:defRPr sz="3511"/>
            </a:lvl8pPr>
            <a:lvl9pPr marL="12841102" indent="0">
              <a:buNone/>
              <a:defRPr sz="351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282250"/>
            <a:ext cx="36918246" cy="465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6411240"/>
            <a:ext cx="36918246" cy="1528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2322267"/>
            <a:ext cx="9630847" cy="1282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0B8E1-ADA9-40A2-B89A-FD5E12101B3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2322267"/>
            <a:ext cx="14446270" cy="1282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2322267"/>
            <a:ext cx="9630847" cy="1282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8204-4419-40A3-971B-777DE09E4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10276" rtl="0" eaLnBrk="1" latinLnBrk="0" hangingPunct="1">
        <a:lnSpc>
          <a:spcPct val="90000"/>
        </a:lnSpc>
        <a:spcBef>
          <a:spcPct val="0"/>
        </a:spcBef>
        <a:buNone/>
        <a:defRPr sz="15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2569" indent="-802569" algn="l" defTabSz="321027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kern="1200">
          <a:solidFill>
            <a:schemeClr val="tx1"/>
          </a:solidFill>
          <a:latin typeface="+mn-lt"/>
          <a:ea typeface="+mn-ea"/>
          <a:cs typeface="+mn-cs"/>
        </a:defRPr>
      </a:lvl1pPr>
      <a:lvl2pPr marL="2407707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012844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kern="1200">
          <a:solidFill>
            <a:schemeClr val="tx1"/>
          </a:solidFill>
          <a:latin typeface="+mn-lt"/>
          <a:ea typeface="+mn-ea"/>
          <a:cs typeface="+mn-cs"/>
        </a:defRPr>
      </a:lvl3pPr>
      <a:lvl4pPr marL="5617982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7223120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828258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395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533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671" indent="-802569" algn="l" defTabSz="321027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38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76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413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551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689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827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964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1102" algn="l" defTabSz="321027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délník 50"/>
          <p:cNvSpPr/>
          <p:nvPr/>
        </p:nvSpPr>
        <p:spPr>
          <a:xfrm>
            <a:off x="34609273" y="15237404"/>
            <a:ext cx="8006684" cy="867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187CF2A-0C79-4CFC-9C2A-76104E45AC0B}"/>
              </a:ext>
            </a:extLst>
          </p:cNvPr>
          <p:cNvSpPr txBox="1"/>
          <p:nvPr/>
        </p:nvSpPr>
        <p:spPr>
          <a:xfrm>
            <a:off x="34644251" y="15237404"/>
            <a:ext cx="7826854" cy="867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Conclusion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cs-CZ" sz="4400" dirty="0"/>
          </a:p>
          <a:p>
            <a:endParaRPr lang="cs-CZ" sz="4400" dirty="0"/>
          </a:p>
          <a:p>
            <a:endParaRPr lang="cs-CZ" sz="44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000" dirty="0"/>
          </a:p>
          <a:p>
            <a:endParaRPr lang="cs-CZ" sz="4400" dirty="0"/>
          </a:p>
          <a:p>
            <a:endParaRPr lang="cs-CZ" sz="400" dirty="0" smtClean="0"/>
          </a:p>
          <a:p>
            <a:endParaRPr lang="cs-CZ" sz="400" dirty="0"/>
          </a:p>
          <a:p>
            <a:endParaRPr lang="cs-CZ" sz="400" dirty="0" smtClean="0"/>
          </a:p>
          <a:p>
            <a:endParaRPr lang="cs-CZ" sz="400" dirty="0"/>
          </a:p>
          <a:p>
            <a:endParaRPr lang="cs-CZ" sz="400" dirty="0" smtClean="0"/>
          </a:p>
          <a:p>
            <a:endParaRPr lang="cs-CZ" sz="400" dirty="0"/>
          </a:p>
          <a:p>
            <a:endParaRPr lang="cs-CZ" sz="400" dirty="0"/>
          </a:p>
          <a:p>
            <a:endParaRPr lang="cs-CZ" sz="800" dirty="0" smtClean="0"/>
          </a:p>
          <a:p>
            <a:endParaRPr lang="cs-CZ" sz="800" dirty="0" smtClean="0"/>
          </a:p>
          <a:p>
            <a:endParaRPr lang="en-US" sz="800" dirty="0"/>
          </a:p>
          <a:p>
            <a:r>
              <a:rPr lang="en-US" sz="4400" b="1" u="sng" dirty="0"/>
              <a:t>Acknowledgement</a:t>
            </a:r>
          </a:p>
          <a:p>
            <a:r>
              <a:rPr lang="en-US" sz="2400" dirty="0"/>
              <a:t>This work was supported by the Grant Agency of the Czech Technical University in Prague, grant No. </a:t>
            </a:r>
            <a:r>
              <a:rPr lang="en-US" sz="2400" dirty="0" smtClean="0"/>
              <a:t>SGS21/167/OHK4/3T/14.</a:t>
            </a:r>
            <a:endParaRPr lang="cs-CZ" sz="2400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E912201B-F485-443A-B427-4B3E77745F5D}"/>
              </a:ext>
            </a:extLst>
          </p:cNvPr>
          <p:cNvSpPr/>
          <p:nvPr/>
        </p:nvSpPr>
        <p:spPr>
          <a:xfrm>
            <a:off x="9705750" y="10729351"/>
            <a:ext cx="9542585" cy="1318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524E9A-EB2A-413E-AE18-272957CA6ED8}"/>
              </a:ext>
            </a:extLst>
          </p:cNvPr>
          <p:cNvSpPr/>
          <p:nvPr/>
        </p:nvSpPr>
        <p:spPr>
          <a:xfrm>
            <a:off x="187800" y="4081967"/>
            <a:ext cx="9302105" cy="1037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55647A-0069-466D-94CF-1E0025F5E50D}"/>
              </a:ext>
            </a:extLst>
          </p:cNvPr>
          <p:cNvSpPr txBox="1"/>
          <p:nvPr/>
        </p:nvSpPr>
        <p:spPr>
          <a:xfrm>
            <a:off x="7137241" y="579120"/>
            <a:ext cx="2852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Correlations in Signals Generated by Runaway Electrons in the GOLEM Tokamak measured using the Timepix3 Detection Modules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5AC37F-B202-44DC-AA30-0D930D6FDD31}"/>
              </a:ext>
            </a:extLst>
          </p:cNvPr>
          <p:cNvSpPr txBox="1"/>
          <p:nvPr/>
        </p:nvSpPr>
        <p:spPr>
          <a:xfrm>
            <a:off x="6497161" y="2518112"/>
            <a:ext cx="29809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/>
              <a:t>Štěpán Malec</a:t>
            </a:r>
            <a:r>
              <a:rPr lang="en-US" sz="4000" i="1" dirty="0"/>
              <a:t>, Vladimír Linhart, Vojtěch Svoboda</a:t>
            </a:r>
            <a:endParaRPr lang="cs-CZ" sz="4000" i="1" dirty="0"/>
          </a:p>
          <a:p>
            <a:pPr algn="ctr"/>
            <a:r>
              <a:rPr lang="en-US" sz="4000" i="1" dirty="0"/>
              <a:t>Faculty of Nuclear Sciences and Physical Engineering of the Czech Technical University in Prague, </a:t>
            </a:r>
            <a:r>
              <a:rPr lang="cs-CZ" sz="4000" i="1" dirty="0"/>
              <a:t>Břehová</a:t>
            </a:r>
            <a:r>
              <a:rPr lang="en-US" sz="4000" i="1" dirty="0"/>
              <a:t> 7, 115 19 Prague 1, Czech Republic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3AA12B-7F2B-4330-AEBF-63EC3008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" y="205972"/>
            <a:ext cx="7985760" cy="24414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53930F-4C2E-4234-A78E-30310804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851" y="176220"/>
            <a:ext cx="5697109" cy="278034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F99CE34-72DB-4535-8B0E-B849A8F07333}"/>
              </a:ext>
            </a:extLst>
          </p:cNvPr>
          <p:cNvSpPr txBox="1"/>
          <p:nvPr/>
        </p:nvSpPr>
        <p:spPr>
          <a:xfrm>
            <a:off x="187799" y="4118512"/>
            <a:ext cx="9321959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Tokamak Golem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Remotely-operated small</a:t>
            </a:r>
            <a:br>
              <a:rPr lang="en-US" sz="3200" dirty="0"/>
            </a:br>
            <a:r>
              <a:rPr lang="en-US" sz="3200" dirty="0"/>
              <a:t>tokamak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Major radius = 0.4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Minor radius = 0.085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Toroidal field </a:t>
            </a:r>
            <a:r>
              <a:rPr lang="en-US" sz="3200" dirty="0" err="1"/>
              <a:t>B</a:t>
            </a:r>
            <a:r>
              <a:rPr lang="en-US" sz="3200" baseline="-25000" dirty="0" err="1"/>
              <a:t>t</a:t>
            </a:r>
            <a:r>
              <a:rPr lang="en-US" sz="3200" dirty="0"/>
              <a:t> &lt; 0.8 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Plasma current I</a:t>
            </a:r>
            <a:r>
              <a:rPr lang="en-US" sz="3200" baseline="-25000" dirty="0"/>
              <a:t>p</a:t>
            </a:r>
            <a:r>
              <a:rPr lang="en-US" sz="3200" dirty="0"/>
              <a:t> &lt; 8 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Discharge duration </a:t>
            </a:r>
            <a:r>
              <a:rPr lang="en-US" sz="3200" dirty="0" err="1"/>
              <a:t>cca</a:t>
            </a:r>
            <a:r>
              <a:rPr lang="en-US" sz="3200" dirty="0"/>
              <a:t> 13 </a:t>
            </a:r>
            <a:r>
              <a:rPr lang="en-US" sz="3200" dirty="0" err="1"/>
              <a:t>ms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Electron temperature </a:t>
            </a:r>
            <a:r>
              <a:rPr lang="en-US" sz="3200" dirty="0" err="1"/>
              <a:t>Te</a:t>
            </a:r>
            <a:r>
              <a:rPr lang="en-US" sz="3200" dirty="0"/>
              <a:t> below 70 eV (with a runaway component of the order of hundreds keV)</a:t>
            </a:r>
          </a:p>
          <a:p>
            <a:endParaRPr lang="en-US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2000" dirty="0"/>
          </a:p>
          <a:p>
            <a:pPr algn="just"/>
            <a:r>
              <a:rPr lang="en-US" sz="2000" dirty="0"/>
              <a:t>V. Svoboda, B. Huang, J. Mlynar, G.I. </a:t>
            </a:r>
            <a:r>
              <a:rPr lang="en-US" sz="2000" dirty="0" err="1"/>
              <a:t>Pokol</a:t>
            </a:r>
            <a:r>
              <a:rPr lang="en-US" sz="2000" dirty="0"/>
              <a:t>, J. Stockel, and G. </a:t>
            </a:r>
            <a:r>
              <a:rPr lang="en-US" sz="2000" dirty="0" err="1"/>
              <a:t>Vondrasek</a:t>
            </a:r>
            <a:r>
              <a:rPr lang="en-US" sz="2000" dirty="0"/>
              <a:t>, “</a:t>
            </a:r>
            <a:r>
              <a:rPr lang="en-US" sz="2000" i="1" dirty="0"/>
              <a:t>Multimode Remote Participation on the GOLEM Tokamak</a:t>
            </a:r>
            <a:r>
              <a:rPr lang="en-US" sz="2000" dirty="0"/>
              <a:t>”, Fusion Engineering and Design, vol. </a:t>
            </a:r>
            <a:r>
              <a:rPr lang="en-US" sz="2000" b="1" dirty="0"/>
              <a:t>86</a:t>
            </a:r>
            <a:r>
              <a:rPr lang="en-US" sz="2000" dirty="0"/>
              <a:t>, no. 6-8, pp. 1310–1314, 2011.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3491999-96D4-43F2-8CF3-4F908D13BD2A}"/>
              </a:ext>
            </a:extLst>
          </p:cNvPr>
          <p:cNvSpPr txBox="1"/>
          <p:nvPr/>
        </p:nvSpPr>
        <p:spPr>
          <a:xfrm>
            <a:off x="19470153" y="10769453"/>
            <a:ext cx="14917302" cy="13119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Correlation in time evolution of detector signals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200" b="1" dirty="0" smtClean="0"/>
          </a:p>
          <a:p>
            <a:endParaRPr lang="cs-CZ" sz="1200" b="1" dirty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000" b="1" dirty="0" smtClean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172CAAC-4ED9-42E6-AC01-283EF1281049}"/>
              </a:ext>
            </a:extLst>
          </p:cNvPr>
          <p:cNvSpPr txBox="1"/>
          <p:nvPr/>
        </p:nvSpPr>
        <p:spPr>
          <a:xfrm>
            <a:off x="34609273" y="10805718"/>
            <a:ext cx="8006685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Scintillation detectors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cs-CZ" sz="4400" b="1" dirty="0"/>
          </a:p>
          <a:p>
            <a:endParaRPr lang="en-US" sz="4400" b="1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69874A1C-BECE-46B2-8F8D-D1EFAE0FC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31" y="4243226"/>
            <a:ext cx="3435093" cy="3572497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D40D4EA-6297-459F-8E36-E79422EB7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6" y="9399768"/>
            <a:ext cx="4618196" cy="3465575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DC39A235-1EA7-4E93-B2D2-E50538E6E0A3}"/>
              </a:ext>
            </a:extLst>
          </p:cNvPr>
          <p:cNvSpPr txBox="1"/>
          <p:nvPr/>
        </p:nvSpPr>
        <p:spPr>
          <a:xfrm>
            <a:off x="5109214" y="9214175"/>
            <a:ext cx="4176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tokamak Golem (see layout above and a photo on the left side) is equipped by a limited set of plasma diagnostic instruments.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1A5B733-E86C-4AB2-8E15-52AE449FCD98}"/>
              </a:ext>
            </a:extLst>
          </p:cNvPr>
          <p:cNvSpPr/>
          <p:nvPr/>
        </p:nvSpPr>
        <p:spPr>
          <a:xfrm>
            <a:off x="9706941" y="4087734"/>
            <a:ext cx="9542585" cy="6443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00B991A-5F81-490B-9A3C-2099E7B0A214}"/>
              </a:ext>
            </a:extLst>
          </p:cNvPr>
          <p:cNvSpPr txBox="1"/>
          <p:nvPr/>
        </p:nvSpPr>
        <p:spPr>
          <a:xfrm>
            <a:off x="9732267" y="4087734"/>
            <a:ext cx="69191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u="sng" dirty="0"/>
              <a:t>Runaway electrons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Important phenomenon that impacts many areas of plasma physics.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Electrons under strong electric field can experience unlimited “runaway” acceleration due to the decrease of electron collision frequency with increasing velocity.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D712D7-D042-4DAB-922B-175820CA2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746" y="4243227"/>
            <a:ext cx="2297430" cy="3572497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E29F1D46-FF59-4325-82DC-4CBFF6DE51F7}"/>
              </a:ext>
            </a:extLst>
          </p:cNvPr>
          <p:cNvSpPr txBox="1"/>
          <p:nvPr/>
        </p:nvSpPr>
        <p:spPr>
          <a:xfrm>
            <a:off x="9706940" y="8150778"/>
            <a:ext cx="9392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On the right side, there is a photo illustrating a damage of a limiter of the Compass tokamak.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MLYNAR, J, O FICKER, E MACUSOVA, et al.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r>
              <a:rPr lang="cs-CZ" sz="2000" dirty="0"/>
              <a:t>„</a:t>
            </a:r>
            <a:r>
              <a:rPr lang="en-US" sz="2000" dirty="0"/>
              <a:t>Runaway</a:t>
            </a:r>
            <a:r>
              <a:rPr lang="cs-CZ" sz="2000" dirty="0"/>
              <a:t> </a:t>
            </a:r>
            <a:r>
              <a:rPr lang="en-US" sz="2000" dirty="0"/>
              <a:t>electron experiments at COMPASS in support of the EURO</a:t>
            </a:r>
            <a:r>
              <a:rPr lang="cs-CZ" sz="2000" dirty="0"/>
              <a:t>-</a:t>
            </a:r>
            <a:r>
              <a:rPr lang="en-US" sz="2000" dirty="0"/>
              <a:t>fusion ITER physics research</a:t>
            </a:r>
            <a:r>
              <a:rPr lang="cs-CZ" sz="2000" dirty="0"/>
              <a:t>“,</a:t>
            </a:r>
            <a:r>
              <a:rPr lang="en-US" sz="2000" dirty="0"/>
              <a:t> Plasma Physics and Controlled</a:t>
            </a:r>
            <a:r>
              <a:rPr lang="cs-CZ" sz="2000" dirty="0"/>
              <a:t> </a:t>
            </a:r>
            <a:r>
              <a:rPr lang="en-US" sz="2000" dirty="0"/>
              <a:t>Fusion [online]. 2019, 61(1). DOI: 10.1088/1361-6587/aae04a. ISSN 0741-3335.</a:t>
            </a:r>
            <a:endParaRPr lang="cs-CZ" sz="20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D0C415B-0C8C-449C-82FB-29A19839611D}"/>
              </a:ext>
            </a:extLst>
          </p:cNvPr>
          <p:cNvSpPr/>
          <p:nvPr/>
        </p:nvSpPr>
        <p:spPr>
          <a:xfrm>
            <a:off x="19470152" y="4085910"/>
            <a:ext cx="8548001" cy="6443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962FD1-3795-470A-8FF8-60F913C24DE2}"/>
              </a:ext>
            </a:extLst>
          </p:cNvPr>
          <p:cNvSpPr txBox="1"/>
          <p:nvPr/>
        </p:nvSpPr>
        <p:spPr>
          <a:xfrm>
            <a:off x="19493598" y="4118512"/>
            <a:ext cx="830879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Timepix3 R/O chip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General purpose R/O chip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130 nm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256 x 256 pixels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TOT and TOA modes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with time precision of 1.56 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Maximum hit rate of 40 Mhits/s/cm</a:t>
            </a:r>
            <a:r>
              <a:rPr lang="en-US" sz="3200" baseline="30000" dirty="0"/>
              <a:t>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A9A90DC-FFB5-4046-8DF7-531998117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391" y="3694689"/>
            <a:ext cx="3326889" cy="3326889"/>
          </a:xfrm>
          <a:prstGeom prst="rect">
            <a:avLst/>
          </a:prstGeom>
        </p:spPr>
      </p:pic>
      <p:grpSp>
        <p:nvGrpSpPr>
          <p:cNvPr id="198" name="Skupina 197">
            <a:extLst>
              <a:ext uri="{FF2B5EF4-FFF2-40B4-BE49-F238E27FC236}">
                <a16:creationId xmlns:a16="http://schemas.microsoft.com/office/drawing/2014/main" id="{E4BF969F-A190-4D3B-97A2-71DD562B1AEF}"/>
              </a:ext>
            </a:extLst>
          </p:cNvPr>
          <p:cNvGrpSpPr/>
          <p:nvPr/>
        </p:nvGrpSpPr>
        <p:grpSpPr>
          <a:xfrm>
            <a:off x="19740332" y="7776100"/>
            <a:ext cx="8108948" cy="2630663"/>
            <a:chOff x="19740332" y="7776100"/>
            <a:chExt cx="8108948" cy="2630663"/>
          </a:xfrm>
        </p:grpSpPr>
        <p:grpSp>
          <p:nvGrpSpPr>
            <p:cNvPr id="197" name="Skupina 196">
              <a:extLst>
                <a:ext uri="{FF2B5EF4-FFF2-40B4-BE49-F238E27FC236}">
                  <a16:creationId xmlns:a16="http://schemas.microsoft.com/office/drawing/2014/main" id="{DCCAA8C8-A1C6-466E-B0C8-4CCB3904CD0E}"/>
                </a:ext>
              </a:extLst>
            </p:cNvPr>
            <p:cNvGrpSpPr/>
            <p:nvPr/>
          </p:nvGrpSpPr>
          <p:grpSpPr>
            <a:xfrm>
              <a:off x="19740332" y="7776100"/>
              <a:ext cx="8108948" cy="2630663"/>
              <a:chOff x="19740332" y="7776100"/>
              <a:chExt cx="8108948" cy="2630663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1797F3E6-EAB9-4800-9B54-31A265892DD1}"/>
                  </a:ext>
                </a:extLst>
              </p:cNvPr>
              <p:cNvSpPr/>
              <p:nvPr/>
            </p:nvSpPr>
            <p:spPr>
              <a:xfrm>
                <a:off x="19740332" y="8088791"/>
                <a:ext cx="2147396" cy="5671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CB20FA89-4B16-4494-938D-28557F3C1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8697" y="8075303"/>
                <a:ext cx="186291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90B34E6A-A422-4B3B-BCF4-6BC2C34DAA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7912" y="8676062"/>
                <a:ext cx="254028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3EF97233-A772-4C42-B923-589338735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75310" y="8677975"/>
                <a:ext cx="254028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BC50F27C-1A7A-4ABE-9246-7DF430140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7728" y="8696126"/>
                <a:ext cx="254028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6520CA4E-CE2A-4694-B7E8-04A0B2CD0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54672" y="8683746"/>
                <a:ext cx="254028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AE5D504D-7E53-4DEB-A319-95CB06F2F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86794" y="8690338"/>
                <a:ext cx="254028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Vývojový diagram: spojnice 19">
                <a:extLst>
                  <a:ext uri="{FF2B5EF4-FFF2-40B4-BE49-F238E27FC236}">
                    <a16:creationId xmlns:a16="http://schemas.microsoft.com/office/drawing/2014/main" id="{98FE0C1D-F000-4675-B140-F3F730D0E1CC}"/>
                  </a:ext>
                </a:extLst>
              </p:cNvPr>
              <p:cNvSpPr/>
              <p:nvPr/>
            </p:nvSpPr>
            <p:spPr>
              <a:xfrm>
                <a:off x="20366474" y="8346998"/>
                <a:ext cx="46518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Vývojový diagram: spojnice 41">
                <a:extLst>
                  <a:ext uri="{FF2B5EF4-FFF2-40B4-BE49-F238E27FC236}">
                    <a16:creationId xmlns:a16="http://schemas.microsoft.com/office/drawing/2014/main" id="{A0590C0C-F1B9-461E-B118-6D759FB1DA49}"/>
                  </a:ext>
                </a:extLst>
              </p:cNvPr>
              <p:cNvSpPr/>
              <p:nvPr/>
            </p:nvSpPr>
            <p:spPr>
              <a:xfrm>
                <a:off x="20364305" y="8430381"/>
                <a:ext cx="46518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Vývojový diagram: spojnice 42">
                <a:extLst>
                  <a:ext uri="{FF2B5EF4-FFF2-40B4-BE49-F238E27FC236}">
                    <a16:creationId xmlns:a16="http://schemas.microsoft.com/office/drawing/2014/main" id="{08EE5664-CED0-489C-92A7-BDD3A62AD471}"/>
                  </a:ext>
                </a:extLst>
              </p:cNvPr>
              <p:cNvSpPr/>
              <p:nvPr/>
            </p:nvSpPr>
            <p:spPr>
              <a:xfrm>
                <a:off x="20408653" y="8304273"/>
                <a:ext cx="46518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Vývojový diagram: spojnice 43">
                <a:extLst>
                  <a:ext uri="{FF2B5EF4-FFF2-40B4-BE49-F238E27FC236}">
                    <a16:creationId xmlns:a16="http://schemas.microsoft.com/office/drawing/2014/main" id="{E103864B-782E-4202-8DEE-B501E5848AE8}"/>
                  </a:ext>
                </a:extLst>
              </p:cNvPr>
              <p:cNvSpPr/>
              <p:nvPr/>
            </p:nvSpPr>
            <p:spPr>
              <a:xfrm>
                <a:off x="20355806" y="8396738"/>
                <a:ext cx="46518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Vývojový diagram: spojnice 44">
                <a:extLst>
                  <a:ext uri="{FF2B5EF4-FFF2-40B4-BE49-F238E27FC236}">
                    <a16:creationId xmlns:a16="http://schemas.microsoft.com/office/drawing/2014/main" id="{88AEA673-59B5-4329-882B-7EB4A37260DC}"/>
                  </a:ext>
                </a:extLst>
              </p:cNvPr>
              <p:cNvSpPr/>
              <p:nvPr/>
            </p:nvSpPr>
            <p:spPr>
              <a:xfrm>
                <a:off x="20431005" y="8440208"/>
                <a:ext cx="46518" cy="45719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Vývojový diagram: spojnice 45">
                <a:extLst>
                  <a:ext uri="{FF2B5EF4-FFF2-40B4-BE49-F238E27FC236}">
                    <a16:creationId xmlns:a16="http://schemas.microsoft.com/office/drawing/2014/main" id="{8A0700DB-3F79-4EFB-A8CF-1696743D1C9F}"/>
                  </a:ext>
                </a:extLst>
              </p:cNvPr>
              <p:cNvSpPr/>
              <p:nvPr/>
            </p:nvSpPr>
            <p:spPr>
              <a:xfrm>
                <a:off x="20477523" y="8384662"/>
                <a:ext cx="46518" cy="45719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Vývojový diagram: spojnice 46">
                <a:extLst>
                  <a:ext uri="{FF2B5EF4-FFF2-40B4-BE49-F238E27FC236}">
                    <a16:creationId xmlns:a16="http://schemas.microsoft.com/office/drawing/2014/main" id="{9DF24197-47B7-44BC-9B34-05E4FF5C7A70}"/>
                  </a:ext>
                </a:extLst>
              </p:cNvPr>
              <p:cNvSpPr/>
              <p:nvPr/>
            </p:nvSpPr>
            <p:spPr>
              <a:xfrm>
                <a:off x="20431005" y="8480625"/>
                <a:ext cx="46518" cy="45719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Vývojový diagram: spojnice 47">
                <a:extLst>
                  <a:ext uri="{FF2B5EF4-FFF2-40B4-BE49-F238E27FC236}">
                    <a16:creationId xmlns:a16="http://schemas.microsoft.com/office/drawing/2014/main" id="{ACC6808B-7E94-4982-9018-D51057CA5C68}"/>
                  </a:ext>
                </a:extLst>
              </p:cNvPr>
              <p:cNvSpPr/>
              <p:nvPr/>
            </p:nvSpPr>
            <p:spPr>
              <a:xfrm>
                <a:off x="20432722" y="8413206"/>
                <a:ext cx="46518" cy="45719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Šipka: doprava se zářezem 48">
                <a:extLst>
                  <a:ext uri="{FF2B5EF4-FFF2-40B4-BE49-F238E27FC236}">
                    <a16:creationId xmlns:a16="http://schemas.microsoft.com/office/drawing/2014/main" id="{D2CB3BA7-590C-4CB9-B37F-2BA66A105295}"/>
                  </a:ext>
                </a:extLst>
              </p:cNvPr>
              <p:cNvSpPr/>
              <p:nvPr/>
            </p:nvSpPr>
            <p:spPr>
              <a:xfrm rot="16200000">
                <a:off x="20239905" y="8216386"/>
                <a:ext cx="187632" cy="45719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Šipka: doprava se zářezem 49">
                <a:extLst>
                  <a:ext uri="{FF2B5EF4-FFF2-40B4-BE49-F238E27FC236}">
                    <a16:creationId xmlns:a16="http://schemas.microsoft.com/office/drawing/2014/main" id="{B7FD90CA-869F-48BD-9E84-5DA2D4DCF163}"/>
                  </a:ext>
                </a:extLst>
              </p:cNvPr>
              <p:cNvSpPr/>
              <p:nvPr/>
            </p:nvSpPr>
            <p:spPr>
              <a:xfrm rot="5400000">
                <a:off x="20438340" y="8507022"/>
                <a:ext cx="187632" cy="45719"/>
              </a:xfrm>
              <a:prstGeom prst="notchedRight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8104C89B-C6ED-48AC-97E6-8181CC1F2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02324" y="8683746"/>
                <a:ext cx="0" cy="7426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3784FCFF-8968-4A14-9D28-8E1017700FDE}"/>
                  </a:ext>
                </a:extLst>
              </p:cNvPr>
              <p:cNvCxnSpPr/>
              <p:nvPr/>
            </p:nvCxnSpPr>
            <p:spPr>
              <a:xfrm>
                <a:off x="20410823" y="9426367"/>
                <a:ext cx="2469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ovnoramenný trojúhelník 55">
                <a:extLst>
                  <a:ext uri="{FF2B5EF4-FFF2-40B4-BE49-F238E27FC236}">
                    <a16:creationId xmlns:a16="http://schemas.microsoft.com/office/drawing/2014/main" id="{35102264-F591-446F-B636-77F22C7FE9A9}"/>
                  </a:ext>
                </a:extLst>
              </p:cNvPr>
              <p:cNvSpPr/>
              <p:nvPr/>
            </p:nvSpPr>
            <p:spPr>
              <a:xfrm rot="5400000">
                <a:off x="20695088" y="9125371"/>
                <a:ext cx="509426" cy="577913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0AEE4EA9-1B51-41B3-9C47-E1ADD36E45B8}"/>
                  </a:ext>
                </a:extLst>
              </p:cNvPr>
              <p:cNvSpPr txBox="1"/>
              <p:nvPr/>
            </p:nvSpPr>
            <p:spPr>
              <a:xfrm>
                <a:off x="19847047" y="7776100"/>
                <a:ext cx="4282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HV</a:t>
                </a:r>
                <a:endParaRPr lang="en-US" sz="1600" dirty="0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290643C-C6D5-4733-8F38-DA9B0F784E6B}"/>
                  </a:ext>
                </a:extLst>
              </p:cNvPr>
              <p:cNvSpPr txBox="1"/>
              <p:nvPr/>
            </p:nvSpPr>
            <p:spPr>
              <a:xfrm>
                <a:off x="20570610" y="8693851"/>
                <a:ext cx="6681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Pixels</a:t>
                </a:r>
              </a:p>
            </p:txBody>
          </p:sp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4F31CD1B-F12B-47FF-B7EB-2AFF41AFCCDB}"/>
                  </a:ext>
                </a:extLst>
              </p:cNvPr>
              <p:cNvSpPr txBox="1"/>
              <p:nvPr/>
            </p:nvSpPr>
            <p:spPr>
              <a:xfrm>
                <a:off x="20675503" y="9239044"/>
                <a:ext cx="2709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A</a:t>
                </a:r>
                <a:endParaRPr lang="en-US" sz="1600" dirty="0"/>
              </a:p>
            </p:txBody>
          </p: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F15CFEC1-142A-42AA-9EF7-151E00A76C13}"/>
                  </a:ext>
                </a:extLst>
              </p:cNvPr>
              <p:cNvCxnSpPr>
                <a:cxnSpLocks/>
                <a:stCxn id="56" idx="0"/>
              </p:cNvCxnSpPr>
              <p:nvPr/>
            </p:nvCxnSpPr>
            <p:spPr>
              <a:xfrm>
                <a:off x="21238758" y="9414328"/>
                <a:ext cx="3262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Vývojový diagram: zpoždění 65">
                <a:extLst>
                  <a:ext uri="{FF2B5EF4-FFF2-40B4-BE49-F238E27FC236}">
                    <a16:creationId xmlns:a16="http://schemas.microsoft.com/office/drawing/2014/main" id="{6652FEFE-165B-4105-9FB3-C929D9C3A7F6}"/>
                  </a:ext>
                </a:extLst>
              </p:cNvPr>
              <p:cNvSpPr/>
              <p:nvPr/>
            </p:nvSpPr>
            <p:spPr>
              <a:xfrm>
                <a:off x="21556909" y="9268688"/>
                <a:ext cx="668144" cy="612599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D897E46F-0C83-440D-9AAA-1663CCE07024}"/>
                  </a:ext>
                </a:extLst>
              </p:cNvPr>
              <p:cNvSpPr txBox="1"/>
              <p:nvPr/>
            </p:nvSpPr>
            <p:spPr>
              <a:xfrm>
                <a:off x="21531035" y="9401685"/>
                <a:ext cx="7965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Comp.</a:t>
                </a:r>
              </a:p>
            </p:txBody>
          </p: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4B3EED12-3309-4150-87DD-1D3125CBF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1005" y="9723020"/>
                <a:ext cx="1123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67F6A64D-602E-4948-91D0-B7B6FC07A627}"/>
                  </a:ext>
                </a:extLst>
              </p:cNvPr>
              <p:cNvSpPr txBox="1"/>
              <p:nvPr/>
            </p:nvSpPr>
            <p:spPr>
              <a:xfrm>
                <a:off x="20363954" y="9681445"/>
                <a:ext cx="9957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Thr</a:t>
                </a:r>
                <a:r>
                  <a:rPr lang="en-US" sz="1600" dirty="0"/>
                  <a:t>. level</a:t>
                </a:r>
              </a:p>
            </p:txBody>
          </p:sp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C57E9541-1E97-4FD3-818B-E4ABB6F44D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5053" y="9570962"/>
                <a:ext cx="241408" cy="66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5531F516-1C82-406D-A006-E7FAFBEAE332}"/>
                  </a:ext>
                </a:extLst>
              </p:cNvPr>
              <p:cNvSpPr/>
              <p:nvPr/>
            </p:nvSpPr>
            <p:spPr>
              <a:xfrm>
                <a:off x="22429271" y="9352466"/>
                <a:ext cx="1065155" cy="4502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072592EB-2EBC-4A33-96CA-035887BD4141}"/>
                  </a:ext>
                </a:extLst>
              </p:cNvPr>
              <p:cNvSpPr txBox="1"/>
              <p:nvPr/>
            </p:nvSpPr>
            <p:spPr>
              <a:xfrm>
                <a:off x="22542206" y="9411363"/>
                <a:ext cx="922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Counter</a:t>
                </a:r>
              </a:p>
            </p:txBody>
          </p: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1D919221-5924-4D33-AD11-00B961E353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89217" y="9016988"/>
                <a:ext cx="3619" cy="394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se šipkou 79">
                <a:extLst>
                  <a:ext uri="{FF2B5EF4-FFF2-40B4-BE49-F238E27FC236}">
                    <a16:creationId xmlns:a16="http://schemas.microsoft.com/office/drawing/2014/main" id="{06371435-9B2E-408F-93BD-7377628FC9E3}"/>
                  </a:ext>
                </a:extLst>
              </p:cNvPr>
              <p:cNvCxnSpPr/>
              <p:nvPr/>
            </p:nvCxnSpPr>
            <p:spPr>
              <a:xfrm>
                <a:off x="21392836" y="9016988"/>
                <a:ext cx="25523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se šipkou 82">
                <a:extLst>
                  <a:ext uri="{FF2B5EF4-FFF2-40B4-BE49-F238E27FC236}">
                    <a16:creationId xmlns:a16="http://schemas.microsoft.com/office/drawing/2014/main" id="{12973AEE-E71A-475E-A0A4-560FF7C31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31005" y="10280558"/>
                <a:ext cx="35142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627D2C2E-D5A2-46A5-9D5D-5BDC2E240E6E}"/>
                  </a:ext>
                </a:extLst>
              </p:cNvPr>
              <p:cNvSpPr txBox="1"/>
              <p:nvPr/>
            </p:nvSpPr>
            <p:spPr>
              <a:xfrm>
                <a:off x="23119255" y="8725473"/>
                <a:ext cx="750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Signal</a:t>
                </a:r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53BF9283-F28A-4A52-A46C-857D184CD508}"/>
                  </a:ext>
                </a:extLst>
              </p:cNvPr>
              <p:cNvSpPr txBox="1"/>
              <p:nvPr/>
            </p:nvSpPr>
            <p:spPr>
              <a:xfrm>
                <a:off x="22629450" y="9983545"/>
                <a:ext cx="1240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Clock signal</a:t>
                </a:r>
              </a:p>
            </p:txBody>
          </p:sp>
          <p:cxnSp>
            <p:nvCxnSpPr>
              <p:cNvPr id="88" name="Přímá spojnice se šipkou 87">
                <a:extLst>
                  <a:ext uri="{FF2B5EF4-FFF2-40B4-BE49-F238E27FC236}">
                    <a16:creationId xmlns:a16="http://schemas.microsoft.com/office/drawing/2014/main" id="{231AE612-3898-48E1-A8B7-DF926E0CE8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37032" y="7853653"/>
                <a:ext cx="0" cy="14150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9BE844CA-F288-4819-A651-F75F36554C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31203" y="9426367"/>
                <a:ext cx="0" cy="9803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se šipkou 92">
                <a:extLst>
                  <a:ext uri="{FF2B5EF4-FFF2-40B4-BE49-F238E27FC236}">
                    <a16:creationId xmlns:a16="http://schemas.microsoft.com/office/drawing/2014/main" id="{3F736D68-024E-4EDA-A9EC-8F9C645DE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49056" y="9166009"/>
                <a:ext cx="38002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se šipkou 95">
                <a:extLst>
                  <a:ext uri="{FF2B5EF4-FFF2-40B4-BE49-F238E27FC236}">
                    <a16:creationId xmlns:a16="http://schemas.microsoft.com/office/drawing/2014/main" id="{25A5778D-4055-4123-888C-1AA9B0CCD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49056" y="10334462"/>
                <a:ext cx="38002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>
                <a:extLst>
                  <a:ext uri="{FF2B5EF4-FFF2-40B4-BE49-F238E27FC236}">
                    <a16:creationId xmlns:a16="http://schemas.microsoft.com/office/drawing/2014/main" id="{31958023-5854-47EE-AF55-A7E26BDA1E3A}"/>
                  </a:ext>
                </a:extLst>
              </p:cNvPr>
              <p:cNvCxnSpPr/>
              <p:nvPr/>
            </p:nvCxnSpPr>
            <p:spPr>
              <a:xfrm>
                <a:off x="24218054" y="9053716"/>
                <a:ext cx="1084204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>
                <a:extLst>
                  <a:ext uri="{FF2B5EF4-FFF2-40B4-BE49-F238E27FC236}">
                    <a16:creationId xmlns:a16="http://schemas.microsoft.com/office/drawing/2014/main" id="{3103FFD5-C513-4ACE-8CFF-2EEDCF34AB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90683" y="8003040"/>
                <a:ext cx="146560" cy="107151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>
                <a:extLst>
                  <a:ext uri="{FF2B5EF4-FFF2-40B4-BE49-F238E27FC236}">
                    <a16:creationId xmlns:a16="http://schemas.microsoft.com/office/drawing/2014/main" id="{1160E14C-1562-42A9-A613-0D9F0EC523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425973" y="7991465"/>
                <a:ext cx="1584628" cy="108413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nice 104">
                <a:extLst>
                  <a:ext uri="{FF2B5EF4-FFF2-40B4-BE49-F238E27FC236}">
                    <a16:creationId xmlns:a16="http://schemas.microsoft.com/office/drawing/2014/main" id="{9BE4FEB6-18AD-4C7B-979E-B57023954E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987741" y="9070951"/>
                <a:ext cx="791788" cy="69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56DF59F4-ADB8-49D4-9F9A-D08BB67E0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31868" y="8894750"/>
                <a:ext cx="2862896" cy="32668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1793EC73-D8B2-43FA-BFCC-A0093B957658}"/>
                  </a:ext>
                </a:extLst>
              </p:cNvPr>
              <p:cNvSpPr txBox="1"/>
              <p:nvPr/>
            </p:nvSpPr>
            <p:spPr>
              <a:xfrm>
                <a:off x="26827221" y="8580704"/>
                <a:ext cx="9957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Thr</a:t>
                </a:r>
                <a:r>
                  <a:rPr lang="en-US" sz="1600" dirty="0"/>
                  <a:t>. level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B8E726E0-3B86-4C66-AB85-5131BD67504E}"/>
                  </a:ext>
                </a:extLst>
              </p:cNvPr>
              <p:cNvGrpSpPr/>
              <p:nvPr/>
            </p:nvGrpSpPr>
            <p:grpSpPr>
              <a:xfrm>
                <a:off x="24206479" y="1008888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12" name="Přímá spojnice 111">
                  <a:extLst>
                    <a:ext uri="{FF2B5EF4-FFF2-40B4-BE49-F238E27FC236}">
                      <a16:creationId xmlns:a16="http://schemas.microsoft.com/office/drawing/2014/main" id="{EAF204EE-042D-4434-94D7-B13DAB9B50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113">
                  <a:extLst>
                    <a:ext uri="{FF2B5EF4-FFF2-40B4-BE49-F238E27FC236}">
                      <a16:creationId xmlns:a16="http://schemas.microsoft.com/office/drawing/2014/main" id="{D02D78D3-F11A-47A6-BBFD-DF2EB1EF8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Přímá spojnice 116">
                  <a:extLst>
                    <a:ext uri="{FF2B5EF4-FFF2-40B4-BE49-F238E27FC236}">
                      <a16:creationId xmlns:a16="http://schemas.microsoft.com/office/drawing/2014/main" id="{38C1043F-2EE6-4C6F-B0CD-776E2E866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Přímá spojnice 117">
                  <a:extLst>
                    <a:ext uri="{FF2B5EF4-FFF2-40B4-BE49-F238E27FC236}">
                      <a16:creationId xmlns:a16="http://schemas.microsoft.com/office/drawing/2014/main" id="{EA78B568-22F4-42A7-B9B8-4278DF1D9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Skupina 119">
                <a:extLst>
                  <a:ext uri="{FF2B5EF4-FFF2-40B4-BE49-F238E27FC236}">
                    <a16:creationId xmlns:a16="http://schemas.microsoft.com/office/drawing/2014/main" id="{FAB214FF-9CFA-4CBF-A125-1E64B4942CE7}"/>
                  </a:ext>
                </a:extLst>
              </p:cNvPr>
              <p:cNvGrpSpPr/>
              <p:nvPr/>
            </p:nvGrpSpPr>
            <p:grpSpPr>
              <a:xfrm>
                <a:off x="24464334" y="1008126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21" name="Přímá spojnice 120">
                  <a:extLst>
                    <a:ext uri="{FF2B5EF4-FFF2-40B4-BE49-F238E27FC236}">
                      <a16:creationId xmlns:a16="http://schemas.microsoft.com/office/drawing/2014/main" id="{354C601D-C2B6-48A1-ABCB-F843A91420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>
                  <a:extLst>
                    <a:ext uri="{FF2B5EF4-FFF2-40B4-BE49-F238E27FC236}">
                      <a16:creationId xmlns:a16="http://schemas.microsoft.com/office/drawing/2014/main" id="{EBF6A5FD-23F5-480D-89B3-9AF47CD56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>
                  <a:extLst>
                    <a:ext uri="{FF2B5EF4-FFF2-40B4-BE49-F238E27FC236}">
                      <a16:creationId xmlns:a16="http://schemas.microsoft.com/office/drawing/2014/main" id="{ADADDC35-100E-46F6-A77C-0D28DE33D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>
                  <a:extLst>
                    <a:ext uri="{FF2B5EF4-FFF2-40B4-BE49-F238E27FC236}">
                      <a16:creationId xmlns:a16="http://schemas.microsoft.com/office/drawing/2014/main" id="{D81B3DFA-73F6-4128-8A55-89080D2AF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Skupina 124">
                <a:extLst>
                  <a:ext uri="{FF2B5EF4-FFF2-40B4-BE49-F238E27FC236}">
                    <a16:creationId xmlns:a16="http://schemas.microsoft.com/office/drawing/2014/main" id="{E36E9DA8-BD5D-488C-A3F2-47A933EB2EE0}"/>
                  </a:ext>
                </a:extLst>
              </p:cNvPr>
              <p:cNvGrpSpPr/>
              <p:nvPr/>
            </p:nvGrpSpPr>
            <p:grpSpPr>
              <a:xfrm>
                <a:off x="24704305" y="1008126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26" name="Přímá spojnice 125">
                  <a:extLst>
                    <a:ext uri="{FF2B5EF4-FFF2-40B4-BE49-F238E27FC236}">
                      <a16:creationId xmlns:a16="http://schemas.microsoft.com/office/drawing/2014/main" id="{77F5A0C7-3FDF-49C0-8EEC-DDB4ACC5C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Přímá spojnice 126">
                  <a:extLst>
                    <a:ext uri="{FF2B5EF4-FFF2-40B4-BE49-F238E27FC236}">
                      <a16:creationId xmlns:a16="http://schemas.microsoft.com/office/drawing/2014/main" id="{E324970B-6CE9-4924-892A-9CFBAC3F2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Přímá spojnice 127">
                  <a:extLst>
                    <a:ext uri="{FF2B5EF4-FFF2-40B4-BE49-F238E27FC236}">
                      <a16:creationId xmlns:a16="http://schemas.microsoft.com/office/drawing/2014/main" id="{9D53E07E-EA99-4293-9A70-0CCA3424F6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Přímá spojnice 128">
                  <a:extLst>
                    <a:ext uri="{FF2B5EF4-FFF2-40B4-BE49-F238E27FC236}">
                      <a16:creationId xmlns:a16="http://schemas.microsoft.com/office/drawing/2014/main" id="{C67D4FE6-0FED-48A8-942C-31846294B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Skupina 129">
                <a:extLst>
                  <a:ext uri="{FF2B5EF4-FFF2-40B4-BE49-F238E27FC236}">
                    <a16:creationId xmlns:a16="http://schemas.microsoft.com/office/drawing/2014/main" id="{8CE91A03-9519-455A-918F-9E2658DA5C52}"/>
                  </a:ext>
                </a:extLst>
              </p:cNvPr>
              <p:cNvGrpSpPr/>
              <p:nvPr/>
            </p:nvGrpSpPr>
            <p:grpSpPr>
              <a:xfrm>
                <a:off x="24945250" y="1008126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31" name="Přímá spojnice 130">
                  <a:extLst>
                    <a:ext uri="{FF2B5EF4-FFF2-40B4-BE49-F238E27FC236}">
                      <a16:creationId xmlns:a16="http://schemas.microsoft.com/office/drawing/2014/main" id="{38848E68-79C8-41D1-B720-DDF3C016AD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Přímá spojnice 131">
                  <a:extLst>
                    <a:ext uri="{FF2B5EF4-FFF2-40B4-BE49-F238E27FC236}">
                      <a16:creationId xmlns:a16="http://schemas.microsoft.com/office/drawing/2014/main" id="{21C250CC-8686-42C1-AAFC-76CB04198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Přímá spojnice 132">
                  <a:extLst>
                    <a:ext uri="{FF2B5EF4-FFF2-40B4-BE49-F238E27FC236}">
                      <a16:creationId xmlns:a16="http://schemas.microsoft.com/office/drawing/2014/main" id="{601F2514-0272-4843-B729-AA1CA0135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Přímá spojnice 133">
                  <a:extLst>
                    <a:ext uri="{FF2B5EF4-FFF2-40B4-BE49-F238E27FC236}">
                      <a16:creationId xmlns:a16="http://schemas.microsoft.com/office/drawing/2014/main" id="{85FD0B07-2A40-41C8-AE0A-8E8B1824B0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Skupina 134">
                <a:extLst>
                  <a:ext uri="{FF2B5EF4-FFF2-40B4-BE49-F238E27FC236}">
                    <a16:creationId xmlns:a16="http://schemas.microsoft.com/office/drawing/2014/main" id="{79E7A21E-6C9F-4445-BF64-F088AE2D911C}"/>
                  </a:ext>
                </a:extLst>
              </p:cNvPr>
              <p:cNvGrpSpPr/>
              <p:nvPr/>
            </p:nvGrpSpPr>
            <p:grpSpPr>
              <a:xfrm>
                <a:off x="25191098" y="1008126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36" name="Přímá spojnice 135">
                  <a:extLst>
                    <a:ext uri="{FF2B5EF4-FFF2-40B4-BE49-F238E27FC236}">
                      <a16:creationId xmlns:a16="http://schemas.microsoft.com/office/drawing/2014/main" id="{637D04C5-5CEC-45EB-A422-AA118E96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Přímá spojnice 136">
                  <a:extLst>
                    <a:ext uri="{FF2B5EF4-FFF2-40B4-BE49-F238E27FC236}">
                      <a16:creationId xmlns:a16="http://schemas.microsoft.com/office/drawing/2014/main" id="{BF41F7B0-0A72-42CA-BD26-064DE3870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Přímá spojnice 137">
                  <a:extLst>
                    <a:ext uri="{FF2B5EF4-FFF2-40B4-BE49-F238E27FC236}">
                      <a16:creationId xmlns:a16="http://schemas.microsoft.com/office/drawing/2014/main" id="{87A11681-DE85-4CCB-AB85-4B8734E38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Přímá spojnice 138">
                  <a:extLst>
                    <a:ext uri="{FF2B5EF4-FFF2-40B4-BE49-F238E27FC236}">
                      <a16:creationId xmlns:a16="http://schemas.microsoft.com/office/drawing/2014/main" id="{E1558CE0-72A0-40DD-BCB2-1E7CF1C7FF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Skupina 139">
                <a:extLst>
                  <a:ext uri="{FF2B5EF4-FFF2-40B4-BE49-F238E27FC236}">
                    <a16:creationId xmlns:a16="http://schemas.microsoft.com/office/drawing/2014/main" id="{C9F7C9F0-C5B7-4668-BF49-2CAA1C40619F}"/>
                  </a:ext>
                </a:extLst>
              </p:cNvPr>
              <p:cNvGrpSpPr/>
              <p:nvPr/>
            </p:nvGrpSpPr>
            <p:grpSpPr>
              <a:xfrm>
                <a:off x="25433460" y="1008126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41" name="Přímá spojnice 140">
                  <a:extLst>
                    <a:ext uri="{FF2B5EF4-FFF2-40B4-BE49-F238E27FC236}">
                      <a16:creationId xmlns:a16="http://schemas.microsoft.com/office/drawing/2014/main" id="{F9C87FF9-F987-4349-9967-B90BA828B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Přímá spojnice 141">
                  <a:extLst>
                    <a:ext uri="{FF2B5EF4-FFF2-40B4-BE49-F238E27FC236}">
                      <a16:creationId xmlns:a16="http://schemas.microsoft.com/office/drawing/2014/main" id="{D38828AC-20FC-45A8-9481-17506D9F0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>
                  <a:extLst>
                    <a:ext uri="{FF2B5EF4-FFF2-40B4-BE49-F238E27FC236}">
                      <a16:creationId xmlns:a16="http://schemas.microsoft.com/office/drawing/2014/main" id="{99ED7C7F-5F1D-416C-BFF3-E65E119D27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>
                  <a:extLst>
                    <a:ext uri="{FF2B5EF4-FFF2-40B4-BE49-F238E27FC236}">
                      <a16:creationId xmlns:a16="http://schemas.microsoft.com/office/drawing/2014/main" id="{8DC0E67B-12FE-4500-B48D-D3E852186C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Skupina 144">
                <a:extLst>
                  <a:ext uri="{FF2B5EF4-FFF2-40B4-BE49-F238E27FC236}">
                    <a16:creationId xmlns:a16="http://schemas.microsoft.com/office/drawing/2014/main" id="{FB07B242-4849-4A6F-96AD-7B65594675AE}"/>
                  </a:ext>
                </a:extLst>
              </p:cNvPr>
              <p:cNvGrpSpPr/>
              <p:nvPr/>
            </p:nvGrpSpPr>
            <p:grpSpPr>
              <a:xfrm>
                <a:off x="25685185" y="1008126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46" name="Přímá spojnice 145">
                  <a:extLst>
                    <a:ext uri="{FF2B5EF4-FFF2-40B4-BE49-F238E27FC236}">
                      <a16:creationId xmlns:a16="http://schemas.microsoft.com/office/drawing/2014/main" id="{380AF604-052A-4E2B-BF69-22EEFB34D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146">
                  <a:extLst>
                    <a:ext uri="{FF2B5EF4-FFF2-40B4-BE49-F238E27FC236}">
                      <a16:creationId xmlns:a16="http://schemas.microsoft.com/office/drawing/2014/main" id="{7AFC89CB-01A1-4D69-B00B-BC2B1C5A4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Přímá spojnice 147">
                  <a:extLst>
                    <a:ext uri="{FF2B5EF4-FFF2-40B4-BE49-F238E27FC236}">
                      <a16:creationId xmlns:a16="http://schemas.microsoft.com/office/drawing/2014/main" id="{859589C3-C1D5-4DBD-947E-4AA793254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Přímá spojnice 148">
                  <a:extLst>
                    <a:ext uri="{FF2B5EF4-FFF2-40B4-BE49-F238E27FC236}">
                      <a16:creationId xmlns:a16="http://schemas.microsoft.com/office/drawing/2014/main" id="{1C287D57-53D9-4DB1-830C-3D7BBB5EB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Skupina 149">
                <a:extLst>
                  <a:ext uri="{FF2B5EF4-FFF2-40B4-BE49-F238E27FC236}">
                    <a16:creationId xmlns:a16="http://schemas.microsoft.com/office/drawing/2014/main" id="{F15E2626-A118-496A-946B-CE6C026E07BA}"/>
                  </a:ext>
                </a:extLst>
              </p:cNvPr>
              <p:cNvGrpSpPr/>
              <p:nvPr/>
            </p:nvGrpSpPr>
            <p:grpSpPr>
              <a:xfrm>
                <a:off x="25927547" y="1007364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51" name="Přímá spojnice 150">
                  <a:extLst>
                    <a:ext uri="{FF2B5EF4-FFF2-40B4-BE49-F238E27FC236}">
                      <a16:creationId xmlns:a16="http://schemas.microsoft.com/office/drawing/2014/main" id="{E7985886-DBE4-4C15-AF2E-E5D3BB354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Přímá spojnice 151">
                  <a:extLst>
                    <a:ext uri="{FF2B5EF4-FFF2-40B4-BE49-F238E27FC236}">
                      <a16:creationId xmlns:a16="http://schemas.microsoft.com/office/drawing/2014/main" id="{93EE3AF0-1CF0-4E4E-91D0-45D5C09ECA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Přímá spojnice 152">
                  <a:extLst>
                    <a:ext uri="{FF2B5EF4-FFF2-40B4-BE49-F238E27FC236}">
                      <a16:creationId xmlns:a16="http://schemas.microsoft.com/office/drawing/2014/main" id="{A837D516-DF8B-4FC4-8DB7-46B07BE932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Přímá spojnice 153">
                  <a:extLst>
                    <a:ext uri="{FF2B5EF4-FFF2-40B4-BE49-F238E27FC236}">
                      <a16:creationId xmlns:a16="http://schemas.microsoft.com/office/drawing/2014/main" id="{07EFDE6E-1AA0-42DA-B603-10D9265EB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Skupina 154">
                <a:extLst>
                  <a:ext uri="{FF2B5EF4-FFF2-40B4-BE49-F238E27FC236}">
                    <a16:creationId xmlns:a16="http://schemas.microsoft.com/office/drawing/2014/main" id="{343CFA5C-C37F-417B-9CEA-E77C78C3B368}"/>
                  </a:ext>
                </a:extLst>
              </p:cNvPr>
              <p:cNvGrpSpPr/>
              <p:nvPr/>
            </p:nvGrpSpPr>
            <p:grpSpPr>
              <a:xfrm>
                <a:off x="26164169" y="1006602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56" name="Přímá spojnice 155">
                  <a:extLst>
                    <a:ext uri="{FF2B5EF4-FFF2-40B4-BE49-F238E27FC236}">
                      <a16:creationId xmlns:a16="http://schemas.microsoft.com/office/drawing/2014/main" id="{49989ED7-DF1E-4EAE-85AE-D051468EA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Přímá spojnice 156">
                  <a:extLst>
                    <a:ext uri="{FF2B5EF4-FFF2-40B4-BE49-F238E27FC236}">
                      <a16:creationId xmlns:a16="http://schemas.microsoft.com/office/drawing/2014/main" id="{F879348B-E069-45C2-9D6D-649D2B976E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Přímá spojnice 157">
                  <a:extLst>
                    <a:ext uri="{FF2B5EF4-FFF2-40B4-BE49-F238E27FC236}">
                      <a16:creationId xmlns:a16="http://schemas.microsoft.com/office/drawing/2014/main" id="{7E2A3C48-4549-4DC5-BA1B-BADBF7C48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Přímá spojnice 158">
                  <a:extLst>
                    <a:ext uri="{FF2B5EF4-FFF2-40B4-BE49-F238E27FC236}">
                      <a16:creationId xmlns:a16="http://schemas.microsoft.com/office/drawing/2014/main" id="{35CB4D70-535E-4367-A177-58B749F5CD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Skupina 159">
                <a:extLst>
                  <a:ext uri="{FF2B5EF4-FFF2-40B4-BE49-F238E27FC236}">
                    <a16:creationId xmlns:a16="http://schemas.microsoft.com/office/drawing/2014/main" id="{312B71DD-6E06-42F8-9869-597E099B4003}"/>
                  </a:ext>
                </a:extLst>
              </p:cNvPr>
              <p:cNvGrpSpPr/>
              <p:nvPr/>
            </p:nvGrpSpPr>
            <p:grpSpPr>
              <a:xfrm>
                <a:off x="26401230" y="1005840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61" name="Přímá spojnice 160">
                  <a:extLst>
                    <a:ext uri="{FF2B5EF4-FFF2-40B4-BE49-F238E27FC236}">
                      <a16:creationId xmlns:a16="http://schemas.microsoft.com/office/drawing/2014/main" id="{2C84382A-8B6E-4535-A080-3C9EA06791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Přímá spojnice 161">
                  <a:extLst>
                    <a:ext uri="{FF2B5EF4-FFF2-40B4-BE49-F238E27FC236}">
                      <a16:creationId xmlns:a16="http://schemas.microsoft.com/office/drawing/2014/main" id="{F44D0E47-A9C1-418C-B6E1-90FCFF190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Přímá spojnice 162">
                  <a:extLst>
                    <a:ext uri="{FF2B5EF4-FFF2-40B4-BE49-F238E27FC236}">
                      <a16:creationId xmlns:a16="http://schemas.microsoft.com/office/drawing/2014/main" id="{881C25D1-15F3-44E2-8E5C-4AD079F7C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Přímá spojnice 163">
                  <a:extLst>
                    <a:ext uri="{FF2B5EF4-FFF2-40B4-BE49-F238E27FC236}">
                      <a16:creationId xmlns:a16="http://schemas.microsoft.com/office/drawing/2014/main" id="{D1421C29-BE03-4392-A00E-BA58207E5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Skupina 164">
                <a:extLst>
                  <a:ext uri="{FF2B5EF4-FFF2-40B4-BE49-F238E27FC236}">
                    <a16:creationId xmlns:a16="http://schemas.microsoft.com/office/drawing/2014/main" id="{DCECB6F5-5B93-49B3-8B69-4EE8ED3AD4BB}"/>
                  </a:ext>
                </a:extLst>
              </p:cNvPr>
              <p:cNvGrpSpPr/>
              <p:nvPr/>
            </p:nvGrpSpPr>
            <p:grpSpPr>
              <a:xfrm>
                <a:off x="26652306" y="1005840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66" name="Přímá spojnice 165">
                  <a:extLst>
                    <a:ext uri="{FF2B5EF4-FFF2-40B4-BE49-F238E27FC236}">
                      <a16:creationId xmlns:a16="http://schemas.microsoft.com/office/drawing/2014/main" id="{A68A07BF-DBDE-43F5-A7E2-5CC1DA0E2D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166">
                  <a:extLst>
                    <a:ext uri="{FF2B5EF4-FFF2-40B4-BE49-F238E27FC236}">
                      <a16:creationId xmlns:a16="http://schemas.microsoft.com/office/drawing/2014/main" id="{8A576930-E6B1-4C04-B8E6-77C332E0CC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167">
                  <a:extLst>
                    <a:ext uri="{FF2B5EF4-FFF2-40B4-BE49-F238E27FC236}">
                      <a16:creationId xmlns:a16="http://schemas.microsoft.com/office/drawing/2014/main" id="{A40B94C8-CC21-49C2-A88B-5B484A66C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Přímá spojnice 168">
                  <a:extLst>
                    <a:ext uri="{FF2B5EF4-FFF2-40B4-BE49-F238E27FC236}">
                      <a16:creationId xmlns:a16="http://schemas.microsoft.com/office/drawing/2014/main" id="{8D5FBAFA-8D8D-4FAD-B139-54E8CCB35E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Skupina 169">
                <a:extLst>
                  <a:ext uri="{FF2B5EF4-FFF2-40B4-BE49-F238E27FC236}">
                    <a16:creationId xmlns:a16="http://schemas.microsoft.com/office/drawing/2014/main" id="{210BF14E-C813-4CDE-B7FF-A4A903693913}"/>
                  </a:ext>
                </a:extLst>
              </p:cNvPr>
              <p:cNvGrpSpPr/>
              <p:nvPr/>
            </p:nvGrpSpPr>
            <p:grpSpPr>
              <a:xfrm>
                <a:off x="26913647" y="1005078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71" name="Přímá spojnice 170">
                  <a:extLst>
                    <a:ext uri="{FF2B5EF4-FFF2-40B4-BE49-F238E27FC236}">
                      <a16:creationId xmlns:a16="http://schemas.microsoft.com/office/drawing/2014/main" id="{6AF1DD7F-25BB-4AEC-9375-1AA0C8809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Přímá spojnice 171">
                  <a:extLst>
                    <a:ext uri="{FF2B5EF4-FFF2-40B4-BE49-F238E27FC236}">
                      <a16:creationId xmlns:a16="http://schemas.microsoft.com/office/drawing/2014/main" id="{A7A475FA-5799-4BD3-8060-E1D608228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Přímá spojnice 172">
                  <a:extLst>
                    <a:ext uri="{FF2B5EF4-FFF2-40B4-BE49-F238E27FC236}">
                      <a16:creationId xmlns:a16="http://schemas.microsoft.com/office/drawing/2014/main" id="{FB3F1595-DAA5-456E-A8A4-7FC1165C0B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Přímá spojnice 173">
                  <a:extLst>
                    <a:ext uri="{FF2B5EF4-FFF2-40B4-BE49-F238E27FC236}">
                      <a16:creationId xmlns:a16="http://schemas.microsoft.com/office/drawing/2014/main" id="{6FE843C0-C20C-4478-8E70-4449F733F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Skupina 174">
                <a:extLst>
                  <a:ext uri="{FF2B5EF4-FFF2-40B4-BE49-F238E27FC236}">
                    <a16:creationId xmlns:a16="http://schemas.microsoft.com/office/drawing/2014/main" id="{BCAE8138-D91D-4F0B-8B45-9E667C100721}"/>
                  </a:ext>
                </a:extLst>
              </p:cNvPr>
              <p:cNvGrpSpPr/>
              <p:nvPr/>
            </p:nvGrpSpPr>
            <p:grpSpPr>
              <a:xfrm>
                <a:off x="27161237" y="1005078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76" name="Přímá spojnice 175">
                  <a:extLst>
                    <a:ext uri="{FF2B5EF4-FFF2-40B4-BE49-F238E27FC236}">
                      <a16:creationId xmlns:a16="http://schemas.microsoft.com/office/drawing/2014/main" id="{A900C3AD-ED2B-435C-B200-367EEE7C1A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Přímá spojnice 176">
                  <a:extLst>
                    <a:ext uri="{FF2B5EF4-FFF2-40B4-BE49-F238E27FC236}">
                      <a16:creationId xmlns:a16="http://schemas.microsoft.com/office/drawing/2014/main" id="{806E5FE8-CC6D-4F95-A06E-FE49CEDEE2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Přímá spojnice 177">
                  <a:extLst>
                    <a:ext uri="{FF2B5EF4-FFF2-40B4-BE49-F238E27FC236}">
                      <a16:creationId xmlns:a16="http://schemas.microsoft.com/office/drawing/2014/main" id="{C0C078FA-89FF-47EC-A50B-1924DDE90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Přímá spojnice 178">
                  <a:extLst>
                    <a:ext uri="{FF2B5EF4-FFF2-40B4-BE49-F238E27FC236}">
                      <a16:creationId xmlns:a16="http://schemas.microsoft.com/office/drawing/2014/main" id="{55B8373E-398C-4B8C-BC7B-7B411379B4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Skupina 179">
                <a:extLst>
                  <a:ext uri="{FF2B5EF4-FFF2-40B4-BE49-F238E27FC236}">
                    <a16:creationId xmlns:a16="http://schemas.microsoft.com/office/drawing/2014/main" id="{BF185274-AAAA-47E5-85A3-1B1A3171BABE}"/>
                  </a:ext>
                </a:extLst>
              </p:cNvPr>
              <p:cNvGrpSpPr/>
              <p:nvPr/>
            </p:nvGrpSpPr>
            <p:grpSpPr>
              <a:xfrm>
                <a:off x="27406253" y="10050787"/>
                <a:ext cx="275356" cy="206911"/>
                <a:chOff x="24206479" y="10088887"/>
                <a:chExt cx="275356" cy="206911"/>
              </a:xfrm>
            </p:grpSpPr>
            <p:cxnSp>
              <p:nvCxnSpPr>
                <p:cNvPr id="181" name="Přímá spojnice 180">
                  <a:extLst>
                    <a:ext uri="{FF2B5EF4-FFF2-40B4-BE49-F238E27FC236}">
                      <a16:creationId xmlns:a16="http://schemas.microsoft.com/office/drawing/2014/main" id="{C617DCB1-68EE-47C8-AD9A-13476C2203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6479" y="10280558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Přímá spojnice 181">
                  <a:extLst>
                    <a:ext uri="{FF2B5EF4-FFF2-40B4-BE49-F238E27FC236}">
                      <a16:creationId xmlns:a16="http://schemas.microsoft.com/office/drawing/2014/main" id="{D2640158-91D0-4177-9DA9-EE2BBC89FA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50034" y="1009650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Přímá spojnice 182">
                  <a:extLst>
                    <a:ext uri="{FF2B5EF4-FFF2-40B4-BE49-F238E27FC236}">
                      <a16:creationId xmlns:a16="http://schemas.microsoft.com/office/drawing/2014/main" id="{039FE9DA-A718-4B21-A030-FABB53D751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34794" y="10097685"/>
                  <a:ext cx="147041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Přímá spojnice 183">
                  <a:extLst>
                    <a:ext uri="{FF2B5EF4-FFF2-40B4-BE49-F238E27FC236}">
                      <a16:creationId xmlns:a16="http://schemas.microsoft.com/office/drawing/2014/main" id="{AE62EA1D-2B73-4BC3-98DE-5A48CA52F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464334" y="10088887"/>
                  <a:ext cx="3486" cy="19929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Přímá spojnice 184">
                <a:extLst>
                  <a:ext uri="{FF2B5EF4-FFF2-40B4-BE49-F238E27FC236}">
                    <a16:creationId xmlns:a16="http://schemas.microsoft.com/office/drawing/2014/main" id="{633A6C62-46D7-44BD-8D5D-61CCB52845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48723" y="8839025"/>
                <a:ext cx="0" cy="1191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Přímá spojnice 187">
                <a:extLst>
                  <a:ext uri="{FF2B5EF4-FFF2-40B4-BE49-F238E27FC236}">
                    <a16:creationId xmlns:a16="http://schemas.microsoft.com/office/drawing/2014/main" id="{4833C9E4-7DA1-43CA-A64C-26E599F8AE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95861" y="8828970"/>
                <a:ext cx="0" cy="1191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Přímá spojnice se šipkou 189">
                <a:extLst>
                  <a:ext uri="{FF2B5EF4-FFF2-40B4-BE49-F238E27FC236}">
                    <a16:creationId xmlns:a16="http://schemas.microsoft.com/office/drawing/2014/main" id="{060B6284-D7E6-4746-AE89-61E159BA8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48723" y="9667776"/>
                <a:ext cx="14471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Přímá spojnice se šipkou 192">
                <a:extLst>
                  <a:ext uri="{FF2B5EF4-FFF2-40B4-BE49-F238E27FC236}">
                    <a16:creationId xmlns:a16="http://schemas.microsoft.com/office/drawing/2014/main" id="{76E7BE2D-BDA6-4573-8F48-9012C1811D51}"/>
                  </a:ext>
                </a:extLst>
              </p:cNvPr>
              <p:cNvCxnSpPr/>
              <p:nvPr/>
            </p:nvCxnSpPr>
            <p:spPr>
              <a:xfrm>
                <a:off x="24334794" y="9667776"/>
                <a:ext cx="10139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TextovéPole 193">
                <a:extLst>
                  <a:ext uri="{FF2B5EF4-FFF2-40B4-BE49-F238E27FC236}">
                    <a16:creationId xmlns:a16="http://schemas.microsoft.com/office/drawing/2014/main" id="{F8470C73-EFB5-41CC-8EBA-2AF6B7E896A0}"/>
                  </a:ext>
                </a:extLst>
              </p:cNvPr>
              <p:cNvSpPr txBox="1"/>
              <p:nvPr/>
            </p:nvSpPr>
            <p:spPr>
              <a:xfrm>
                <a:off x="24553503" y="9407388"/>
                <a:ext cx="59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TOA</a:t>
                </a:r>
                <a:endParaRPr lang="en-US" sz="1600" dirty="0"/>
              </a:p>
            </p:txBody>
          </p:sp>
          <p:sp>
            <p:nvSpPr>
              <p:cNvPr id="195" name="TextovéPole 194">
                <a:extLst>
                  <a:ext uri="{FF2B5EF4-FFF2-40B4-BE49-F238E27FC236}">
                    <a16:creationId xmlns:a16="http://schemas.microsoft.com/office/drawing/2014/main" id="{2F55EF58-ECFA-49D5-B26E-54EDF708C685}"/>
                  </a:ext>
                </a:extLst>
              </p:cNvPr>
              <p:cNvSpPr txBox="1"/>
              <p:nvPr/>
            </p:nvSpPr>
            <p:spPr>
              <a:xfrm>
                <a:off x="25826633" y="9399768"/>
                <a:ext cx="59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TOT</a:t>
                </a:r>
                <a:endParaRPr lang="en-US" sz="1600" dirty="0"/>
              </a:p>
            </p:txBody>
          </p:sp>
        </p:grpSp>
        <p:cxnSp>
          <p:nvCxnSpPr>
            <p:cNvPr id="19" name="Spojnice: zakřivená 18">
              <a:extLst>
                <a:ext uri="{FF2B5EF4-FFF2-40B4-BE49-F238E27FC236}">
                  <a16:creationId xmlns:a16="http://schemas.microsoft.com/office/drawing/2014/main" id="{702662BF-919D-4B3C-B30C-A0F69B40C2CD}"/>
                </a:ext>
              </a:extLst>
            </p:cNvPr>
            <p:cNvCxnSpPr/>
            <p:nvPr/>
          </p:nvCxnSpPr>
          <p:spPr>
            <a:xfrm rot="5400000">
              <a:off x="20417272" y="7982996"/>
              <a:ext cx="480912" cy="405114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B2ACBECD-CE4F-4BCE-AA90-E930792F9F96}"/>
              </a:ext>
            </a:extLst>
          </p:cNvPr>
          <p:cNvSpPr/>
          <p:nvPr/>
        </p:nvSpPr>
        <p:spPr>
          <a:xfrm>
            <a:off x="28221744" y="4085910"/>
            <a:ext cx="14394214" cy="6443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364E5D5-60A9-47DE-957F-8446EFE8990B}"/>
              </a:ext>
            </a:extLst>
          </p:cNvPr>
          <p:cNvSpPr txBox="1"/>
          <p:nvPr/>
        </p:nvSpPr>
        <p:spPr>
          <a:xfrm>
            <a:off x="28330100" y="4148992"/>
            <a:ext cx="87943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u="sng" dirty="0"/>
              <a:t>1mm Si and 2mm </a:t>
            </a:r>
            <a:r>
              <a:rPr lang="en-US" sz="4400" b="1" u="sng" dirty="0"/>
              <a:t>CdTe@TPX3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We have used 2pc and 1pc of same Timepix3 detection modules with 1 mm thick silicon and 2 mm thick CdTe sensors, respectively.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There spectroscopic qualities are shown using gamma line spectra of </a:t>
            </a:r>
            <a:r>
              <a:rPr lang="en-US" sz="3200" baseline="30000" dirty="0"/>
              <a:t>131</a:t>
            </a:r>
            <a:r>
              <a:rPr lang="en-US" sz="3200" dirty="0"/>
              <a:t>I.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905DEA6-63A0-4BF8-9C10-C4DEA1E04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955" y="7380646"/>
            <a:ext cx="4454288" cy="306353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EB47F7A-BA05-4DFD-BC72-BAC95AE6F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659" y="7443729"/>
            <a:ext cx="4376509" cy="300467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D407159-4C32-4CC7-AAF8-ED19C14F6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918" y="4243227"/>
            <a:ext cx="5563040" cy="3322028"/>
          </a:xfrm>
          <a:prstGeom prst="rect">
            <a:avLst/>
          </a:prstGeom>
        </p:spPr>
      </p:pic>
      <p:sp>
        <p:nvSpPr>
          <p:cNvPr id="186" name="TextovéPole 185">
            <a:extLst>
              <a:ext uri="{FF2B5EF4-FFF2-40B4-BE49-F238E27FC236}">
                <a16:creationId xmlns:a16="http://schemas.microsoft.com/office/drawing/2014/main" id="{CF8030E3-564F-417C-A93A-83BEF41303F7}"/>
              </a:ext>
            </a:extLst>
          </p:cNvPr>
          <p:cNvSpPr txBox="1"/>
          <p:nvPr/>
        </p:nvSpPr>
        <p:spPr>
          <a:xfrm>
            <a:off x="37198192" y="7340767"/>
            <a:ext cx="5417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Figure above demonstrates thermal shift in peak position of the detection modules</a:t>
            </a:r>
            <a:r>
              <a:rPr lang="cs-CZ" sz="3200" dirty="0"/>
              <a:t>.</a:t>
            </a: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modules were therefore thermally stabilized on 20°C.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18DCB5A-AC3A-4DB0-9D49-89B055962C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97" y="15896810"/>
            <a:ext cx="5901720" cy="3915207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1C0CB47B-9277-409A-A642-102573EFC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96" y="20033416"/>
            <a:ext cx="5901720" cy="3856007"/>
          </a:xfrm>
          <a:prstGeom prst="rect">
            <a:avLst/>
          </a:prstGeom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A50E102C-0749-4B76-9D28-B2C0D5C8F7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05" y="11634928"/>
            <a:ext cx="5870560" cy="3722909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367A697D-6C36-4820-AE53-15E88CAB8216}"/>
              </a:ext>
            </a:extLst>
          </p:cNvPr>
          <p:cNvSpPr txBox="1"/>
          <p:nvPr/>
        </p:nvSpPr>
        <p:spPr>
          <a:xfrm>
            <a:off x="9755020" y="10729351"/>
            <a:ext cx="954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Correlation in energy spectra</a:t>
            </a:r>
          </a:p>
        </p:txBody>
      </p:sp>
      <p:sp>
        <p:nvSpPr>
          <p:cNvPr id="187" name="TextovéPole 186">
            <a:extLst>
              <a:ext uri="{FF2B5EF4-FFF2-40B4-BE49-F238E27FC236}">
                <a16:creationId xmlns:a16="http://schemas.microsoft.com/office/drawing/2014/main" id="{688B5EA8-9AEE-4892-AED5-9D4784149AA3}"/>
              </a:ext>
            </a:extLst>
          </p:cNvPr>
          <p:cNvSpPr txBox="1"/>
          <p:nvPr/>
        </p:nvSpPr>
        <p:spPr>
          <a:xfrm>
            <a:off x="9668866" y="11406216"/>
            <a:ext cx="3673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energy spectra were measured by two Timepix3 </a:t>
            </a:r>
            <a:r>
              <a:rPr lang="en-US" sz="3200" dirty="0" err="1"/>
              <a:t>dete-ction</a:t>
            </a:r>
            <a:r>
              <a:rPr lang="en-US" sz="3200" dirty="0"/>
              <a:t> modules with 1mm thick silicon sensor on two </a:t>
            </a:r>
            <a:r>
              <a:rPr lang="en-US" sz="3200" dirty="0" err="1"/>
              <a:t>diffe</a:t>
            </a:r>
            <a:r>
              <a:rPr lang="en-US" sz="3200" dirty="0"/>
              <a:t>-rent positions – A and B (see sketch on the right side).</a:t>
            </a:r>
          </a:p>
        </p:txBody>
      </p:sp>
      <p:sp>
        <p:nvSpPr>
          <p:cNvPr id="189" name="TextovéPole 188">
            <a:extLst>
              <a:ext uri="{FF2B5EF4-FFF2-40B4-BE49-F238E27FC236}">
                <a16:creationId xmlns:a16="http://schemas.microsoft.com/office/drawing/2014/main" id="{9F61B91B-7FE0-4647-8036-CDF313723A87}"/>
              </a:ext>
            </a:extLst>
          </p:cNvPr>
          <p:cNvSpPr txBox="1"/>
          <p:nvPr/>
        </p:nvSpPr>
        <p:spPr>
          <a:xfrm>
            <a:off x="15708246" y="15606753"/>
            <a:ext cx="342609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If the detectors are on the same place (e.g., place A) the resulting spectra are exactly same. This fact is demon-</a:t>
            </a:r>
            <a:r>
              <a:rPr lang="en-US" sz="3200" dirty="0" err="1"/>
              <a:t>strated</a:t>
            </a:r>
            <a:r>
              <a:rPr lang="en-US" sz="3200" dirty="0"/>
              <a:t> on the first figure on the left side.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Different situation is if the detectors are on different positions (e.g., </a:t>
            </a:r>
            <a:r>
              <a:rPr lang="en-US" sz="3200" dirty="0" err="1"/>
              <a:t>pla-ces</a:t>
            </a:r>
            <a:r>
              <a:rPr lang="en-US" sz="3200" dirty="0"/>
              <a:t> A and B) as it is visible on the next figure.</a:t>
            </a:r>
          </a:p>
        </p:txBody>
      </p:sp>
      <p:sp>
        <p:nvSpPr>
          <p:cNvPr id="191" name="TextovéPole 190">
            <a:extLst>
              <a:ext uri="{FF2B5EF4-FFF2-40B4-BE49-F238E27FC236}">
                <a16:creationId xmlns:a16="http://schemas.microsoft.com/office/drawing/2014/main" id="{7F599372-9592-4715-8F50-0C4FEC4446D3}"/>
              </a:ext>
            </a:extLst>
          </p:cNvPr>
          <p:cNvSpPr txBox="1"/>
          <p:nvPr/>
        </p:nvSpPr>
        <p:spPr>
          <a:xfrm>
            <a:off x="187801" y="14705987"/>
            <a:ext cx="9253040" cy="9166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Event distribution in Tokamak chambre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cs-CZ" sz="4400" b="1" dirty="0"/>
          </a:p>
          <a:p>
            <a:endParaRPr lang="en-US" sz="4400" b="1" dirty="0"/>
          </a:p>
        </p:txBody>
      </p:sp>
      <p:sp>
        <p:nvSpPr>
          <p:cNvPr id="192" name="TextovéPole 191">
            <a:extLst>
              <a:ext uri="{FF2B5EF4-FFF2-40B4-BE49-F238E27FC236}">
                <a16:creationId xmlns:a16="http://schemas.microsoft.com/office/drawing/2014/main" id="{DC39A235-1EA7-4E93-B2D2-E50538E6E0A3}"/>
              </a:ext>
            </a:extLst>
          </p:cNvPr>
          <p:cNvSpPr txBox="1"/>
          <p:nvPr/>
        </p:nvSpPr>
        <p:spPr>
          <a:xfrm>
            <a:off x="488099" y="15480830"/>
            <a:ext cx="4913143" cy="59906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number of events that had an energy higher than 10 </a:t>
            </a:r>
            <a:r>
              <a:rPr lang="en-US" sz="3200" dirty="0" err="1"/>
              <a:t>keV</a:t>
            </a:r>
            <a:r>
              <a:rPr lang="en-US" sz="3200" dirty="0"/>
              <a:t> was measured at various positions around the tokamak.</a:t>
            </a:r>
            <a:r>
              <a:rPr lang="cs-CZ" sz="3200" dirty="0"/>
              <a:t> A</a:t>
            </a:r>
            <a:r>
              <a:rPr lang="en-US" sz="3200" dirty="0" err="1"/>
              <a:t>ll</a:t>
            </a:r>
            <a:r>
              <a:rPr lang="en-US" sz="3200" dirty="0"/>
              <a:t> detectors were located in the equatorial plane.</a:t>
            </a:r>
            <a:r>
              <a:rPr lang="cs-CZ" sz="3200" dirty="0"/>
              <a:t> </a:t>
            </a:r>
            <a:r>
              <a:rPr lang="en-US" sz="3200" dirty="0"/>
              <a:t>Typical event count values for positions 1-4 are 15-30 hits per 100 ns</a:t>
            </a:r>
            <a:r>
              <a:rPr lang="cs-CZ" sz="3200" dirty="0"/>
              <a:t> and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pos</a:t>
            </a:r>
            <a:r>
              <a:rPr lang="cs-CZ" sz="3200" dirty="0"/>
              <a:t>. 5 </a:t>
            </a:r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10-20 </a:t>
            </a:r>
            <a:r>
              <a:rPr lang="cs-CZ" sz="3200" dirty="0" err="1"/>
              <a:t>hits</a:t>
            </a:r>
            <a:r>
              <a:rPr lang="cs-CZ" sz="3200" dirty="0"/>
              <a:t> per 100 </a:t>
            </a:r>
            <a:r>
              <a:rPr lang="cs-CZ" sz="3200" dirty="0" err="1"/>
              <a:t>ns</a:t>
            </a:r>
            <a:r>
              <a:rPr lang="cs-CZ" sz="3200" dirty="0"/>
              <a:t>.</a:t>
            </a:r>
            <a:r>
              <a:rPr lang="en-US" sz="3200" dirty="0"/>
              <a:t>.</a:t>
            </a:r>
            <a:endParaRPr lang="cs-CZ" sz="3200" dirty="0"/>
          </a:p>
          <a:p>
            <a:pPr algn="just"/>
            <a:endParaRPr lang="cs-CZ" sz="3200" dirty="0"/>
          </a:p>
        </p:txBody>
      </p:sp>
      <p:pic>
        <p:nvPicPr>
          <p:cNvPr id="196" name="Obrázek 19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31" y="15404748"/>
            <a:ext cx="3980421" cy="3450638"/>
          </a:xfrm>
          <a:prstGeom prst="rect">
            <a:avLst/>
          </a:prstGeom>
        </p:spPr>
      </p:pic>
      <p:pic>
        <p:nvPicPr>
          <p:cNvPr id="199" name="Obrázek 19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3" y="20760267"/>
            <a:ext cx="5567472" cy="2783736"/>
          </a:xfrm>
          <a:prstGeom prst="rect">
            <a:avLst/>
          </a:prstGeom>
        </p:spPr>
      </p:pic>
      <p:sp>
        <p:nvSpPr>
          <p:cNvPr id="200" name="TextovéPole 199">
            <a:extLst>
              <a:ext uri="{FF2B5EF4-FFF2-40B4-BE49-F238E27FC236}">
                <a16:creationId xmlns:a16="http://schemas.microsoft.com/office/drawing/2014/main" id="{DC39A235-1EA7-4E93-B2D2-E50538E6E0A3}"/>
              </a:ext>
            </a:extLst>
          </p:cNvPr>
          <p:cNvSpPr txBox="1"/>
          <p:nvPr/>
        </p:nvSpPr>
        <p:spPr>
          <a:xfrm>
            <a:off x="5674718" y="18855386"/>
            <a:ext cx="37365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number of measured events is a strongly fluctuating 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en-US" sz="3200" dirty="0"/>
              <a:t>discharge </a:t>
            </a:r>
            <a:r>
              <a:rPr lang="cs-CZ" sz="3200" dirty="0"/>
              <a:t>to</a:t>
            </a:r>
            <a:r>
              <a:rPr lang="en-US" sz="3200" dirty="0"/>
              <a:t> discharge, therefore a lower number of events is observed only when measuring in the foyer (</a:t>
            </a:r>
            <a:r>
              <a:rPr lang="cs-CZ" sz="3200" dirty="0" err="1"/>
              <a:t>position</a:t>
            </a:r>
            <a:r>
              <a:rPr lang="cs-CZ" sz="3200" dirty="0"/>
              <a:t> 4)</a:t>
            </a:r>
            <a:r>
              <a:rPr lang="en-US" sz="3200" dirty="0"/>
              <a:t>.</a:t>
            </a:r>
          </a:p>
        </p:txBody>
      </p:sp>
      <p:pic>
        <p:nvPicPr>
          <p:cNvPr id="201" name="Obrázek 20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649" y="11570798"/>
            <a:ext cx="4653004" cy="9306008"/>
          </a:xfrm>
          <a:prstGeom prst="rect">
            <a:avLst/>
          </a:prstGeom>
        </p:spPr>
      </p:pic>
      <p:sp>
        <p:nvSpPr>
          <p:cNvPr id="202" name="TextovéPole 201">
            <a:extLst>
              <a:ext uri="{FF2B5EF4-FFF2-40B4-BE49-F238E27FC236}">
                <a16:creationId xmlns:a16="http://schemas.microsoft.com/office/drawing/2014/main" id="{500B991A-5F81-490B-9A3C-2099E7B0A214}"/>
              </a:ext>
            </a:extLst>
          </p:cNvPr>
          <p:cNvSpPr txBox="1"/>
          <p:nvPr/>
        </p:nvSpPr>
        <p:spPr>
          <a:xfrm>
            <a:off x="23890790" y="11543492"/>
            <a:ext cx="584905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figure</a:t>
            </a:r>
            <a:r>
              <a:rPr lang="cs-CZ" sz="3200" dirty="0" smtClean="0"/>
              <a:t> on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left</a:t>
            </a:r>
            <a:r>
              <a:rPr lang="cs-CZ" sz="3200" dirty="0" smtClean="0"/>
              <a:t> </a:t>
            </a:r>
            <a:r>
              <a:rPr lang="cs-CZ" sz="3200" dirty="0" err="1" smtClean="0"/>
              <a:t>side</a:t>
            </a:r>
            <a:r>
              <a:rPr lang="cs-CZ" sz="3200" dirty="0" smtClean="0"/>
              <a:t> </a:t>
            </a:r>
            <a:r>
              <a:rPr lang="cs-CZ" sz="3200" dirty="0" err="1" smtClean="0"/>
              <a:t>contains</a:t>
            </a:r>
            <a:r>
              <a:rPr lang="cs-CZ" sz="3200" dirty="0" smtClean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err="1" smtClean="0"/>
              <a:t>loop</a:t>
            </a:r>
            <a:r>
              <a:rPr lang="cs-CZ" sz="3200" dirty="0" smtClean="0"/>
              <a:t> </a:t>
            </a:r>
            <a:r>
              <a:rPr lang="cs-CZ" sz="3200" dirty="0" err="1" smtClean="0"/>
              <a:t>voltage</a:t>
            </a:r>
            <a:r>
              <a:rPr lang="cs-CZ" sz="3200" dirty="0" smtClean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/>
              <a:t>plasma </a:t>
            </a:r>
            <a:r>
              <a:rPr lang="cs-CZ" sz="3200" dirty="0" err="1" smtClean="0"/>
              <a:t>current</a:t>
            </a:r>
            <a:r>
              <a:rPr lang="cs-CZ" sz="3200" dirty="0" smtClean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err="1" smtClean="0"/>
              <a:t>chamber</a:t>
            </a:r>
            <a:r>
              <a:rPr lang="cs-CZ" sz="3200" dirty="0" smtClean="0"/>
              <a:t> </a:t>
            </a:r>
            <a:r>
              <a:rPr lang="cs-CZ" sz="3200" dirty="0" err="1" smtClean="0"/>
              <a:t>current</a:t>
            </a:r>
            <a:r>
              <a:rPr lang="cs-CZ" sz="3200" dirty="0" smtClean="0"/>
              <a:t>, </a:t>
            </a:r>
            <a:endParaRPr lang="cs-CZ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err="1" smtClean="0"/>
              <a:t>toroidal</a:t>
            </a:r>
            <a:r>
              <a:rPr lang="cs-CZ" sz="3200" dirty="0" smtClean="0"/>
              <a:t> </a:t>
            </a:r>
            <a:r>
              <a:rPr lang="cs-CZ" sz="3200" dirty="0" err="1"/>
              <a:t>magnetic</a:t>
            </a:r>
            <a:r>
              <a:rPr lang="cs-CZ" sz="3200" dirty="0"/>
              <a:t> </a:t>
            </a:r>
            <a:r>
              <a:rPr lang="cs-CZ" sz="3200" dirty="0" err="1" smtClean="0"/>
              <a:t>field</a:t>
            </a:r>
            <a:r>
              <a:rPr lang="cs-CZ" sz="3200" dirty="0" smtClean="0"/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record </a:t>
            </a:r>
            <a:r>
              <a:rPr lang="en-US" sz="3200" dirty="0" smtClean="0"/>
              <a:t>fro</a:t>
            </a:r>
            <a:r>
              <a:rPr lang="cs-CZ" sz="3200" dirty="0" smtClean="0"/>
              <a:t>m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CdTe</a:t>
            </a:r>
            <a:r>
              <a:rPr lang="en-US" sz="3200" dirty="0" smtClean="0"/>
              <a:t> pixel</a:t>
            </a:r>
            <a:r>
              <a:rPr lang="cs-CZ" sz="3200" dirty="0" smtClean="0"/>
              <a:t> </a:t>
            </a:r>
            <a:r>
              <a:rPr lang="en-US" sz="3200" dirty="0" smtClean="0"/>
              <a:t>detector</a:t>
            </a:r>
            <a:r>
              <a:rPr lang="cs-CZ" sz="3200" dirty="0" smtClean="0"/>
              <a:t>.</a:t>
            </a:r>
          </a:p>
          <a:p>
            <a:pPr algn="just"/>
            <a:r>
              <a:rPr lang="cs-CZ" sz="3200" dirty="0" smtClean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record from the pixel detector </a:t>
            </a:r>
            <a:r>
              <a:rPr lang="cs-CZ" sz="3200" dirty="0" err="1" smtClean="0"/>
              <a:t>shows</a:t>
            </a:r>
            <a:r>
              <a:rPr lang="cs-CZ" sz="3200" dirty="0" smtClean="0"/>
              <a:t> </a:t>
            </a:r>
            <a:r>
              <a:rPr lang="cs-CZ" sz="3200" dirty="0" err="1" smtClean="0"/>
              <a:t>that</a:t>
            </a:r>
            <a:r>
              <a:rPr lang="cs-CZ" sz="3200" dirty="0" smtClean="0"/>
              <a:t> t</a:t>
            </a:r>
            <a:r>
              <a:rPr lang="en-US" sz="3200" dirty="0" smtClean="0"/>
              <a:t>here </a:t>
            </a:r>
            <a:r>
              <a:rPr lang="en-US" sz="3200" dirty="0"/>
              <a:t>are many more detected events in the first half of the discharge than in the second </a:t>
            </a:r>
            <a:r>
              <a:rPr lang="en-US" sz="3200" dirty="0" smtClean="0"/>
              <a:t>half</a:t>
            </a:r>
            <a:r>
              <a:rPr lang="cs-CZ" sz="3200" dirty="0" smtClean="0"/>
              <a:t>, </a:t>
            </a:r>
            <a:r>
              <a:rPr lang="cs-CZ" sz="3200" dirty="0" err="1" smtClean="0"/>
              <a:t>because</a:t>
            </a:r>
            <a:r>
              <a:rPr lang="cs-CZ" sz="3200" dirty="0" smtClean="0"/>
              <a:t> </a:t>
            </a:r>
            <a:r>
              <a:rPr lang="cs-CZ" sz="3200" dirty="0" err="1" smtClean="0"/>
              <a:t>after</a:t>
            </a:r>
            <a:r>
              <a:rPr lang="cs-CZ" sz="3200" dirty="0" smtClean="0"/>
              <a:t> plasma </a:t>
            </a:r>
            <a:r>
              <a:rPr lang="cs-CZ" sz="3200" dirty="0" err="1" smtClean="0"/>
              <a:t>formation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loop</a:t>
            </a:r>
            <a:r>
              <a:rPr lang="cs-CZ" sz="3200" dirty="0" smtClean="0"/>
              <a:t> </a:t>
            </a:r>
            <a:r>
              <a:rPr lang="cs-CZ" sz="3200" dirty="0" err="1" smtClean="0"/>
              <a:t>voltage</a:t>
            </a:r>
            <a:r>
              <a:rPr lang="cs-CZ" sz="3200" dirty="0" smtClean="0"/>
              <a:t> </a:t>
            </a:r>
            <a:r>
              <a:rPr lang="cs-CZ" sz="3200" dirty="0" err="1" smtClean="0"/>
              <a:t>high</a:t>
            </a:r>
            <a:r>
              <a:rPr lang="cs-CZ" sz="3200" dirty="0" smtClean="0"/>
              <a:t> (</a:t>
            </a:r>
            <a:r>
              <a:rPr lang="cs-CZ" sz="3200" dirty="0" err="1" smtClean="0"/>
              <a:t>high</a:t>
            </a:r>
            <a:r>
              <a:rPr lang="cs-CZ" sz="3200" dirty="0" smtClean="0"/>
              <a:t> </a:t>
            </a:r>
            <a:r>
              <a:rPr lang="cs-CZ" sz="3200" dirty="0" err="1" smtClean="0"/>
              <a:t>electric</a:t>
            </a:r>
            <a:r>
              <a:rPr lang="cs-CZ" sz="3200" dirty="0" smtClean="0"/>
              <a:t> </a:t>
            </a:r>
            <a:r>
              <a:rPr lang="cs-CZ" sz="3200" dirty="0" err="1" smtClean="0"/>
              <a:t>field</a:t>
            </a:r>
            <a:r>
              <a:rPr lang="cs-CZ" sz="3200" dirty="0" smtClean="0"/>
              <a:t>) and </a:t>
            </a:r>
            <a:r>
              <a:rPr lang="cs-CZ" sz="3200" dirty="0" err="1" smtClean="0"/>
              <a:t>density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plasma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low</a:t>
            </a:r>
            <a:r>
              <a:rPr lang="cs-CZ" sz="3200" dirty="0" smtClean="0"/>
              <a:t>. </a:t>
            </a:r>
          </a:p>
          <a:p>
            <a:pPr algn="just"/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figure</a:t>
            </a:r>
            <a:r>
              <a:rPr lang="cs-CZ" sz="3200" dirty="0" smtClean="0"/>
              <a:t> on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right</a:t>
            </a:r>
            <a:r>
              <a:rPr lang="cs-CZ" sz="3200" dirty="0" smtClean="0"/>
              <a:t> </a:t>
            </a:r>
            <a:r>
              <a:rPr lang="cs-CZ" sz="3200" dirty="0" err="1" smtClean="0"/>
              <a:t>side</a:t>
            </a:r>
            <a:r>
              <a:rPr lang="cs-CZ" sz="3200" dirty="0" smtClean="0"/>
              <a:t> </a:t>
            </a:r>
            <a:r>
              <a:rPr lang="cs-CZ" sz="3200" dirty="0" err="1" smtClean="0"/>
              <a:t>contains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en-US" sz="3200" dirty="0" smtClean="0"/>
              <a:t> record</a:t>
            </a:r>
            <a:r>
              <a:rPr lang="cs-CZ" sz="3200" dirty="0" smtClean="0"/>
              <a:t>s</a:t>
            </a:r>
            <a:r>
              <a:rPr lang="en-US" sz="3200" dirty="0" smtClean="0"/>
              <a:t> of </a:t>
            </a:r>
            <a:r>
              <a:rPr lang="cs-CZ" sz="3200" dirty="0" err="1" smtClean="0"/>
              <a:t>signals</a:t>
            </a:r>
            <a:r>
              <a:rPr lang="cs-CZ" sz="3200" dirty="0" smtClean="0"/>
              <a:t>  </a:t>
            </a:r>
            <a:r>
              <a:rPr lang="en-US" sz="3200" dirty="0" smtClean="0"/>
              <a:t>from the </a:t>
            </a:r>
            <a:r>
              <a:rPr lang="cs-CZ" sz="3200" dirty="0" err="1" smtClean="0"/>
              <a:t>scintillation</a:t>
            </a:r>
            <a:r>
              <a:rPr lang="cs-CZ" sz="3200" dirty="0" smtClean="0"/>
              <a:t> and </a:t>
            </a:r>
            <a:r>
              <a:rPr lang="cs-CZ" sz="3200" dirty="0" err="1" smtClean="0"/>
              <a:t>the</a:t>
            </a:r>
            <a:r>
              <a:rPr lang="cs-CZ" sz="3200" dirty="0" smtClean="0"/>
              <a:t> pixel </a:t>
            </a:r>
            <a:r>
              <a:rPr lang="en-US" sz="3200" dirty="0" smtClean="0"/>
              <a:t>d</a:t>
            </a:r>
            <a:r>
              <a:rPr lang="cs-CZ" sz="3200" dirty="0" err="1" smtClean="0"/>
              <a:t>etectors</a:t>
            </a:r>
            <a:r>
              <a:rPr lang="cs-CZ" sz="3200" dirty="0" smtClean="0"/>
              <a:t>.</a:t>
            </a:r>
          </a:p>
        </p:txBody>
      </p:sp>
      <p:pic>
        <p:nvPicPr>
          <p:cNvPr id="203" name="Obrázek 20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648" y="11406216"/>
            <a:ext cx="4668807" cy="11672019"/>
          </a:xfrm>
          <a:prstGeom prst="rect">
            <a:avLst/>
          </a:prstGeom>
        </p:spPr>
      </p:pic>
      <p:sp>
        <p:nvSpPr>
          <p:cNvPr id="206" name="TextovéPole 205">
            <a:extLst>
              <a:ext uri="{FF2B5EF4-FFF2-40B4-BE49-F238E27FC236}">
                <a16:creationId xmlns:a16="http://schemas.microsoft.com/office/drawing/2014/main" id="{500B991A-5F81-490B-9A3C-2099E7B0A214}"/>
              </a:ext>
            </a:extLst>
          </p:cNvPr>
          <p:cNvSpPr txBox="1"/>
          <p:nvPr/>
        </p:nvSpPr>
        <p:spPr>
          <a:xfrm>
            <a:off x="19554550" y="21282172"/>
            <a:ext cx="10446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The signals from the silicon detectors are different from the signals from the scintillation detectors and the </a:t>
            </a:r>
            <a:r>
              <a:rPr lang="en-US" sz="3200" dirty="0" err="1" smtClean="0"/>
              <a:t>CdTe</a:t>
            </a:r>
            <a:r>
              <a:rPr lang="en-US" sz="3200" dirty="0" smtClean="0"/>
              <a:t> detector, this may be due to the large difference between the </a:t>
            </a:r>
            <a:r>
              <a:rPr lang="cs-CZ" sz="3200" dirty="0" err="1" smtClean="0"/>
              <a:t>density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senzor </a:t>
            </a:r>
            <a:r>
              <a:rPr lang="cs-CZ" sz="3200" dirty="0" err="1" smtClean="0"/>
              <a:t>material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/>
              <a:t> </a:t>
            </a:r>
            <a:r>
              <a:rPr lang="en-US" sz="3200" dirty="0" smtClean="0"/>
              <a:t>scintillation detectors and the </a:t>
            </a:r>
            <a:r>
              <a:rPr lang="en-US" sz="3200" dirty="0" err="1" smtClean="0"/>
              <a:t>CdTe</a:t>
            </a:r>
            <a:r>
              <a:rPr lang="en-US" sz="3200" dirty="0" smtClean="0"/>
              <a:t> detector compared to the Si detector.</a:t>
            </a:r>
            <a:endParaRPr lang="en-US" sz="3200" dirty="0"/>
          </a:p>
        </p:txBody>
      </p:sp>
      <p:sp>
        <p:nvSpPr>
          <p:cNvPr id="210" name="TextovéPole 209">
            <a:extLst>
              <a:ext uri="{FF2B5EF4-FFF2-40B4-BE49-F238E27FC236}">
                <a16:creationId xmlns:a16="http://schemas.microsoft.com/office/drawing/2014/main" id="{CF8030E3-564F-417C-A93A-83BEF41303F7}"/>
              </a:ext>
            </a:extLst>
          </p:cNvPr>
          <p:cNvSpPr txBox="1"/>
          <p:nvPr/>
        </p:nvSpPr>
        <p:spPr>
          <a:xfrm>
            <a:off x="34644251" y="11664636"/>
            <a:ext cx="79717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scintillation detectors used on the tokamak </a:t>
            </a:r>
            <a:r>
              <a:rPr lang="cs-CZ" sz="3200" dirty="0" smtClean="0"/>
              <a:t>G</a:t>
            </a:r>
            <a:r>
              <a:rPr lang="en-US" sz="3200" dirty="0" err="1" smtClean="0"/>
              <a:t>olem</a:t>
            </a:r>
            <a:r>
              <a:rPr lang="en-US" sz="3200" dirty="0" smtClean="0"/>
              <a:t> </a:t>
            </a:r>
            <a:r>
              <a:rPr lang="en-US" sz="3200" dirty="0"/>
              <a:t>are</a:t>
            </a:r>
            <a:r>
              <a:rPr lang="en-US" sz="3200" dirty="0" smtClean="0"/>
              <a:t>:</a:t>
            </a:r>
            <a:endParaRPr lang="cs-CZ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/>
              <a:t>YAP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/>
              <a:t>2x </a:t>
            </a:r>
            <a:r>
              <a:rPr lang="cs-CZ" sz="3200" dirty="0" err="1" smtClean="0"/>
              <a:t>CeBr</a:t>
            </a:r>
            <a:endParaRPr lang="cs-CZ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err="1" smtClean="0"/>
              <a:t>NaI</a:t>
            </a:r>
            <a:r>
              <a:rPr lang="cs-CZ" sz="3200" dirty="0" smtClean="0"/>
              <a:t>(</a:t>
            </a:r>
            <a:r>
              <a:rPr lang="cs-CZ" sz="3200" dirty="0" err="1" smtClean="0"/>
              <a:t>Tl</a:t>
            </a:r>
            <a:r>
              <a:rPr lang="cs-CZ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/>
              <a:t>LYSO</a:t>
            </a:r>
            <a:endParaRPr lang="en-US" sz="3200" dirty="0"/>
          </a:p>
        </p:txBody>
      </p:sp>
      <p:sp>
        <p:nvSpPr>
          <p:cNvPr id="211" name="TextovéPole 210">
            <a:extLst>
              <a:ext uri="{FF2B5EF4-FFF2-40B4-BE49-F238E27FC236}">
                <a16:creationId xmlns:a16="http://schemas.microsoft.com/office/drawing/2014/main" id="{CF8030E3-564F-417C-A93A-83BEF41303F7}"/>
              </a:ext>
            </a:extLst>
          </p:cNvPr>
          <p:cNvSpPr txBox="1"/>
          <p:nvPr/>
        </p:nvSpPr>
        <p:spPr>
          <a:xfrm>
            <a:off x="34644251" y="15905346"/>
            <a:ext cx="78268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err="1" smtClean="0"/>
              <a:t>We</a:t>
            </a:r>
            <a:r>
              <a:rPr lang="cs-CZ" sz="3200" dirty="0" smtClean="0"/>
              <a:t> </a:t>
            </a:r>
            <a:r>
              <a:rPr lang="cs-CZ" sz="3200" dirty="0" err="1" smtClean="0"/>
              <a:t>have</a:t>
            </a:r>
            <a:r>
              <a:rPr lang="cs-CZ" sz="3200" dirty="0" smtClean="0"/>
              <a:t> </a:t>
            </a:r>
            <a:r>
              <a:rPr lang="cs-CZ" sz="3200" dirty="0" err="1" smtClean="0"/>
              <a:t>observed</a:t>
            </a:r>
            <a:r>
              <a:rPr lang="cs-CZ" sz="3200" dirty="0" smtClean="0"/>
              <a:t> </a:t>
            </a:r>
            <a:r>
              <a:rPr lang="cs-CZ" sz="3200" dirty="0" err="1" smtClean="0"/>
              <a:t>angular</a:t>
            </a:r>
            <a:r>
              <a:rPr lang="cs-CZ" sz="3200" dirty="0" smtClean="0"/>
              <a:t> dependence in </a:t>
            </a:r>
            <a:r>
              <a:rPr lang="cs-CZ" sz="3200" dirty="0" err="1" smtClean="0"/>
              <a:t>energy</a:t>
            </a:r>
            <a:r>
              <a:rPr lang="cs-CZ" sz="3200" dirty="0" smtClean="0"/>
              <a:t> spektra. </a:t>
            </a:r>
            <a:r>
              <a:rPr lang="cs-CZ" sz="3200" dirty="0" err="1" smtClean="0"/>
              <a:t>This</a:t>
            </a:r>
            <a:r>
              <a:rPr lang="cs-CZ" sz="3200" dirty="0" smtClean="0"/>
              <a:t> dependence </a:t>
            </a:r>
            <a:r>
              <a:rPr lang="cs-CZ" sz="3200" dirty="0" err="1" smtClean="0"/>
              <a:t>could</a:t>
            </a:r>
            <a:r>
              <a:rPr lang="cs-CZ" sz="3200" dirty="0" smtClean="0"/>
              <a:t> </a:t>
            </a:r>
            <a:r>
              <a:rPr lang="cs-CZ" sz="3200" dirty="0" err="1" smtClean="0"/>
              <a:t>be</a:t>
            </a:r>
            <a:r>
              <a:rPr lang="cs-CZ" sz="3200" dirty="0" smtClean="0"/>
              <a:t> </a:t>
            </a:r>
            <a:r>
              <a:rPr lang="cs-CZ" sz="3200" dirty="0" err="1" smtClean="0"/>
              <a:t>used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estimation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speed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primary</a:t>
            </a:r>
            <a:r>
              <a:rPr lang="cs-CZ" sz="3200" dirty="0" smtClean="0"/>
              <a:t> </a:t>
            </a:r>
            <a:r>
              <a:rPr lang="cs-CZ" sz="3200" dirty="0" err="1" smtClean="0"/>
              <a:t>runaway</a:t>
            </a:r>
            <a:r>
              <a:rPr lang="cs-CZ" sz="3200" dirty="0" smtClean="0"/>
              <a:t> </a:t>
            </a:r>
            <a:r>
              <a:rPr lang="cs-CZ" sz="3200" dirty="0" err="1" smtClean="0"/>
              <a:t>electrons</a:t>
            </a:r>
            <a:r>
              <a:rPr lang="cs-CZ" sz="3200" dirty="0" smtClean="0"/>
              <a:t>. </a:t>
            </a:r>
            <a:r>
              <a:rPr lang="cs-CZ" sz="3200" dirty="0" smtClean="0"/>
              <a:t>  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 err="1" smtClean="0"/>
              <a:t>We</a:t>
            </a:r>
            <a:r>
              <a:rPr lang="cs-CZ" sz="3200" dirty="0" smtClean="0"/>
              <a:t> </a:t>
            </a:r>
            <a:r>
              <a:rPr lang="cs-CZ" sz="3200" dirty="0" err="1" smtClean="0"/>
              <a:t>have</a:t>
            </a:r>
            <a:r>
              <a:rPr lang="cs-CZ" sz="3200" dirty="0" smtClean="0"/>
              <a:t> </a:t>
            </a:r>
            <a:r>
              <a:rPr lang="cs-CZ" sz="3200" dirty="0" err="1" smtClean="0"/>
              <a:t>measured</a:t>
            </a:r>
            <a:r>
              <a:rPr lang="cs-CZ" sz="3200" dirty="0" smtClean="0"/>
              <a:t> </a:t>
            </a:r>
            <a:r>
              <a:rPr lang="cs-CZ" sz="3200" dirty="0" err="1" smtClean="0"/>
              <a:t>time</a:t>
            </a:r>
            <a:r>
              <a:rPr lang="cs-CZ" sz="3200" dirty="0" smtClean="0"/>
              <a:t> </a:t>
            </a:r>
            <a:r>
              <a:rPr lang="cs-CZ" sz="3200" dirty="0" err="1" smtClean="0"/>
              <a:t>evolutions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signals</a:t>
            </a:r>
            <a:r>
              <a:rPr lang="cs-CZ" sz="3200" dirty="0" smtClean="0"/>
              <a:t> </a:t>
            </a:r>
            <a:r>
              <a:rPr lang="cs-CZ" sz="3200" dirty="0" err="1" smtClean="0"/>
              <a:t>from</a:t>
            </a:r>
            <a:r>
              <a:rPr lang="cs-CZ" sz="3200" dirty="0" smtClean="0"/>
              <a:t> </a:t>
            </a:r>
            <a:r>
              <a:rPr lang="cs-CZ" sz="3200" dirty="0" err="1" smtClean="0"/>
              <a:t>various</a:t>
            </a:r>
            <a:r>
              <a:rPr lang="cs-CZ" sz="3200" dirty="0" smtClean="0"/>
              <a:t> </a:t>
            </a:r>
            <a:r>
              <a:rPr lang="cs-CZ" sz="3200" dirty="0" err="1" smtClean="0"/>
              <a:t>detectors</a:t>
            </a:r>
            <a:r>
              <a:rPr lang="cs-CZ" sz="3200" dirty="0" smtClean="0"/>
              <a:t> (</a:t>
            </a:r>
            <a:r>
              <a:rPr lang="cs-CZ" sz="3200" dirty="0" err="1" smtClean="0"/>
              <a:t>semiconductor</a:t>
            </a:r>
            <a:r>
              <a:rPr lang="cs-CZ" sz="3200" dirty="0" smtClean="0"/>
              <a:t> pixel </a:t>
            </a:r>
            <a:r>
              <a:rPr lang="cs-CZ" sz="3200" dirty="0" err="1" smtClean="0"/>
              <a:t>detectors</a:t>
            </a:r>
            <a:r>
              <a:rPr lang="cs-CZ" sz="3200" dirty="0" smtClean="0"/>
              <a:t> and </a:t>
            </a:r>
            <a:r>
              <a:rPr lang="cs-CZ" sz="3200" dirty="0" err="1" smtClean="0"/>
              <a:t>scintillation</a:t>
            </a:r>
            <a:r>
              <a:rPr lang="cs-CZ" sz="3200" dirty="0" smtClean="0"/>
              <a:t> </a:t>
            </a:r>
            <a:r>
              <a:rPr lang="cs-CZ" sz="3200" dirty="0" err="1" smtClean="0"/>
              <a:t>detectors</a:t>
            </a:r>
            <a:r>
              <a:rPr lang="cs-CZ" sz="3200" dirty="0" smtClean="0"/>
              <a:t>).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evolutions</a:t>
            </a:r>
            <a:r>
              <a:rPr lang="cs-CZ" sz="3200" dirty="0" smtClean="0"/>
              <a:t> are </a:t>
            </a:r>
            <a:r>
              <a:rPr lang="cs-CZ" sz="3200" dirty="0" err="1" smtClean="0"/>
              <a:t>different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different</a:t>
            </a:r>
            <a:r>
              <a:rPr lang="cs-CZ" sz="3200" dirty="0" smtClean="0"/>
              <a:t> </a:t>
            </a:r>
            <a:r>
              <a:rPr lang="cs-CZ" sz="3200" dirty="0" err="1" smtClean="0"/>
              <a:t>detection</a:t>
            </a:r>
            <a:r>
              <a:rPr lang="cs-CZ" sz="3200" dirty="0" smtClean="0"/>
              <a:t> </a:t>
            </a:r>
            <a:r>
              <a:rPr lang="cs-CZ" sz="3200" dirty="0" err="1" smtClean="0"/>
              <a:t>materials</a:t>
            </a:r>
            <a:r>
              <a:rPr lang="cs-CZ" sz="3200" dirty="0" smtClean="0"/>
              <a:t>. </a:t>
            </a:r>
            <a:r>
              <a:rPr lang="cs-CZ" sz="3200" dirty="0" err="1" smtClean="0"/>
              <a:t>This</a:t>
            </a:r>
            <a:r>
              <a:rPr lang="cs-CZ" sz="3200" dirty="0" smtClean="0"/>
              <a:t> </a:t>
            </a:r>
            <a:r>
              <a:rPr lang="cs-CZ" sz="3200" dirty="0" err="1" smtClean="0"/>
              <a:t>could</a:t>
            </a:r>
            <a:r>
              <a:rPr lang="cs-CZ" sz="3200" dirty="0"/>
              <a:t> </a:t>
            </a:r>
            <a:r>
              <a:rPr lang="cs-CZ" sz="3200" dirty="0" err="1" smtClean="0"/>
              <a:t>be</a:t>
            </a:r>
            <a:r>
              <a:rPr lang="cs-CZ" sz="3200" dirty="0" smtClean="0"/>
              <a:t> </a:t>
            </a:r>
            <a:r>
              <a:rPr lang="cs-CZ" sz="3200" dirty="0" err="1" smtClean="0"/>
              <a:t>caused</a:t>
            </a:r>
            <a:r>
              <a:rPr lang="cs-CZ" sz="3200" dirty="0" smtClean="0"/>
              <a:t> ba </a:t>
            </a:r>
            <a:r>
              <a:rPr lang="cs-CZ" sz="3200" dirty="0" err="1" smtClean="0"/>
              <a:t>different</a:t>
            </a:r>
            <a:r>
              <a:rPr lang="cs-CZ" sz="3200" dirty="0" smtClean="0"/>
              <a:t> </a:t>
            </a:r>
            <a:r>
              <a:rPr lang="cs-CZ" sz="3200" dirty="0" err="1" smtClean="0"/>
              <a:t>detection</a:t>
            </a:r>
            <a:r>
              <a:rPr lang="cs-CZ" sz="3200" dirty="0" smtClean="0"/>
              <a:t> </a:t>
            </a:r>
            <a:r>
              <a:rPr lang="cs-CZ" sz="3200" dirty="0" err="1" smtClean="0"/>
              <a:t>efficiency</a:t>
            </a:r>
            <a:r>
              <a:rPr lang="cs-CZ" sz="3200" dirty="0" smtClean="0"/>
              <a:t>. </a:t>
            </a:r>
            <a:r>
              <a:rPr lang="cs-CZ" sz="3200" dirty="0" err="1" smtClean="0"/>
              <a:t>Studies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these </a:t>
            </a:r>
            <a:r>
              <a:rPr lang="cs-CZ" sz="3200" dirty="0" err="1" smtClean="0"/>
              <a:t>diferencies</a:t>
            </a:r>
            <a:r>
              <a:rPr lang="cs-CZ" sz="3200" dirty="0" smtClean="0"/>
              <a:t> are </a:t>
            </a:r>
            <a:r>
              <a:rPr lang="cs-CZ" sz="3200" dirty="0" err="1" smtClean="0"/>
              <a:t>still</a:t>
            </a:r>
            <a:r>
              <a:rPr lang="cs-CZ" sz="3200" dirty="0" smtClean="0"/>
              <a:t> </a:t>
            </a:r>
            <a:r>
              <a:rPr lang="cs-CZ" sz="3200" dirty="0" err="1" smtClean="0"/>
              <a:t>under</a:t>
            </a:r>
            <a:r>
              <a:rPr lang="cs-CZ" sz="3200" dirty="0" smtClean="0"/>
              <a:t> </a:t>
            </a:r>
            <a:r>
              <a:rPr lang="cs-CZ" sz="3200" dirty="0" err="1" smtClean="0"/>
              <a:t>way</a:t>
            </a:r>
            <a:r>
              <a:rPr lang="cs-CZ" sz="3200" dirty="0" smtClean="0"/>
              <a:t>.</a:t>
            </a:r>
            <a:endParaRPr lang="cs-CZ" sz="3200" dirty="0" smtClean="0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47" y="12649200"/>
            <a:ext cx="4537348" cy="22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4709</TotalTime>
  <Words>755</Words>
  <Application>Microsoft Office PowerPoint</Application>
  <PresentationFormat>Vlastní</PresentationFormat>
  <Paragraphs>138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Vladimir Linhart</dc:creator>
  <cp:lastModifiedBy>Stepan</cp:lastModifiedBy>
  <cp:revision>66</cp:revision>
  <dcterms:created xsi:type="dcterms:W3CDTF">2021-10-04T11:16:32Z</dcterms:created>
  <dcterms:modified xsi:type="dcterms:W3CDTF">2021-10-15T12:57:46Z</dcterms:modified>
</cp:coreProperties>
</file>