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0"/>
  </p:notesMasterIdLst>
  <p:sldIdLst>
    <p:sldId id="256" r:id="rId2"/>
    <p:sldId id="263" r:id="rId3"/>
    <p:sldId id="260" r:id="rId4"/>
    <p:sldId id="264" r:id="rId5"/>
    <p:sldId id="261" r:id="rId6"/>
    <p:sldId id="265" r:id="rId7"/>
    <p:sldId id="262" r:id="rId8"/>
    <p:sldId id="258" r:id="rId9"/>
    <p:sldId id="267" r:id="rId10"/>
    <p:sldId id="273" r:id="rId11"/>
    <p:sldId id="274" r:id="rId12"/>
    <p:sldId id="275" r:id="rId13"/>
    <p:sldId id="278" r:id="rId14"/>
    <p:sldId id="280" r:id="rId15"/>
    <p:sldId id="281" r:id="rId16"/>
    <p:sldId id="268" r:id="rId17"/>
    <p:sldId id="276" r:id="rId18"/>
    <p:sldId id="282" r:id="rId19"/>
    <p:sldId id="284" r:id="rId20"/>
    <p:sldId id="285" r:id="rId21"/>
    <p:sldId id="286" r:id="rId22"/>
    <p:sldId id="287" r:id="rId23"/>
    <p:sldId id="272" r:id="rId24"/>
    <p:sldId id="271" r:id="rId25"/>
    <p:sldId id="269" r:id="rId26"/>
    <p:sldId id="270" r:id="rId27"/>
    <p:sldId id="283" r:id="rId28"/>
    <p:sldId id="25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0" autoAdjust="0"/>
    <p:restoredTop sz="94660"/>
  </p:normalViewPr>
  <p:slideViewPr>
    <p:cSldViewPr>
      <p:cViewPr varScale="1">
        <p:scale>
          <a:sx n="71" d="100"/>
          <a:sy n="71" d="100"/>
        </p:scale>
        <p:origin x="125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931A0-5CB4-462D-AA6C-11E99E1953A8}" type="datetimeFigureOut">
              <a:rPr lang="en-CA" smtClean="0"/>
              <a:t>2018-10-08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3361F-A063-4C35-B49E-02A2427D71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6337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3361F-A063-4C35-B49E-02A2427D7147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1632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F6BD1F-6C90-4CD0-A1C9-AE1AF6B8D90D}" type="slidenum">
              <a:rPr lang="en-CA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CA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944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552CC-A4A6-426A-92E5-F749C89BBEC3}" type="slidenum">
              <a:rPr lang="en-US" altLang="zh-CN" smtClean="0">
                <a:ea typeface="ＭＳ Ｐゴシック" pitchFamily="34" charset="-128"/>
              </a:rPr>
              <a:pPr/>
              <a:t>3</a:t>
            </a:fld>
            <a:endParaRPr lang="en-US" altLang="zh-CN" dirty="0" smtClean="0">
              <a:ea typeface="ＭＳ Ｐゴシック" pitchFamily="34" charset="-128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>
              <a:ea typeface="ＭＳ Ｐゴシック" pitchFamily="34" charset="-128"/>
            </a:endParaRPr>
          </a:p>
        </p:txBody>
      </p:sp>
      <p:sp>
        <p:nvSpPr>
          <p:cNvPr id="68613" name="Footer Placeholder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CA" altLang="zh-CN" dirty="0" smtClean="0">
                <a:ea typeface="ＭＳ Ｐゴシック" pitchFamily="34" charset="-128"/>
              </a:rPr>
              <a:t>Fusion Energy, U of A, Jan. 25, 2013</a:t>
            </a:r>
            <a:endParaRPr lang="en-US" altLang="zh-CN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6557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>
              <a:ea typeface="ＭＳ Ｐゴシック" pitchFamily="34" charset="-128"/>
            </a:endParaRPr>
          </a:p>
        </p:txBody>
      </p:sp>
      <p:sp>
        <p:nvSpPr>
          <p:cNvPr id="8602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DC4F89-FE3B-4BCA-8B49-66E9594D77FE}" type="slidenum">
              <a:rPr lang="en-CA" altLang="zh-CN" smtClean="0">
                <a:latin typeface="Calibri" pitchFamily="34" charset="0"/>
                <a:ea typeface="ＭＳ Ｐゴシック" pitchFamily="34" charset="-128"/>
              </a:rPr>
              <a:pPr/>
              <a:t>5</a:t>
            </a:fld>
            <a:endParaRPr lang="en-CA" altLang="zh-CN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86021" name="Footer Placeholder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CA" altLang="zh-CN" smtClean="0">
                <a:ea typeface="ＭＳ Ｐゴシック" pitchFamily="34" charset="-128"/>
              </a:rPr>
              <a:t>Fusion Energy, U of A, Jan. 25, 2013</a:t>
            </a:r>
            <a:endParaRPr lang="en-US" altLang="zh-CN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781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3361F-A063-4C35-B49E-02A2427D7147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2301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AB49F5-4385-4BBB-A8ED-94F91B426A7C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052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1873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3361F-A063-4C35-B49E-02A2427D7147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0975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AB49F5-4385-4BBB-A8ED-94F91B426A7C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7071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AB49F5-4385-4BBB-A8ED-94F91B426A7C}" type="slidenum">
              <a:rPr lang="en-CA" smtClean="0"/>
              <a:pPr>
                <a:defRPr/>
              </a:pPr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2139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61BFD04B-D2C3-4024-AB8C-CAC2E6D5E991}" type="datetime12">
              <a:rPr lang="en-US" smtClean="0"/>
              <a:t>10:38 AM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r>
              <a:rPr lang="en-CA" smtClean="0"/>
              <a:t>IAEA CRP RCM Oct. 8-11,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68A59DD8-41CF-4B3E-ABB9-99280D3C8284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39194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9DB5-A1B1-42E1-9E1D-0FB9361C71F7}" type="datetime12">
              <a:rPr lang="en-US" smtClean="0"/>
              <a:t>10:38 AM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IAEA CRP RCM Oct. 8-11, 2018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9DD8-41CF-4B3E-ABB9-99280D3C8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15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2E466-15F5-4C2D-8C8C-D97DF2C3FB92}" type="datetime12">
              <a:rPr lang="en-US" smtClean="0"/>
              <a:t>10:38 AM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IAEA CRP RCM Oct. 8-11,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9DD8-41CF-4B3E-ABB9-99280D3C8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900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7A15-278C-4016-B6BC-E7D0DF2DDE27}" type="datetime12">
              <a:rPr lang="en-US" smtClean="0"/>
              <a:t>10:38 AM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IAEA CRP RCM Oct. 8-11,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9DD8-41CF-4B3E-ABB9-99280D3C8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984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33623-AD1F-4DBC-8015-58EDDD90CEEE}" type="datetime12">
              <a:rPr lang="en-US" smtClean="0"/>
              <a:t>10:38 AM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IAEA CRP RCM Oct. 8-11,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9DD8-41CF-4B3E-ABB9-99280D3C8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208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233B-BA6A-4025-8AA1-111BD8377260}" type="datetime12">
              <a:rPr lang="en-US" smtClean="0"/>
              <a:t>10:38 AM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IAEA CRP RCM Oct. 8-11,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9DD8-41CF-4B3E-ABB9-99280D3C8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755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EE9B-70F4-4686-855C-DA9A8FFE0E9F}" type="datetime12">
              <a:rPr lang="en-US" smtClean="0"/>
              <a:t>10:38 AM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IAEA CRP RCM Oct. 8-11,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9DD8-41CF-4B3E-ABB9-99280D3C8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879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FE4C-B8C4-48CC-9913-4506147354B0}" type="datetime12">
              <a:rPr lang="en-US" smtClean="0"/>
              <a:t>10:38 AM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IAEA CRP RCM Oct. 8-11,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9DD8-41CF-4B3E-ABB9-99280D3C8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394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6410-6223-41B2-ABC2-221323D280EF}" type="datetime12">
              <a:rPr lang="en-US" smtClean="0"/>
              <a:t>10:38 AM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IAEA CRP RCM Oct. 8-11,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9DD8-41CF-4B3E-ABB9-99280D3C8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462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标题和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032E9-A4DF-4FC3-8C50-4F546A3264E0}" type="datetime12">
              <a:rPr lang="en-US" altLang="zh-CN" smtClean="0"/>
              <a:t>10:38 AM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altLang="zh-CN" smtClean="0"/>
              <a:t>IAEA CRP RCM Oct. 8-11, 2018</a:t>
            </a: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B2ED2-D44E-4E4C-B35A-CADEDF010E8A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0423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B5155114-F724-4195-849B-01D228C29F50}" type="datetime12">
              <a:rPr lang="en-US" smtClean="0"/>
              <a:t>10:38 AM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r>
              <a:rPr lang="en-CA" smtClean="0"/>
              <a:t>IAEA CRP RCM Oct. 8-11,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68A59DD8-41CF-4B3E-ABB9-99280D3C8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905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1D26-17EA-4128-87F7-5A2E753FBB5F}" type="datetime12">
              <a:rPr lang="en-US" smtClean="0"/>
              <a:t>10:38 AM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IAEA CRP RCM Oct. 8-11,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68A59DD8-41CF-4B3E-ABB9-99280D3C8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7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9D42-0787-4921-9B3C-A6EE9B5F12D7}" type="datetime12">
              <a:rPr lang="en-US" smtClean="0"/>
              <a:t>10:38 AM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IAEA CRP RCM Oct. 8-11, 2018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9DD8-41CF-4B3E-ABB9-99280D3C8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21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4305-6EBC-44FE-8BCE-45BA643BBDEC}" type="datetime12">
              <a:rPr lang="en-US" smtClean="0"/>
              <a:t>10:38 AM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IAEA CRP RCM Oct. 8-11, 2018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9DD8-41CF-4B3E-ABB9-99280D3C8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833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18D89-332A-4DB2-B8AC-685F23A40814}" type="datetime12">
              <a:rPr lang="en-US" smtClean="0"/>
              <a:t>10:38 AM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IAEA CRP RCM Oct. 8-11, 2018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9DD8-41CF-4B3E-ABB9-99280D3C8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172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017B-8FB6-47CD-9A9E-C8640E25DC9F}" type="datetime12">
              <a:rPr lang="en-US" smtClean="0"/>
              <a:t>10:38 AM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IAEA CRP RCM Oct. 8-11, 2018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9DD8-41CF-4B3E-ABB9-99280D3C8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79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86E36-3ABE-4D4C-85DF-169EF9F0CADA}" type="datetime12">
              <a:rPr lang="en-US" smtClean="0"/>
              <a:t>10:38 AM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IAEA CRP RCM Oct. 8-11, 2018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9DD8-41CF-4B3E-ABB9-99280D3C8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761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21A-5B39-4845-A517-B7A97D16B4A8}" type="datetime12">
              <a:rPr lang="en-US" smtClean="0"/>
              <a:t>10:38 AM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IAEA CRP RCM Oct. 8-11, 2018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9DD8-41CF-4B3E-ABB9-99280D3C8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864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C86AF7-E42A-4A97-94C7-5D942BF12DCE}" type="datetime12">
              <a:rPr lang="en-US" smtClean="0"/>
              <a:t>10:38 AM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CA" smtClean="0"/>
              <a:t>IAEA CRP RCM Oct. 8-11,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A59DD8-41CF-4B3E-ABB9-99280D3C8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39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jpeg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478369"/>
            <a:ext cx="7572545" cy="2835747"/>
          </a:xfrm>
        </p:spPr>
        <p:txBody>
          <a:bodyPr>
            <a:normAutofit/>
          </a:bodyPr>
          <a:lstStyle/>
          <a:p>
            <a:r>
              <a:rPr lang="en-GB" sz="3600" dirty="0"/>
              <a:t>1</a:t>
            </a:r>
            <a:r>
              <a:rPr lang="en-GB" sz="3600" baseline="30000" dirty="0"/>
              <a:t>st</a:t>
            </a:r>
            <a:r>
              <a:rPr lang="en-GB" sz="3600" dirty="0"/>
              <a:t> Research </a:t>
            </a:r>
            <a:r>
              <a:rPr lang="en-GB" sz="3600" dirty="0" smtClean="0"/>
              <a:t>Coordination Meeting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 smtClean="0"/>
              <a:t>CRP on </a:t>
            </a:r>
            <a:r>
              <a:rPr lang="en-CA" sz="3600" dirty="0"/>
              <a:t>Network of Small and Medium Size Magnetic Confinement Fusion Devices for Fusion Research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4927" y="3645025"/>
            <a:ext cx="6431873" cy="2683294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chemeClr val="tx1"/>
                </a:solidFill>
              </a:rPr>
              <a:t>Fuelling and confinement studies on the </a:t>
            </a:r>
            <a:r>
              <a:rPr lang="en-CA" sz="2800">
                <a:solidFill>
                  <a:schemeClr val="tx1"/>
                </a:solidFill>
              </a:rPr>
              <a:t>STOR-M </a:t>
            </a:r>
            <a:r>
              <a:rPr lang="en-CA" sz="2800" smtClean="0">
                <a:solidFill>
                  <a:schemeClr val="tx1"/>
                </a:solidFill>
              </a:rPr>
              <a:t>tokamak-F13019</a:t>
            </a:r>
            <a:endParaRPr lang="en-CA" sz="2800" dirty="0" smtClean="0">
              <a:solidFill>
                <a:schemeClr val="tx1"/>
              </a:solidFill>
            </a:endParaRPr>
          </a:p>
          <a:p>
            <a:r>
              <a:rPr lang="en-GB" sz="2000" b="1" dirty="0" err="1" smtClean="0">
                <a:solidFill>
                  <a:schemeClr val="tx1"/>
                </a:solidFill>
              </a:rPr>
              <a:t>Chijin</a:t>
            </a:r>
            <a:r>
              <a:rPr lang="en-GB" sz="2000" b="1" dirty="0" smtClean="0">
                <a:solidFill>
                  <a:schemeClr val="tx1"/>
                </a:solidFill>
              </a:rPr>
              <a:t> Xiao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University of Saskatchewan, Canada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Vienna, Oct. 8-11, 2018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A3B8-18DD-45F4-99A2-E09E1E7C86A9}" type="datetime12">
              <a:rPr lang="en-US" smtClean="0"/>
              <a:t>10:38 AM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IAEA CRP RCM Oct. 8-11,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9DD8-41CF-4B3E-ABB9-99280D3C828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617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4" y="271953"/>
            <a:ext cx="7704667" cy="883567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Main Research Activities Proposed, 1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82134" y="1167715"/>
            <a:ext cx="7704666" cy="5140427"/>
          </a:xfrm>
        </p:spPr>
        <p:txBody>
          <a:bodyPr vert="horz">
            <a:noAutofit/>
          </a:bodyPr>
          <a:lstStyle/>
          <a:p>
            <a:r>
              <a:rPr lang="en-CA" sz="2800" dirty="0" smtClean="0"/>
              <a:t>Revisit the improved confinement in the STOR-M tokamak</a:t>
            </a:r>
          </a:p>
          <a:p>
            <a:pPr lvl="1"/>
            <a:r>
              <a:rPr lang="en-CA" sz="2400" dirty="0" smtClean="0"/>
              <a:t>Triggering techniques: Electrode biasing, CT injection, RMP, turbulent </a:t>
            </a:r>
            <a:r>
              <a:rPr lang="en-CA" sz="2400" dirty="0"/>
              <a:t>h</a:t>
            </a:r>
            <a:r>
              <a:rPr lang="en-CA" sz="2400" dirty="0" smtClean="0"/>
              <a:t>eating</a:t>
            </a:r>
          </a:p>
          <a:p>
            <a:pPr lvl="1"/>
            <a:r>
              <a:rPr lang="en-CA" sz="2400" dirty="0" smtClean="0"/>
              <a:t>New: Combined with </a:t>
            </a:r>
            <a:r>
              <a:rPr lang="en-CA" sz="2400" i="1" dirty="0" smtClean="0"/>
              <a:t>Lithium coating </a:t>
            </a:r>
            <a:r>
              <a:rPr lang="en-CA" sz="2400" dirty="0" smtClean="0"/>
              <a:t>of the chamber wall</a:t>
            </a:r>
          </a:p>
          <a:p>
            <a:pPr lvl="1"/>
            <a:r>
              <a:rPr lang="en-CA" sz="2400" dirty="0" smtClean="0"/>
              <a:t>Sustainment: Combine different techniques and or repetitive triggering to sustain the improved confinement phase</a:t>
            </a:r>
          </a:p>
          <a:p>
            <a:pPr lvl="1"/>
            <a:r>
              <a:rPr lang="en-CA" sz="2400" dirty="0" smtClean="0"/>
              <a:t>Mechanism: Correlate the improved confinement with </a:t>
            </a:r>
            <a:r>
              <a:rPr lang="en-CA" sz="2400" dirty="0"/>
              <a:t>m</a:t>
            </a:r>
            <a:r>
              <a:rPr lang="en-CA" sz="2400" dirty="0" smtClean="0"/>
              <a:t>agnetic and density fluctuation properties and plasma flow measurement.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15844" y="6465405"/>
            <a:ext cx="857473" cy="365125"/>
          </a:xfrm>
        </p:spPr>
        <p:txBody>
          <a:bodyPr/>
          <a:lstStyle/>
          <a:p>
            <a:fld id="{6DDFFE4C-B8C4-48CC-9913-4506147354B0}" type="datetime12">
              <a:rPr lang="en-US" smtClean="0"/>
              <a:t>10:38 AM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5293" y="6465406"/>
            <a:ext cx="5314517" cy="365125"/>
          </a:xfrm>
        </p:spPr>
        <p:txBody>
          <a:bodyPr/>
          <a:lstStyle/>
          <a:p>
            <a:r>
              <a:rPr lang="en-CA" dirty="0" smtClean="0"/>
              <a:t>IAEA CRP RCM Oct. 8-11,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9DD8-41CF-4B3E-ABB9-99280D3C828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5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83567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Main Research Activities Proposed, 2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82134" y="1340768"/>
            <a:ext cx="7704666" cy="4683227"/>
          </a:xfrm>
        </p:spPr>
        <p:txBody>
          <a:bodyPr vert="horz">
            <a:noAutofit/>
          </a:bodyPr>
          <a:lstStyle/>
          <a:p>
            <a:r>
              <a:rPr lang="en-CA" sz="3200" dirty="0" smtClean="0"/>
              <a:t>Compact Torus injection into the STOR-M tokamak</a:t>
            </a:r>
            <a:endParaRPr lang="en-CA" sz="3200" dirty="0"/>
          </a:p>
          <a:p>
            <a:pPr lvl="1"/>
            <a:r>
              <a:rPr lang="en-CA" sz="2800" dirty="0" smtClean="0"/>
              <a:t>Continue studies of momentum injection by CT injection</a:t>
            </a:r>
          </a:p>
          <a:p>
            <a:pPr lvl="1"/>
            <a:r>
              <a:rPr lang="en-CA" sz="2800" dirty="0" smtClean="0"/>
              <a:t>Try to understand momentum transport  in STOR-M (Magnetic breaking and  transport)</a:t>
            </a:r>
          </a:p>
          <a:p>
            <a:pPr lvl="1"/>
            <a:r>
              <a:rPr lang="en-CA" sz="2800" dirty="0" smtClean="0"/>
              <a:t>Repetitive CT operation (up to 100 Hz)</a:t>
            </a:r>
          </a:p>
          <a:p>
            <a:pPr lvl="1"/>
            <a:r>
              <a:rPr lang="en-CA" sz="2800" dirty="0" smtClean="0"/>
              <a:t>Multiple CT injection into a single STOR-M discharge</a:t>
            </a:r>
            <a:endParaRPr lang="en-CA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FE4C-B8C4-48CC-9913-4506147354B0}" type="datetime12">
              <a:rPr lang="en-US" smtClean="0"/>
              <a:t>10:38 AM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IAEA CRP RCM Oct. 8-11,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9DD8-41CF-4B3E-ABB9-99280D3C828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28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01760" y="260648"/>
            <a:ext cx="7478298" cy="595535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Electrode Biasing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5114-F724-4195-849B-01D228C29F50}" type="datetime12">
              <a:rPr lang="en-US" smtClean="0"/>
              <a:t>10:38 AM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IAEA CRP RCM Oct. 8-11,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9DD8-41CF-4B3E-ABB9-99280D3C8284}" type="slidenum">
              <a:rPr lang="en-GB" smtClean="0"/>
              <a:t>12</a:t>
            </a:fld>
            <a:endParaRPr lang="en-GB"/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52736"/>
            <a:ext cx="6912767" cy="506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35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567135" y="4849229"/>
            <a:ext cx="3915544" cy="543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H-Bridge Circuit</a:t>
            </a:r>
            <a:endParaRPr sz="44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745" y="1196752"/>
            <a:ext cx="4474325" cy="3153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2360" y="647614"/>
            <a:ext cx="4008475" cy="258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/>
          <p:nvPr/>
        </p:nvSpPr>
        <p:spPr>
          <a:xfrm>
            <a:off x="8682900" y="6457800"/>
            <a:ext cx="46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18</a:t>
            </a:r>
            <a:endParaRPr sz="20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6" name="Shape 324"/>
          <p:cNvPicPr preferRelativeResize="0"/>
          <p:nvPr/>
        </p:nvPicPr>
        <p:blipFill rotWithShape="1">
          <a:blip r:embed="rId5">
            <a:alphaModFix/>
          </a:blip>
          <a:srcRect l="-3" t="49931" r="-267" b="-799"/>
          <a:stretch/>
        </p:blipFill>
        <p:spPr>
          <a:xfrm>
            <a:off x="5057757" y="3973266"/>
            <a:ext cx="3855693" cy="22949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480513" y="3341895"/>
            <a:ext cx="892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LC load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6522215" y="6288568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R</a:t>
            </a:r>
            <a:r>
              <a:rPr lang="en-CA" dirty="0" smtClean="0"/>
              <a:t> load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27204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5114-F724-4195-849B-01D228C29F50}" type="datetime12">
              <a:rPr lang="en-US" smtClean="0"/>
              <a:t>10:38 AM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IAEA CRP RCM Oct. 8-11,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9DD8-41CF-4B3E-ABB9-99280D3C8284}" type="slidenum">
              <a:rPr lang="en-GB" smtClean="0"/>
              <a:t>14</a:t>
            </a:fld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6631"/>
            <a:ext cx="6524472" cy="439969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00354" y="4581128"/>
            <a:ext cx="6688070" cy="1656184"/>
            <a:chOff x="1700354" y="4581128"/>
            <a:chExt cx="6779704" cy="1086515"/>
          </a:xfrm>
        </p:grpSpPr>
        <p:pic>
          <p:nvPicPr>
            <p:cNvPr id="8" name="Picture 7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" b="63644"/>
            <a:stretch/>
          </p:blipFill>
          <p:spPr>
            <a:xfrm>
              <a:off x="1700354" y="4581128"/>
              <a:ext cx="6760078" cy="864000"/>
            </a:xfrm>
            <a:prstGeom prst="rect">
              <a:avLst/>
            </a:prstGeom>
          </p:spPr>
        </p:pic>
        <p:pic>
          <p:nvPicPr>
            <p:cNvPr id="9" name="Picture 8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421" b="4"/>
            <a:stretch/>
          </p:blipFill>
          <p:spPr>
            <a:xfrm>
              <a:off x="1719980" y="5487643"/>
              <a:ext cx="6760078" cy="18000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2011377" y="3971852"/>
            <a:ext cx="3042692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CA" sz="2800" dirty="0" smtClean="0"/>
              <a:t>Lithium evaporator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447445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72970" y="343907"/>
            <a:ext cx="8132204" cy="4827525"/>
            <a:chOff x="152400" y="257659"/>
            <a:chExt cx="8596064" cy="5273892"/>
          </a:xfrm>
        </p:grpSpPr>
        <p:pic>
          <p:nvPicPr>
            <p:cNvPr id="59394" name="Picture 18" descr="ct-colo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" y="257659"/>
              <a:ext cx="8596064" cy="5273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011" name="Picture 19" descr="FIG1"/>
            <p:cNvPicPr>
              <a:picLocks noChangeAspect="1" noChangeArrowheads="1"/>
            </p:cNvPicPr>
            <p:nvPr/>
          </p:nvPicPr>
          <p:blipFill>
            <a:blip r:embed="rId3" cstate="print"/>
            <a:srcRect l="9529" t="52187" r="11911" b="4713"/>
            <a:stretch>
              <a:fillRect/>
            </a:stretch>
          </p:blipFill>
          <p:spPr bwMode="auto">
            <a:xfrm>
              <a:off x="5134471" y="548680"/>
              <a:ext cx="3495508" cy="2716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FE2EE-494C-458E-B3FB-98E4C358F1D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819E69-662C-40E1-AA65-351CB6AA1CA3}" type="datetime12">
              <a:rPr lang="en-US" smtClean="0"/>
              <a:t>10:38 AM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IAEA CRP RCM Oct. 8-11, 2018</a:t>
            </a:r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1206379" y="5171432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Tangential CT injection is a unique feature of USCTI/STOR-M experiments 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258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IAEA CRP RCM Oct. 8-11, 2018</a:t>
            </a:r>
            <a:endParaRPr lang="en-CA"/>
          </a:p>
        </p:txBody>
      </p:sp>
      <p:pic>
        <p:nvPicPr>
          <p:cNvPr id="13" name="Picture 12" descr="STOR-M"/>
          <p:cNvPicPr>
            <a:picLocks noChangeAspect="1" noChangeArrowheads="1"/>
          </p:cNvPicPr>
          <p:nvPr/>
        </p:nvPicPr>
        <p:blipFill rotWithShape="1">
          <a:blip r:embed="rId3" cstate="print"/>
          <a:srcRect l="6605" t="23569" r="5814" b="3368"/>
          <a:stretch/>
        </p:blipFill>
        <p:spPr bwMode="auto">
          <a:xfrm>
            <a:off x="640080" y="188640"/>
            <a:ext cx="5532120" cy="65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92489" y="1706212"/>
            <a:ext cx="27523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Density </a:t>
            </a:r>
            <a:r>
              <a:rPr lang="en-US" sz="2800" dirty="0" smtClean="0">
                <a:latin typeface="Cambria Math"/>
                <a:ea typeface="Cambria Math"/>
              </a:rPr>
              <a:t>↑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</a:t>
            </a:r>
            <a:r>
              <a:rPr lang="el-GR" sz="2800" baseline="-25000" dirty="0" smtClean="0">
                <a:latin typeface="Cambria Math"/>
                <a:ea typeface="Cambria Math"/>
              </a:rPr>
              <a:t>α</a:t>
            </a:r>
            <a:r>
              <a:rPr lang="en-CA" sz="2800" baseline="-25000" dirty="0" smtClean="0">
                <a:latin typeface="Cambria Math"/>
                <a:ea typeface="Cambria Math"/>
              </a:rPr>
              <a:t> </a:t>
            </a:r>
            <a:r>
              <a:rPr lang="en-CA" sz="2800" dirty="0" smtClean="0">
                <a:latin typeface="Cambria Math"/>
                <a:ea typeface="Cambria Math"/>
              </a:rPr>
              <a:t>decrease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MHD Fluctuations </a:t>
            </a:r>
            <a:r>
              <a:rPr lang="en-US" sz="2800" dirty="0" smtClean="0">
                <a:latin typeface="Cambria Math"/>
                <a:ea typeface="Cambria Math"/>
              </a:rPr>
              <a:t>↓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Floating potential fluctuations </a:t>
            </a:r>
            <a:r>
              <a:rPr lang="en-US" sz="2800" dirty="0">
                <a:latin typeface="Cambria Math"/>
                <a:ea typeface="Cambria Math"/>
              </a:rPr>
              <a:t>↓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Energy confinement time </a:t>
            </a:r>
            <a:r>
              <a:rPr lang="en-US" sz="2800" dirty="0" smtClean="0">
                <a:latin typeface="Cambria Math"/>
                <a:ea typeface="Cambria Math"/>
              </a:rPr>
              <a:t>↑</a:t>
            </a:r>
            <a:endParaRPr lang="en-US" sz="2800" dirty="0">
              <a:latin typeface="Cambria Math"/>
              <a:ea typeface="Cambria Math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91430A-EAA0-4EC8-8E30-2FBF926D39BB}" type="datetime12">
              <a:rPr lang="en-US" smtClean="0"/>
              <a:t>10:38 AM</a:t>
            </a:fld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6217148" y="169608"/>
            <a:ext cx="26677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CT injection </a:t>
            </a:r>
            <a:r>
              <a:rPr lang="en-CA" sz="2800" dirty="0"/>
              <a:t>i</a:t>
            </a:r>
            <a:r>
              <a:rPr lang="en-CA" sz="2800" dirty="0" smtClean="0"/>
              <a:t>nduced H-mode like discharge 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2562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818" y="199395"/>
            <a:ext cx="7381574" cy="601553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Flow modification by CT injection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IAEA CRP RCM Oct. 8-11, 2018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EE7A4-85FF-4B1C-8AFC-12FB4004F2E7}" type="datetime12">
              <a:rPr lang="en-US" smtClean="0"/>
              <a:t>10:38 AM</a:t>
            </a:fld>
            <a:endParaRPr lang="en-CA" dirty="0"/>
          </a:p>
        </p:txBody>
      </p:sp>
      <p:grpSp>
        <p:nvGrpSpPr>
          <p:cNvPr id="6" name="Group 5"/>
          <p:cNvGrpSpPr/>
          <p:nvPr/>
        </p:nvGrpSpPr>
        <p:grpSpPr>
          <a:xfrm>
            <a:off x="725717" y="876646"/>
            <a:ext cx="1934185" cy="2555350"/>
            <a:chOff x="295376" y="1828800"/>
            <a:chExt cx="2600224" cy="361315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376" y="1828800"/>
              <a:ext cx="2600224" cy="3613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380370" y="1828800"/>
              <a:ext cx="3962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3200" i="1" dirty="0" err="1" smtClean="0">
                  <a:solidFill>
                    <a:srgbClr val="4E43DD"/>
                  </a:solidFill>
                </a:rPr>
                <a:t>v</a:t>
              </a:r>
              <a:r>
                <a:rPr lang="en-CA" sz="3200" i="1" baseline="-25000" dirty="0" err="1" smtClean="0">
                  <a:solidFill>
                    <a:srgbClr val="4E43DD"/>
                  </a:solidFill>
                </a:rPr>
                <a:t>t</a:t>
              </a:r>
              <a:endParaRPr lang="en-CA" sz="3200" i="1" baseline="-25000" dirty="0">
                <a:solidFill>
                  <a:srgbClr val="4E43DD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6432" y="809921"/>
            <a:ext cx="4487897" cy="264463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31370" y="3735265"/>
            <a:ext cx="1928532" cy="2638616"/>
            <a:chOff x="523443" y="1450177"/>
            <a:chExt cx="2762581" cy="3923039"/>
          </a:xfrm>
        </p:grpSpPr>
        <p:grpSp>
          <p:nvGrpSpPr>
            <p:cNvPr id="13" name="Group 12"/>
            <p:cNvGrpSpPr/>
            <p:nvPr/>
          </p:nvGrpSpPr>
          <p:grpSpPr>
            <a:xfrm>
              <a:off x="523443" y="1450177"/>
              <a:ext cx="2762581" cy="3923039"/>
              <a:chOff x="4932040" y="1844824"/>
              <a:chExt cx="2602009" cy="3616211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2040" y="1844824"/>
                <a:ext cx="2602009" cy="3616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5292080" y="2276872"/>
                <a:ext cx="360040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6276975" y="2476500"/>
                <a:ext cx="257175" cy="161925"/>
              </a:xfrm>
              <a:custGeom>
                <a:avLst/>
                <a:gdLst>
                  <a:gd name="connsiteX0" fmla="*/ 0 w 257175"/>
                  <a:gd name="connsiteY0" fmla="*/ 0 h 161925"/>
                  <a:gd name="connsiteX1" fmla="*/ 257175 w 257175"/>
                  <a:gd name="connsiteY1" fmla="*/ 161925 h 161925"/>
                  <a:gd name="connsiteX2" fmla="*/ 257175 w 257175"/>
                  <a:gd name="connsiteY2" fmla="*/ 161925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7175" h="161925">
                    <a:moveTo>
                      <a:pt x="0" y="0"/>
                    </a:moveTo>
                    <a:lnTo>
                      <a:pt x="257175" y="161925"/>
                    </a:lnTo>
                    <a:lnTo>
                      <a:pt x="257175" y="16192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tailEnd type="arrow" w="lg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710293" y="1574570"/>
              <a:ext cx="3962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3200" i="1" dirty="0" err="1">
                  <a:solidFill>
                    <a:srgbClr val="4E43DD"/>
                  </a:solidFill>
                </a:rPr>
                <a:t>v</a:t>
              </a:r>
              <a:r>
                <a:rPr lang="en-CA" sz="3200" i="1" baseline="-25000" dirty="0" err="1">
                  <a:solidFill>
                    <a:srgbClr val="4E43DD"/>
                  </a:solidFill>
                </a:rPr>
                <a:t>t</a:t>
              </a:r>
              <a:endParaRPr lang="en-CA" sz="3200" i="1" baseline="-25000" dirty="0">
                <a:solidFill>
                  <a:srgbClr val="4E43DD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6432" y="3735265"/>
            <a:ext cx="4541547" cy="26773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40858" y="1064072"/>
            <a:ext cx="14956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Normal plasma current and flow direction </a:t>
            </a:r>
            <a:endParaRPr lang="en-CA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7533945" y="4078578"/>
            <a:ext cx="14956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R</a:t>
            </a:r>
            <a:r>
              <a:rPr lang="en-CA" sz="2400" dirty="0" smtClean="0"/>
              <a:t>eversed plasma current and flow direction 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37599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550307" cy="883567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Understand Momentum Injection and Transport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484784"/>
            <a:ext cx="7406291" cy="4515032"/>
          </a:xfrm>
        </p:spPr>
        <p:txBody>
          <a:bodyPr/>
          <a:lstStyle/>
          <a:p>
            <a:r>
              <a:rPr lang="en-CA" dirty="0" smtClean="0"/>
              <a:t>Magnetic Resonant Perturbation along also modifies the toroidal flow velocity</a:t>
            </a:r>
          </a:p>
          <a:p>
            <a:r>
              <a:rPr lang="en-CA" dirty="0" smtClean="0"/>
              <a:t>CT injection suppresses magnetic fluctuations and modifies the flow</a:t>
            </a:r>
          </a:p>
          <a:p>
            <a:r>
              <a:rPr lang="en-CA" dirty="0" smtClean="0"/>
              <a:t>Need to quantify the effects of magnetic breaking and the momentum injection.</a:t>
            </a:r>
          </a:p>
          <a:p>
            <a:r>
              <a:rPr lang="en-CA" dirty="0" smtClean="0"/>
              <a:t>Need to understand momentum transport in STOR-M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5114-F724-4195-849B-01D228C29F50}" type="datetime12">
              <a:rPr lang="en-US" smtClean="0"/>
              <a:t>10:38 AM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IAEA CRP RCM Oct. 8-11,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9DD8-41CF-4B3E-ABB9-99280D3C828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589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550307" cy="883567"/>
          </a:xfrm>
        </p:spPr>
        <p:txBody>
          <a:bodyPr>
            <a:normAutofit/>
          </a:bodyPr>
          <a:lstStyle/>
          <a:p>
            <a:r>
              <a:rPr lang="en-CA" dirty="0" smtClean="0"/>
              <a:t>Repetitive CT Operation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484784"/>
            <a:ext cx="7406291" cy="4515032"/>
          </a:xfrm>
        </p:spPr>
        <p:txBody>
          <a:bodyPr/>
          <a:lstStyle/>
          <a:p>
            <a:r>
              <a:rPr lang="en-CA" dirty="0" smtClean="0"/>
              <a:t>Repetitive CT injection is needed for steady state CT operation. </a:t>
            </a:r>
          </a:p>
          <a:p>
            <a:r>
              <a:rPr lang="en-CA" dirty="0" smtClean="0"/>
              <a:t>ITER size tokamak required fueling rate of 100 Hz</a:t>
            </a:r>
          </a:p>
          <a:p>
            <a:r>
              <a:rPr lang="en-CA" dirty="0" smtClean="0"/>
              <a:t>PPL at </a:t>
            </a:r>
            <a:r>
              <a:rPr lang="en-CA" dirty="0" err="1" smtClean="0"/>
              <a:t>UofS</a:t>
            </a:r>
            <a:r>
              <a:rPr lang="en-CA" dirty="0" smtClean="0"/>
              <a:t> has already produced  a burst of 3 CTs at about 10 Hz</a:t>
            </a:r>
          </a:p>
          <a:p>
            <a:r>
              <a:rPr lang="en-CA" dirty="0" smtClean="0"/>
              <a:t>Will try to increase the rate to 100 Hz</a:t>
            </a:r>
          </a:p>
          <a:p>
            <a:r>
              <a:rPr lang="en-CA" dirty="0" smtClean="0"/>
              <a:t>Then to demonstrate injection of 3 CTs into a single STOR-M discharge.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5114-F724-4195-849B-01D228C29F50}" type="datetime12">
              <a:rPr lang="en-US" smtClean="0"/>
              <a:t>10:38 AM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IAEA CRP RCM Oct. 8-11,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9DD8-41CF-4B3E-ABB9-99280D3C828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716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Our Laboratory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 smtClean="0"/>
              <a:t>Plasma Physics Laboratory, Department of Physics and Engineering Physics, University of Saskatchewan, Canada</a:t>
            </a:r>
          </a:p>
          <a:p>
            <a:r>
              <a:rPr lang="en-CA" sz="2800" dirty="0" smtClean="0"/>
              <a:t>Established by Prof H.M. </a:t>
            </a:r>
            <a:r>
              <a:rPr lang="en-CA" sz="2800" dirty="0" err="1" smtClean="0"/>
              <a:t>Skarsgard</a:t>
            </a:r>
            <a:r>
              <a:rPr lang="en-CA" sz="2800" dirty="0" smtClean="0"/>
              <a:t>  in 1958 and later led by Prof. A. Hirose (1994-2017)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F31A-2DA0-43AE-9BE5-55C8377D4A43}" type="datetime12">
              <a:rPr lang="en-US" smtClean="0"/>
              <a:t>10:38 AM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IAEA CRP RCM Oct. 8-11,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9DD8-41CF-4B3E-ABB9-99280D3C828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789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550307" cy="883567"/>
          </a:xfrm>
        </p:spPr>
        <p:txBody>
          <a:bodyPr>
            <a:normAutofit/>
          </a:bodyPr>
          <a:lstStyle/>
          <a:p>
            <a:r>
              <a:rPr lang="en-CA" dirty="0"/>
              <a:t>1</a:t>
            </a:r>
            <a:r>
              <a:rPr lang="en-CA" baseline="30000" dirty="0" smtClean="0"/>
              <a:t>st</a:t>
            </a:r>
            <a:r>
              <a:rPr lang="en-CA" dirty="0" smtClean="0"/>
              <a:t> Year Activities Planned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484784"/>
            <a:ext cx="7406291" cy="4515032"/>
          </a:xfrm>
        </p:spPr>
        <p:txBody>
          <a:bodyPr>
            <a:normAutofit/>
          </a:bodyPr>
          <a:lstStyle/>
          <a:p>
            <a:r>
              <a:rPr lang="en-CA" sz="2800" dirty="0"/>
              <a:t>Electrode biasing under the following conditions</a:t>
            </a:r>
          </a:p>
          <a:p>
            <a:pPr lvl="1"/>
            <a:r>
              <a:rPr lang="en-CA" sz="2400" dirty="0" smtClean="0"/>
              <a:t>Characterization of STOR-M discharges with Lithium coated wall</a:t>
            </a:r>
          </a:p>
          <a:p>
            <a:pPr lvl="1"/>
            <a:r>
              <a:rPr lang="en-CA" sz="2400" dirty="0" smtClean="0"/>
              <a:t>Electrode biasing experiments with Lithium coated wall</a:t>
            </a:r>
          </a:p>
          <a:p>
            <a:r>
              <a:rPr lang="en-CA" sz="2800" dirty="0" smtClean="0"/>
              <a:t>CT operation/injection </a:t>
            </a:r>
          </a:p>
          <a:p>
            <a:pPr lvl="1"/>
            <a:r>
              <a:rPr lang="en-CA" sz="2400" dirty="0" smtClean="0"/>
              <a:t>Increase repetitive CT operation to 30Hz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5114-F724-4195-849B-01D228C29F50}" type="datetime12">
              <a:rPr lang="en-US" smtClean="0"/>
              <a:t>10:38 AM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IAEA CRP RCM Oct. 8-11,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9DD8-41CF-4B3E-ABB9-99280D3C828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910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550307" cy="883567"/>
          </a:xfrm>
        </p:spPr>
        <p:txBody>
          <a:bodyPr>
            <a:normAutofit/>
          </a:bodyPr>
          <a:lstStyle/>
          <a:p>
            <a:r>
              <a:rPr lang="en-CA" dirty="0" smtClean="0"/>
              <a:t>2</a:t>
            </a:r>
            <a:r>
              <a:rPr lang="en-CA" baseline="30000" dirty="0" smtClean="0"/>
              <a:t>nd</a:t>
            </a:r>
            <a:r>
              <a:rPr lang="en-CA" dirty="0" smtClean="0"/>
              <a:t> -4</a:t>
            </a:r>
            <a:r>
              <a:rPr lang="en-CA" baseline="30000" dirty="0" smtClean="0"/>
              <a:t>th</a:t>
            </a:r>
            <a:r>
              <a:rPr lang="en-CA" dirty="0" smtClean="0"/>
              <a:t>  Year Activities Planned, 1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484784"/>
            <a:ext cx="7406291" cy="4515032"/>
          </a:xfrm>
        </p:spPr>
        <p:txBody>
          <a:bodyPr>
            <a:normAutofit lnSpcReduction="10000"/>
          </a:bodyPr>
          <a:lstStyle/>
          <a:p>
            <a:r>
              <a:rPr lang="en-CA" sz="2800" dirty="0" smtClean="0"/>
              <a:t>Improved confinement studies</a:t>
            </a:r>
          </a:p>
          <a:p>
            <a:pPr lvl="1"/>
            <a:r>
              <a:rPr lang="en-CA" sz="2400" dirty="0" smtClean="0"/>
              <a:t>Rectangular biasing voltages pulse </a:t>
            </a:r>
            <a:r>
              <a:rPr lang="en-CA" sz="2400" dirty="0"/>
              <a:t>with different </a:t>
            </a:r>
            <a:r>
              <a:rPr lang="en-CA" sz="2400" dirty="0" smtClean="0"/>
              <a:t>polarities or sinusoidal waveform </a:t>
            </a:r>
          </a:p>
          <a:p>
            <a:pPr lvl="1"/>
            <a:r>
              <a:rPr lang="en-CA" sz="2400" dirty="0" smtClean="0"/>
              <a:t>Inject CT into </a:t>
            </a:r>
            <a:r>
              <a:rPr lang="en-CA" sz="2400" dirty="0" err="1" smtClean="0"/>
              <a:t>Ohmic</a:t>
            </a:r>
            <a:r>
              <a:rPr lang="en-CA" sz="2400" dirty="0" smtClean="0"/>
              <a:t> H-mode discharges</a:t>
            </a:r>
          </a:p>
          <a:p>
            <a:pPr lvl="1"/>
            <a:r>
              <a:rPr lang="en-CA" sz="2400" dirty="0" smtClean="0"/>
              <a:t>Combine different H-mode triggering techniques to sustain the improved confinement phase</a:t>
            </a:r>
          </a:p>
          <a:p>
            <a:pPr lvl="1"/>
            <a:r>
              <a:rPr lang="en-CA" sz="2400" dirty="0" smtClean="0"/>
              <a:t>Analyze fluctuations measured by magnetic probe arrays, Langmuir Probes and reflectometer.</a:t>
            </a:r>
          </a:p>
          <a:p>
            <a:pPr lvl="1"/>
            <a:r>
              <a:rPr lang="en-CA" sz="2400" dirty="0" smtClean="0"/>
              <a:t>Effects of velocity shear on the anomalous transport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5114-F724-4195-849B-01D228C29F50}" type="datetime12">
              <a:rPr lang="en-US" smtClean="0"/>
              <a:t>10:38 AM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IAEA CRP RCM Oct. 8-11,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9DD8-41CF-4B3E-ABB9-99280D3C828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473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550307" cy="883567"/>
          </a:xfrm>
        </p:spPr>
        <p:txBody>
          <a:bodyPr>
            <a:normAutofit/>
          </a:bodyPr>
          <a:lstStyle/>
          <a:p>
            <a:r>
              <a:rPr lang="en-CA" dirty="0" smtClean="0"/>
              <a:t>Collaboration (inputs)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484784"/>
            <a:ext cx="7406291" cy="4515032"/>
          </a:xfrm>
        </p:spPr>
        <p:txBody>
          <a:bodyPr>
            <a:normAutofit/>
          </a:bodyPr>
          <a:lstStyle/>
          <a:p>
            <a:r>
              <a:rPr lang="en-CA" sz="2800" dirty="0" smtClean="0"/>
              <a:t>Theoretical studies of plasma flow  and momentum transport</a:t>
            </a:r>
          </a:p>
          <a:p>
            <a:r>
              <a:rPr lang="en-CA" sz="2800" dirty="0" smtClean="0"/>
              <a:t>Data analyses software/codes</a:t>
            </a:r>
          </a:p>
          <a:p>
            <a:r>
              <a:rPr lang="en-CA" sz="2800" dirty="0" smtClean="0"/>
              <a:t>Edge </a:t>
            </a:r>
            <a:r>
              <a:rPr lang="en-CA" sz="2800" dirty="0"/>
              <a:t>p</a:t>
            </a:r>
            <a:r>
              <a:rPr lang="en-CA" sz="2800" dirty="0" smtClean="0"/>
              <a:t>lasma diagnostics expertise</a:t>
            </a:r>
          </a:p>
          <a:p>
            <a:r>
              <a:rPr lang="en-CA" sz="2800" dirty="0" smtClean="0"/>
              <a:t>Data sharing (STOR-M is adopting </a:t>
            </a:r>
            <a:r>
              <a:rPr lang="en-CA" sz="2800" dirty="0" err="1" smtClean="0"/>
              <a:t>MDSPlus</a:t>
            </a:r>
            <a:r>
              <a:rPr lang="en-CA" sz="2800" dirty="0" smtClean="0"/>
              <a:t> database)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5114-F724-4195-849B-01D228C29F50}" type="datetime12">
              <a:rPr lang="en-US" smtClean="0"/>
              <a:t>10:38 AM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IAEA CRP RCM Oct. 8-11,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9DD8-41CF-4B3E-ABB9-99280D3C828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841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5544" y="2204864"/>
            <a:ext cx="7704667" cy="1981200"/>
          </a:xfrm>
        </p:spPr>
        <p:txBody>
          <a:bodyPr/>
          <a:lstStyle/>
          <a:p>
            <a:r>
              <a:rPr lang="en-CA" dirty="0" smtClean="0"/>
              <a:t>Thanks!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EAAD-41E9-4A55-A490-BF30B77A77D2}" type="datetime12">
              <a:rPr lang="en-US" smtClean="0"/>
              <a:t>10:38 AM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IAEA CRP RCM Oct. 8-11, 2018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9DD8-41CF-4B3E-ABB9-99280D3C828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6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Extra slides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EAAD-41E9-4A55-A490-BF30B77A77D2}" type="datetime12">
              <a:rPr lang="en-US" smtClean="0"/>
              <a:t>10:38 AM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IAEA CRP RCM Oct. 8-11, 2018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9DD8-41CF-4B3E-ABB9-99280D3C828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11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Flow modification by CT injection</a:t>
            </a:r>
            <a:br>
              <a:rPr lang="en-US" altLang="zh-CN" dirty="0" smtClean="0">
                <a:solidFill>
                  <a:schemeClr val="tx1"/>
                </a:solidFill>
              </a:rPr>
            </a:br>
            <a:r>
              <a:rPr lang="en-US" altLang="zh-CN" dirty="0" smtClean="0">
                <a:solidFill>
                  <a:schemeClr val="tx1"/>
                </a:solidFill>
              </a:rPr>
              <a:t>(normal tokamak current direction)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71785" y="4455475"/>
            <a:ext cx="5486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altLang="zh-CN" sz="3200" dirty="0" smtClean="0"/>
              <a:t>Changes of the flow velocity are along CT injection direction</a:t>
            </a:r>
          </a:p>
          <a:p>
            <a:r>
              <a:rPr lang="en-CA" altLang="zh-CN" sz="2400" dirty="0" smtClean="0"/>
              <a:t>(CT momentum is approximately 10 times the plasma rotation)</a:t>
            </a:r>
            <a:endParaRPr lang="en-US" altLang="zh-CN" sz="2400" dirty="0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IAEA CRP RCM Oct. 8-11, 2018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EE7A4-85FF-4B1C-8AFC-12FB4004F2E7}" type="datetime12">
              <a:rPr lang="en-US" smtClean="0"/>
              <a:t>10:38 AM</a:t>
            </a:fld>
            <a:endParaRPr lang="en-CA" dirty="0"/>
          </a:p>
        </p:txBody>
      </p:sp>
      <p:grpSp>
        <p:nvGrpSpPr>
          <p:cNvPr id="6" name="Group 5"/>
          <p:cNvGrpSpPr/>
          <p:nvPr/>
        </p:nvGrpSpPr>
        <p:grpSpPr>
          <a:xfrm>
            <a:off x="395536" y="1443541"/>
            <a:ext cx="2600224" cy="3613150"/>
            <a:chOff x="295376" y="1828800"/>
            <a:chExt cx="2600224" cy="361315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376" y="1828800"/>
              <a:ext cx="2600224" cy="3613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380370" y="1828800"/>
              <a:ext cx="3962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3200" i="1" dirty="0" err="1" smtClean="0">
                  <a:solidFill>
                    <a:srgbClr val="4E43DD"/>
                  </a:solidFill>
                </a:rPr>
                <a:t>v</a:t>
              </a:r>
              <a:r>
                <a:rPr lang="en-CA" sz="3200" i="1" baseline="-25000" dirty="0" err="1" smtClean="0">
                  <a:solidFill>
                    <a:srgbClr val="4E43DD"/>
                  </a:solidFill>
                </a:rPr>
                <a:t>t</a:t>
              </a:r>
              <a:endParaRPr lang="en-CA" sz="3200" i="1" baseline="-25000" dirty="0">
                <a:solidFill>
                  <a:srgbClr val="4E43DD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6868" y="1435223"/>
            <a:ext cx="5223180" cy="307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2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Flow modification by CT injection</a:t>
            </a:r>
            <a:br>
              <a:rPr lang="en-US" altLang="zh-CN" dirty="0" smtClean="0">
                <a:solidFill>
                  <a:schemeClr val="tx1"/>
                </a:solidFill>
              </a:rPr>
            </a:br>
            <a:r>
              <a:rPr lang="en-US" altLang="zh-CN" dirty="0" smtClean="0">
                <a:solidFill>
                  <a:schemeClr val="tx1"/>
                </a:solidFill>
              </a:rPr>
              <a:t>(reversed tokamak current direction)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40968" y="4640640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altLang="zh-CN" sz="3200" dirty="0"/>
              <a:t>R</a:t>
            </a:r>
            <a:r>
              <a:rPr lang="en-CA" altLang="zh-CN" sz="3200" dirty="0" smtClean="0"/>
              <a:t>eversed plasma flow direction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altLang="zh-CN" sz="3200" dirty="0" smtClean="0"/>
              <a:t>Changes in flow velocity are still along CT injection direction</a:t>
            </a:r>
            <a:endParaRPr lang="en-US" altLang="zh-CN" sz="3200" dirty="0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IAEA CRP RCM Oct. 8-11, 2018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DE0544-8AC9-4567-8C42-AAD15EFE1709}" type="datetime12">
              <a:rPr lang="en-US" smtClean="0"/>
              <a:t>10:38 AM</a:t>
            </a:fld>
            <a:endParaRPr lang="en-CA"/>
          </a:p>
        </p:txBody>
      </p:sp>
      <p:grpSp>
        <p:nvGrpSpPr>
          <p:cNvPr id="8" name="Group 7"/>
          <p:cNvGrpSpPr/>
          <p:nvPr/>
        </p:nvGrpSpPr>
        <p:grpSpPr>
          <a:xfrm>
            <a:off x="523443" y="1450177"/>
            <a:ext cx="2762581" cy="3923039"/>
            <a:chOff x="523443" y="1450177"/>
            <a:chExt cx="2762581" cy="3923039"/>
          </a:xfrm>
        </p:grpSpPr>
        <p:grpSp>
          <p:nvGrpSpPr>
            <p:cNvPr id="11" name="Group 10"/>
            <p:cNvGrpSpPr/>
            <p:nvPr/>
          </p:nvGrpSpPr>
          <p:grpSpPr>
            <a:xfrm>
              <a:off x="523443" y="1450177"/>
              <a:ext cx="2762581" cy="3923039"/>
              <a:chOff x="4932040" y="1844824"/>
              <a:chExt cx="2602009" cy="3616211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2040" y="1844824"/>
                <a:ext cx="2602009" cy="3616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5292080" y="2276872"/>
                <a:ext cx="360040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6276975" y="2476500"/>
                <a:ext cx="257175" cy="161925"/>
              </a:xfrm>
              <a:custGeom>
                <a:avLst/>
                <a:gdLst>
                  <a:gd name="connsiteX0" fmla="*/ 0 w 257175"/>
                  <a:gd name="connsiteY0" fmla="*/ 0 h 161925"/>
                  <a:gd name="connsiteX1" fmla="*/ 257175 w 257175"/>
                  <a:gd name="connsiteY1" fmla="*/ 161925 h 161925"/>
                  <a:gd name="connsiteX2" fmla="*/ 257175 w 257175"/>
                  <a:gd name="connsiteY2" fmla="*/ 161925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7175" h="161925">
                    <a:moveTo>
                      <a:pt x="0" y="0"/>
                    </a:moveTo>
                    <a:lnTo>
                      <a:pt x="257175" y="161925"/>
                    </a:lnTo>
                    <a:lnTo>
                      <a:pt x="257175" y="16192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tailEnd type="arrow" w="lg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710293" y="1574570"/>
              <a:ext cx="3962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3200" i="1" dirty="0" err="1">
                  <a:solidFill>
                    <a:srgbClr val="4E43DD"/>
                  </a:solidFill>
                </a:rPr>
                <a:t>v</a:t>
              </a:r>
              <a:r>
                <a:rPr lang="en-CA" sz="3200" i="1" baseline="-25000" dirty="0" err="1">
                  <a:solidFill>
                    <a:srgbClr val="4E43DD"/>
                  </a:solidFill>
                </a:rPr>
                <a:t>t</a:t>
              </a:r>
              <a:endParaRPr lang="en-CA" sz="3200" i="1" baseline="-25000" dirty="0">
                <a:solidFill>
                  <a:srgbClr val="4E43DD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809" y="1469246"/>
            <a:ext cx="5292080" cy="311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1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982133" y="285813"/>
            <a:ext cx="7206380" cy="925324"/>
          </a:xfrm>
        </p:spPr>
        <p:txBody>
          <a:bodyPr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Experimental Setup -RMP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030B2-37ED-4366-8B84-B1A42B0B7A11}" type="slidenum">
              <a:rPr lang="en-CA"/>
              <a:pPr>
                <a:defRPr/>
              </a:pPr>
              <a:t>27</a:t>
            </a:fld>
            <a:endParaRPr lang="en-CA"/>
          </a:p>
        </p:txBody>
      </p:sp>
      <p:sp>
        <p:nvSpPr>
          <p:cNvPr id="16389" name="TextBox 2"/>
          <p:cNvSpPr txBox="1">
            <a:spLocks noChangeArrowheads="1"/>
          </p:cNvSpPr>
          <p:nvPr/>
        </p:nvSpPr>
        <p:spPr bwMode="auto">
          <a:xfrm>
            <a:off x="1763688" y="4509120"/>
            <a:ext cx="269929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r>
              <a:rPr lang="en-US" sz="2800" dirty="0"/>
              <a:t>m/n=2/1 helical coils to suppress the dominant mode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5076056" y="4718386"/>
          <a:ext cx="3287324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4" imgW="1803400" imgH="279400" progId="Equation.DSMT4">
                  <p:embed/>
                </p:oleObj>
              </mc:Choice>
              <mc:Fallback>
                <p:oleObj name="Equation" r:id="rId4" imgW="1803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4718386"/>
                        <a:ext cx="3287324" cy="504056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IAEA RUSFD, Prague, Czech Republic, Oct. 12-14, 2015</a:t>
            </a:r>
            <a:endParaRPr lang="en-CA"/>
          </a:p>
        </p:txBody>
      </p:sp>
      <p:pic>
        <p:nvPicPr>
          <p:cNvPr id="10" name="Content Placeholder 9" descr="simple RHC circuit"/>
          <p:cNvPicPr>
            <a:picLocks noGrp="1"/>
          </p:cNvPicPr>
          <p:nvPr>
            <p:ph sz="quarter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0756" y="1539611"/>
            <a:ext cx="67437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0"/>
          <p:cNvGrpSpPr/>
          <p:nvPr/>
        </p:nvGrpSpPr>
        <p:grpSpPr>
          <a:xfrm>
            <a:off x="982133" y="3012648"/>
            <a:ext cx="2475306" cy="913191"/>
            <a:chOff x="1510671" y="3305982"/>
            <a:chExt cx="2475306" cy="913191"/>
          </a:xfrm>
        </p:grpSpPr>
        <p:sp>
          <p:nvSpPr>
            <p:cNvPr id="27" name="TextBox 26"/>
            <p:cNvSpPr txBox="1"/>
            <p:nvPr/>
          </p:nvSpPr>
          <p:spPr>
            <a:xfrm>
              <a:off x="3260631" y="3502395"/>
              <a:ext cx="58835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1st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510671" y="3305982"/>
              <a:ext cx="685065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2nd bank</a:t>
              </a:r>
              <a:endParaRPr lang="en-CA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60631" y="3849841"/>
              <a:ext cx="725346" cy="36933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bank</a:t>
              </a:r>
              <a:endParaRPr lang="en-CA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830404" y="2410317"/>
            <a:ext cx="797226" cy="696613"/>
            <a:chOff x="5358950" y="2708921"/>
            <a:chExt cx="797226" cy="696613"/>
          </a:xfrm>
        </p:grpSpPr>
        <p:sp>
          <p:nvSpPr>
            <p:cNvPr id="23" name="Oval 22"/>
            <p:cNvSpPr/>
            <p:nvPr/>
          </p:nvSpPr>
          <p:spPr>
            <a:xfrm>
              <a:off x="5627910" y="2713241"/>
              <a:ext cx="144016" cy="216024"/>
            </a:xfrm>
            <a:prstGeom prst="ellipse">
              <a:avLst/>
            </a:prstGeom>
            <a:solidFill>
              <a:srgbClr val="DED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Oval 23"/>
            <p:cNvSpPr/>
            <p:nvPr/>
          </p:nvSpPr>
          <p:spPr>
            <a:xfrm rot="21447499">
              <a:off x="5363038" y="2916607"/>
              <a:ext cx="144016" cy="234888"/>
            </a:xfrm>
            <a:prstGeom prst="ellipse">
              <a:avLst/>
            </a:prstGeom>
            <a:solidFill>
              <a:srgbClr val="A1A1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Arc 24"/>
            <p:cNvSpPr/>
            <p:nvPr/>
          </p:nvSpPr>
          <p:spPr>
            <a:xfrm>
              <a:off x="5436096" y="2822573"/>
              <a:ext cx="720080" cy="582961"/>
            </a:xfrm>
            <a:prstGeom prst="arc">
              <a:avLst>
                <a:gd name="adj1" fmla="val 10494695"/>
                <a:gd name="adj2" fmla="val 16029961"/>
              </a:avLst>
            </a:prstGeom>
            <a:ln w="25400">
              <a:solidFill>
                <a:srgbClr val="1212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Arc 25"/>
            <p:cNvSpPr/>
            <p:nvPr/>
          </p:nvSpPr>
          <p:spPr>
            <a:xfrm>
              <a:off x="5358950" y="2708921"/>
              <a:ext cx="725218" cy="583490"/>
            </a:xfrm>
            <a:prstGeom prst="arc">
              <a:avLst>
                <a:gd name="adj1" fmla="val 10090162"/>
                <a:gd name="adj2" fmla="val 15705296"/>
              </a:avLst>
            </a:prstGeom>
            <a:ln w="25400">
              <a:solidFill>
                <a:srgbClr val="E703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99219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 of the presentation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844824"/>
            <a:ext cx="7571184" cy="4154992"/>
          </a:xfrm>
        </p:spPr>
        <p:txBody>
          <a:bodyPr>
            <a:normAutofit fontScale="85000" lnSpcReduction="20000"/>
          </a:bodyPr>
          <a:lstStyle/>
          <a:p>
            <a:r>
              <a:rPr lang="en-GB" sz="2800" dirty="0" smtClean="0"/>
              <a:t>Introduction + background of the institute on the proposed activities</a:t>
            </a:r>
          </a:p>
          <a:p>
            <a:r>
              <a:rPr lang="en-GB" sz="2800" dirty="0" smtClean="0"/>
              <a:t>Facilities / expertise available</a:t>
            </a:r>
          </a:p>
          <a:p>
            <a:r>
              <a:rPr lang="en-GB" sz="2800" dirty="0" smtClean="0"/>
              <a:t>Work to be done (1 year + 2-4 year):</a:t>
            </a:r>
          </a:p>
          <a:p>
            <a:pPr lvl="1"/>
            <a:r>
              <a:rPr lang="en-GB" sz="2100" dirty="0" smtClean="0"/>
              <a:t>Activities + task + deliverables+ comments</a:t>
            </a:r>
          </a:p>
          <a:p>
            <a:pPr lvl="1"/>
            <a:r>
              <a:rPr lang="en-GB" sz="2100" dirty="0" smtClean="0"/>
              <a:t>Tasks where collaboration is needed (one page for this)</a:t>
            </a:r>
          </a:p>
          <a:p>
            <a:r>
              <a:rPr lang="en-GB" sz="2800" dirty="0" smtClean="0"/>
              <a:t>Final goal of the activities described</a:t>
            </a:r>
          </a:p>
          <a:p>
            <a:r>
              <a:rPr lang="en-GB" sz="2800" dirty="0" smtClean="0"/>
              <a:t>Input of the activities proposed into the final goal of the Coordinated Research Project</a:t>
            </a:r>
          </a:p>
          <a:p>
            <a:r>
              <a:rPr lang="en-GB" sz="2800" dirty="0" smtClean="0"/>
              <a:t>Maximum number of slides: 25</a:t>
            </a:r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C86A-7B6A-413C-94A8-E276A02CB877}" type="datetime12">
              <a:rPr lang="en-US" smtClean="0"/>
              <a:t>10:38 AM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IAEA CRP RCM Oct. 8-11,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9DD8-41CF-4B3E-ABB9-99280D3C8284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77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Professors in PPL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IAEA CRP RCM Oct. 8-11, 2018</a:t>
            </a:r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2A6CA7-C3B9-4798-A7C5-730D6934A9A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496050" y="50085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zh-CN"/>
          </a:p>
        </p:txBody>
      </p:sp>
      <p:pic>
        <p:nvPicPr>
          <p:cNvPr id="18439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100" y="1884833"/>
            <a:ext cx="1787881" cy="214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19" descr="Andrei Smolyako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7718" y="1884833"/>
            <a:ext cx="1722482" cy="207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Picture 31" descr="Chijin Xia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4593" y="1884833"/>
            <a:ext cx="1801403" cy="216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905373" y="4137102"/>
            <a:ext cx="154241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smtClean="0"/>
              <a:t>L. </a:t>
            </a:r>
            <a:r>
              <a:rPr lang="en-CA" sz="2500" dirty="0" err="1" smtClean="0"/>
              <a:t>Couedel</a:t>
            </a:r>
            <a:endParaRPr lang="en-CA" sz="25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71140" y="4154633"/>
            <a:ext cx="145738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/>
              <a:t>M</a:t>
            </a:r>
            <a:r>
              <a:rPr lang="en-CA" sz="2500" dirty="0" smtClean="0"/>
              <a:t>. Bradley</a:t>
            </a:r>
            <a:endParaRPr lang="en-CA" sz="2500" dirty="0"/>
          </a:p>
        </p:txBody>
      </p:sp>
      <p:sp>
        <p:nvSpPr>
          <p:cNvPr id="14" name="TextBox 13"/>
          <p:cNvSpPr txBox="1"/>
          <p:nvPr/>
        </p:nvSpPr>
        <p:spPr>
          <a:xfrm>
            <a:off x="7405308" y="4188486"/>
            <a:ext cx="10599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/>
              <a:t>C</a:t>
            </a:r>
            <a:r>
              <a:rPr lang="en-CA" sz="2500" dirty="0" smtClean="0"/>
              <a:t>. Xiao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08603" y="4159561"/>
            <a:ext cx="20676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500" dirty="0" smtClean="0"/>
              <a:t>A. </a:t>
            </a:r>
            <a:r>
              <a:rPr lang="en-CA" sz="2500" dirty="0" err="1" smtClean="0"/>
              <a:t>Smolyakov</a:t>
            </a:r>
            <a:endParaRPr lang="en-CA" sz="25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986" y="1884833"/>
            <a:ext cx="2144184" cy="21441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9435" y="4718825"/>
            <a:ext cx="1682549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dirty="0" smtClean="0"/>
              <a:t>Plasma aided material synthesis and processing </a:t>
            </a:r>
            <a:endParaRPr lang="en-CA" dirty="0"/>
          </a:p>
        </p:txBody>
      </p:sp>
      <p:sp>
        <p:nvSpPr>
          <p:cNvPr id="16" name="TextBox 15"/>
          <p:cNvSpPr txBox="1"/>
          <p:nvPr/>
        </p:nvSpPr>
        <p:spPr>
          <a:xfrm>
            <a:off x="2905373" y="5052497"/>
            <a:ext cx="1682549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dirty="0" smtClean="0"/>
              <a:t>Dusty Plasma</a:t>
            </a:r>
            <a:endParaRPr lang="en-CA" dirty="0"/>
          </a:p>
        </p:txBody>
      </p:sp>
      <p:sp>
        <p:nvSpPr>
          <p:cNvPr id="17" name="TextBox 16"/>
          <p:cNvSpPr txBox="1"/>
          <p:nvPr/>
        </p:nvSpPr>
        <p:spPr>
          <a:xfrm>
            <a:off x="5071312" y="4870063"/>
            <a:ext cx="1682549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dirty="0" smtClean="0"/>
              <a:t>Theoretical Plasma Physics</a:t>
            </a:r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7153447" y="4803550"/>
            <a:ext cx="1682549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dirty="0" smtClean="0"/>
              <a:t>Tokamak and Compact Torus Dense Plasma Focus</a:t>
            </a:r>
            <a:endParaRPr lang="en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C187-B85C-45E1-8271-E26353F1A0D4}" type="datetime12">
              <a:rPr lang="en-US" smtClean="0"/>
              <a:t>10:38 AM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34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Main Facilities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dirty="0" smtClean="0"/>
              <a:t>STOR-M tokamak</a:t>
            </a:r>
          </a:p>
          <a:p>
            <a:r>
              <a:rPr lang="en-CA" sz="3600" dirty="0" smtClean="0"/>
              <a:t>Compact torus injector</a:t>
            </a:r>
          </a:p>
          <a:p>
            <a:r>
              <a:rPr lang="en-CA" dirty="0" smtClean="0"/>
              <a:t>Dense plasma focus device</a:t>
            </a:r>
          </a:p>
          <a:p>
            <a:r>
              <a:rPr lang="en-CA" dirty="0" smtClean="0"/>
              <a:t>ICP and microwave plasma devices</a:t>
            </a:r>
          </a:p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2D42-4895-496F-AB85-A14989A7900E}" type="datetime12">
              <a:rPr lang="en-US" smtClean="0"/>
              <a:t>10:38 AM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IAEA CRP RCM Oct. 8-11,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9DD8-41CF-4B3E-ABB9-99280D3C828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844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>
              <a:defRPr/>
            </a:pPr>
            <a:r>
              <a:rPr lang="en-US" altLang="ja-JP" sz="2800" b="1" dirty="0" smtClean="0">
                <a:ea typeface="MS PGothic" pitchFamily="34" charset="-128"/>
              </a:rPr>
              <a:t>STOR-M Tokamak</a:t>
            </a:r>
            <a:endParaRPr lang="en-US" altLang="zh-CN" sz="2800" b="1" dirty="0" smtClean="0">
              <a:ea typeface="宋体" pitchFamily="2" charset="-122"/>
            </a:endParaRPr>
          </a:p>
        </p:txBody>
      </p:sp>
      <p:sp>
        <p:nvSpPr>
          <p:cNvPr id="5325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066800"/>
            <a:ext cx="8147050" cy="55308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zh-CN" altLang="zh-CN" sz="28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altLang="zh-CN" smtClean="0"/>
              <a:t>IAEA CRP RCM Oct. 8-11, 2018</a:t>
            </a:r>
            <a:endParaRPr lang="en-US" altLang="zh-CN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2EA09-1091-45E3-AD97-012F61E0F690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pic>
        <p:nvPicPr>
          <p:cNvPr id="53252" name="Picture 3" descr="Stor-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125538"/>
            <a:ext cx="7488237" cy="521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TextBox 1"/>
          <p:cNvSpPr txBox="1">
            <a:spLocks noChangeArrowheads="1"/>
          </p:cNvSpPr>
          <p:nvPr/>
        </p:nvSpPr>
        <p:spPr bwMode="auto">
          <a:xfrm>
            <a:off x="2773363" y="4543425"/>
            <a:ext cx="5399087" cy="1800225"/>
          </a:xfrm>
          <a:prstGeom prst="rect">
            <a:avLst/>
          </a:prstGeom>
          <a:solidFill>
            <a:schemeClr val="tx1">
              <a:alpha val="61176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altLang="zh-CN" sz="2800" dirty="0">
                <a:solidFill>
                  <a:srgbClr val="FFC000"/>
                </a:solidFill>
              </a:rPr>
              <a:t>Construction started in 1984</a:t>
            </a:r>
          </a:p>
          <a:p>
            <a:r>
              <a:rPr lang="en-CA" altLang="zh-CN" sz="2800" dirty="0">
                <a:solidFill>
                  <a:srgbClr val="FFC000"/>
                </a:solidFill>
              </a:rPr>
              <a:t>Operational since 1987</a:t>
            </a:r>
          </a:p>
          <a:p>
            <a:r>
              <a:rPr lang="en-CA" altLang="zh-CN" sz="2800" dirty="0">
                <a:solidFill>
                  <a:srgbClr val="FFC000"/>
                </a:solidFill>
              </a:rPr>
              <a:t>Still active as the only tokamak in </a:t>
            </a:r>
            <a:r>
              <a:rPr lang="en-CA" altLang="zh-CN" sz="2800" dirty="0" smtClean="0">
                <a:solidFill>
                  <a:srgbClr val="FFC000"/>
                </a:solidFill>
              </a:rPr>
              <a:t>Canada today</a:t>
            </a:r>
            <a:endParaRPr lang="en-CA" altLang="zh-CN" sz="2800" dirty="0">
              <a:solidFill>
                <a:srgbClr val="FFC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CA7A94-7CAB-4214-A470-28CEFE1FDB63}" type="datetime12">
              <a:rPr lang="en-US" altLang="zh-CN" smtClean="0"/>
              <a:t>10:38 AM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5528584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D1BF20-5366-4FE9-AA76-664CE7CEBE3B}" type="datetime12">
              <a:rPr lang="en-US" smtClean="0">
                <a:solidFill>
                  <a:schemeClr val="bg1"/>
                </a:solidFill>
              </a:rPr>
              <a:t>10:38 AM</a:t>
            </a:fld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>
                <a:solidFill>
                  <a:schemeClr val="bg1"/>
                </a:solidFill>
              </a:rPr>
              <a:t>IAEA CRP RCM Oct. 8-11, 2018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fld id="{6945BBCA-DD3E-4EF5-AE1E-0475F37D7106}" type="slidenum">
              <a:rPr lang="en-CA" smtClean="0"/>
              <a:pPr>
                <a:defRPr/>
              </a:pPr>
              <a:t>6</a:t>
            </a:fld>
            <a:endParaRPr lang="en-CA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" t="8925" r="3544" b="12600"/>
          <a:stretch>
            <a:fillRect/>
          </a:stretch>
        </p:blipFill>
        <p:spPr bwMode="auto">
          <a:xfrm>
            <a:off x="146050" y="404664"/>
            <a:ext cx="8648700" cy="580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86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ata\Research\2001talks\CAPtalk\Storm_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-111125"/>
            <a:ext cx="10058400" cy="735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IAEA CRP RCM Oct. 8-11, 2018</a:t>
            </a:r>
            <a:endParaRPr lang="en-CA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2C13-886D-4782-8B2A-2CFF90BDC3DE}" type="slidenum">
              <a:rPr lang="en-CA" altLang="zh-CN"/>
              <a:pPr/>
              <a:t>7</a:t>
            </a:fld>
            <a:endParaRPr lang="en-CA" altLang="zh-CN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EF4C-90C8-4C3C-9C05-D3356D286E21}" type="datetime12">
              <a:rPr lang="en-US" smtClean="0"/>
              <a:t>10:38 AM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8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622315" cy="955575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Main </a:t>
            </a:r>
            <a:r>
              <a:rPr lang="en-CA" dirty="0"/>
              <a:t>A</a:t>
            </a:r>
            <a:r>
              <a:rPr lang="en-CA" dirty="0" smtClean="0"/>
              <a:t>xillary </a:t>
            </a:r>
            <a:r>
              <a:rPr lang="en-CA" dirty="0"/>
              <a:t>S</a:t>
            </a:r>
            <a:r>
              <a:rPr lang="en-CA" dirty="0" smtClean="0"/>
              <a:t>ystems and Diagnostics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124743"/>
            <a:ext cx="7910347" cy="4983429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Feedback position control</a:t>
            </a:r>
          </a:p>
          <a:p>
            <a:r>
              <a:rPr lang="en-CA" dirty="0" smtClean="0"/>
              <a:t>Resonant magnetic perturbation coils</a:t>
            </a:r>
          </a:p>
          <a:p>
            <a:r>
              <a:rPr lang="en-CA" dirty="0" smtClean="0"/>
              <a:t>AC operation compatible</a:t>
            </a:r>
          </a:p>
          <a:p>
            <a:r>
              <a:rPr lang="en-CA" dirty="0" smtClean="0"/>
              <a:t>Lithium wall coating system (Physical Vapor deposition)</a:t>
            </a:r>
          </a:p>
          <a:p>
            <a:endParaRPr lang="en-CA" dirty="0" smtClean="0"/>
          </a:p>
          <a:p>
            <a:r>
              <a:rPr lang="en-CA" dirty="0" smtClean="0"/>
              <a:t>4-mm interferometer</a:t>
            </a:r>
          </a:p>
          <a:p>
            <a:r>
              <a:rPr lang="en-CA" dirty="0" smtClean="0"/>
              <a:t>SXR pin-hole cameras</a:t>
            </a:r>
          </a:p>
          <a:p>
            <a:r>
              <a:rPr lang="en-CA" dirty="0" smtClean="0"/>
              <a:t>2-cm reflectometer</a:t>
            </a:r>
          </a:p>
          <a:p>
            <a:r>
              <a:rPr lang="en-CA" dirty="0" err="1" smtClean="0"/>
              <a:t>Mirnov</a:t>
            </a:r>
            <a:r>
              <a:rPr lang="en-CA" dirty="0" smtClean="0"/>
              <a:t> coil arrays and electric probes</a:t>
            </a:r>
          </a:p>
          <a:p>
            <a:r>
              <a:rPr lang="en-CA" dirty="0" smtClean="0"/>
              <a:t>IDS for toroidal flow measurement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E57F-FCAD-4ED1-B9F8-5787DF1C03AA}" type="datetime12">
              <a:rPr lang="en-US" smtClean="0"/>
              <a:t>10:38 AM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IAEA CRP RCM Oct. 8-11,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9DD8-41CF-4B3E-ABB9-99280D3C828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72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777" y="260648"/>
            <a:ext cx="7772400" cy="1253598"/>
          </a:xfrm>
          <a:noFill/>
          <a:ln>
            <a:noFill/>
          </a:ln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STOR-M  </a:t>
            </a:r>
            <a:r>
              <a:rPr lang="en-CA" dirty="0"/>
              <a:t>e</a:t>
            </a:r>
            <a:r>
              <a:rPr lang="en-CA" dirty="0" smtClean="0">
                <a:solidFill>
                  <a:schemeClr val="tx1"/>
                </a:solidFill>
              </a:rPr>
              <a:t>xperiments/expertise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84097" y="795580"/>
            <a:ext cx="8084673" cy="5770612"/>
          </a:xfrm>
          <a:noFill/>
        </p:spPr>
        <p:txBody>
          <a:bodyPr>
            <a:normAutofit/>
          </a:bodyPr>
          <a:lstStyle/>
          <a:p>
            <a:r>
              <a:rPr lang="en-CA" sz="3200" dirty="0" smtClean="0"/>
              <a:t>Improved confinement induced by</a:t>
            </a:r>
          </a:p>
          <a:p>
            <a:pPr lvl="1"/>
            <a:r>
              <a:rPr lang="en-CA" sz="2800" dirty="0" smtClean="0"/>
              <a:t>Electrode/limiter biasing (early 1990s)</a:t>
            </a:r>
          </a:p>
          <a:p>
            <a:pPr lvl="1"/>
            <a:r>
              <a:rPr lang="en-CA" sz="2800" dirty="0" smtClean="0"/>
              <a:t>Turbulent heating</a:t>
            </a:r>
          </a:p>
          <a:p>
            <a:pPr lvl="1"/>
            <a:r>
              <a:rPr lang="en-CA" sz="2800" dirty="0" smtClean="0"/>
              <a:t>Compact torus injection</a:t>
            </a:r>
          </a:p>
          <a:p>
            <a:r>
              <a:rPr lang="en-CA" sz="3200" dirty="0" smtClean="0"/>
              <a:t>AC operation (O. </a:t>
            </a:r>
            <a:r>
              <a:rPr lang="en-CA" sz="3200" dirty="0" err="1" smtClean="0"/>
              <a:t>Mitarai</a:t>
            </a:r>
            <a:r>
              <a:rPr lang="en-CA" sz="3200" dirty="0" smtClean="0"/>
              <a:t>)</a:t>
            </a:r>
          </a:p>
          <a:p>
            <a:r>
              <a:rPr lang="en-CA" sz="3200" dirty="0" smtClean="0"/>
              <a:t>Compact Torus Injector (mid 1990 – now)</a:t>
            </a:r>
          </a:p>
          <a:p>
            <a:r>
              <a:rPr lang="en-CA" sz="3200" dirty="0" smtClean="0"/>
              <a:t>Resonant Magnetic Perturbations</a:t>
            </a:r>
            <a:endParaRPr lang="en-CA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2D3667-CBF0-4607-8BB2-49EABF81A2F6}" type="datetime12">
              <a:rPr lang="en-US" smtClean="0"/>
              <a:t>10:38 AM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IAEA CRP RCM Oct. 8-11, 2018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98880-23BB-4E77-BAE4-1716EE602DAD}" type="slidenum">
              <a:rPr lang="en-CA" smtClean="0"/>
              <a:pPr>
                <a:defRPr/>
              </a:pPr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3976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2111</TotalTime>
  <Words>1062</Words>
  <Application>Microsoft Office PowerPoint</Application>
  <PresentationFormat>On-screen Show (4:3)</PresentationFormat>
  <Paragraphs>219</Paragraphs>
  <Slides>28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MS PGothic</vt:lpstr>
      <vt:lpstr>MS PGothic</vt:lpstr>
      <vt:lpstr>宋体</vt:lpstr>
      <vt:lpstr>华文楷体</vt:lpstr>
      <vt:lpstr>Arial</vt:lpstr>
      <vt:lpstr>Calibri</vt:lpstr>
      <vt:lpstr>Cambria Math</vt:lpstr>
      <vt:lpstr>Corbel</vt:lpstr>
      <vt:lpstr>Perpetua</vt:lpstr>
      <vt:lpstr>Times</vt:lpstr>
      <vt:lpstr>Wingdings 2</vt:lpstr>
      <vt:lpstr>Parallax</vt:lpstr>
      <vt:lpstr>Equation</vt:lpstr>
      <vt:lpstr>1st Research Coordination Meeting CRP on Network of Small and Medium Size Magnetic Confinement Fusion Devices for Fusion Research</vt:lpstr>
      <vt:lpstr>Our Laboratory</vt:lpstr>
      <vt:lpstr>Professors in PPL</vt:lpstr>
      <vt:lpstr>Main Facilities</vt:lpstr>
      <vt:lpstr>STOR-M Tokamak</vt:lpstr>
      <vt:lpstr>PowerPoint Presentation</vt:lpstr>
      <vt:lpstr>PowerPoint Presentation</vt:lpstr>
      <vt:lpstr>Main Axillary Systems and Diagnostics</vt:lpstr>
      <vt:lpstr>STOR-M  experiments/expertise</vt:lpstr>
      <vt:lpstr>Main Research Activities Proposed, 1</vt:lpstr>
      <vt:lpstr>Main Research Activities Proposed, 2</vt:lpstr>
      <vt:lpstr>Electrode Biasing</vt:lpstr>
      <vt:lpstr>H-Bridge Circuit</vt:lpstr>
      <vt:lpstr>PowerPoint Presentation</vt:lpstr>
      <vt:lpstr>PowerPoint Presentation</vt:lpstr>
      <vt:lpstr>PowerPoint Presentation</vt:lpstr>
      <vt:lpstr>Flow modification by CT injection</vt:lpstr>
      <vt:lpstr>Understand Momentum Injection and Transport</vt:lpstr>
      <vt:lpstr>Repetitive CT Operation</vt:lpstr>
      <vt:lpstr>1st Year Activities Planned </vt:lpstr>
      <vt:lpstr>2nd -4th  Year Activities Planned, 1 </vt:lpstr>
      <vt:lpstr>Collaboration (inputs)</vt:lpstr>
      <vt:lpstr>Thanks!</vt:lpstr>
      <vt:lpstr>Extra slides</vt:lpstr>
      <vt:lpstr>Flow modification by CT injection (normal tokamak current direction)</vt:lpstr>
      <vt:lpstr>Flow modification by CT injection (reversed tokamak current direction)</vt:lpstr>
      <vt:lpstr>Experimental Setup -RMP</vt:lpstr>
      <vt:lpstr>Content of the presentation</vt:lpstr>
    </vt:vector>
  </TitlesOfParts>
  <Company>IAEA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GONZALEZ DE VICENTE, Sehila Maria</dc:creator>
  <cp:lastModifiedBy>Chijin Ciao</cp:lastModifiedBy>
  <cp:revision>37</cp:revision>
  <dcterms:created xsi:type="dcterms:W3CDTF">2017-05-24T10:56:40Z</dcterms:created>
  <dcterms:modified xsi:type="dcterms:W3CDTF">2018-10-08T08:38:30Z</dcterms:modified>
</cp:coreProperties>
</file>